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1460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575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960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802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232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705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35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48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61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95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705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08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28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347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76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ormsite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urki.org/wp-content/uploads/2017/08/Yearbookpromovideo.mp4?_=1" TargetMode="External"/><Relationship Id="rId5" Type="http://schemas.openxmlformats.org/officeDocument/2006/relationships/hyperlink" Target="http://ki.still-water.com/pdf/KI_Brochure.pdf" TargetMode="External"/><Relationship Id="rId4" Type="http://schemas.openxmlformats.org/officeDocument/2006/relationships/hyperlink" Target="http://ki.still-water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drive.google.com/file/d/1k5JYeSVMa-ZMH71RKy2GlR9vrSz5GOhm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4343400"/>
            <a:ext cx="6667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303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Cantor Chayim Frenkel</a:t>
            </a:r>
            <a:endParaRPr/>
          </a:p>
        </p:txBody>
      </p:sp>
      <p:cxnSp>
        <p:nvCxnSpPr>
          <p:cNvPr id="90" name="Shape 90"/>
          <p:cNvCxnSpPr/>
          <p:nvPr/>
        </p:nvCxnSpPr>
        <p:spPr>
          <a:xfrm>
            <a:off x="304800" y="1219200"/>
            <a:ext cx="8534402" cy="0"/>
          </a:xfrm>
          <a:prstGeom prst="straightConnector1">
            <a:avLst/>
          </a:prstGeom>
          <a:noFill/>
          <a:ln w="31750" cap="flat" cmpd="sng">
            <a:solidFill>
              <a:srgbClr val="009D7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KI 65</a:t>
            </a:r>
            <a:endParaRPr sz="40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000"/>
              <a:t>Kehillat Israel’s 65th Anniversary Commemorative Yearbook</a:t>
            </a:r>
            <a:endParaRPr sz="3000"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488912"/>
            <a:ext cx="3396240" cy="1082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Shape 93"/>
          <p:cNvCxnSpPr/>
          <p:nvPr/>
        </p:nvCxnSpPr>
        <p:spPr>
          <a:xfrm>
            <a:off x="304800" y="3648075"/>
            <a:ext cx="8534402" cy="0"/>
          </a:xfrm>
          <a:prstGeom prst="straightConnector1">
            <a:avLst/>
          </a:prstGeom>
          <a:noFill/>
          <a:ln w="31750" cap="flat" cmpd="sng">
            <a:solidFill>
              <a:srgbClr val="009D7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l="40373" t="27090" r="35090" b="16889"/>
          <a:stretch/>
        </p:blipFill>
        <p:spPr>
          <a:xfrm rot="-1011924">
            <a:off x="838693" y="261102"/>
            <a:ext cx="2222966" cy="285359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l="16807" t="18854" r="35336" b="24814"/>
          <a:stretch/>
        </p:blipFill>
        <p:spPr>
          <a:xfrm rot="1146614">
            <a:off x="4015100" y="613924"/>
            <a:ext cx="4745550" cy="314068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5">
            <a:alphaModFix/>
          </a:blip>
          <a:srcRect l="40989" t="24164" r="36756" b="21678"/>
          <a:stretch/>
        </p:blipFill>
        <p:spPr>
          <a:xfrm rot="-1543213">
            <a:off x="451635" y="4004062"/>
            <a:ext cx="1825879" cy="24982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6">
            <a:alphaModFix/>
          </a:blip>
          <a:srcRect l="16404" t="25935" r="59058" b="17422"/>
          <a:stretch/>
        </p:blipFill>
        <p:spPr>
          <a:xfrm rot="-1552637">
            <a:off x="2059510" y="3197383"/>
            <a:ext cx="1930105" cy="250503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7">
            <a:alphaModFix/>
          </a:blip>
          <a:srcRect l="16653" t="27886" r="35144" b="15433"/>
          <a:stretch/>
        </p:blipFill>
        <p:spPr>
          <a:xfrm>
            <a:off x="4522825" y="4115700"/>
            <a:ext cx="4021999" cy="265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7" name="Shape 187"/>
          <p:cNvSpPr txBox="1"/>
          <p:nvPr/>
        </p:nvSpPr>
        <p:spPr>
          <a:xfrm>
            <a:off x="3118900" y="410925"/>
            <a:ext cx="11493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page</a:t>
            </a: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2449913" y="6206500"/>
            <a:ext cx="11493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page</a:t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3866750" y="3540275"/>
            <a:ext cx="165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Auxiliary groups</a:t>
            </a:r>
            <a:endParaRPr/>
          </a:p>
        </p:txBody>
      </p:sp>
      <p:cxnSp>
        <p:nvCxnSpPr>
          <p:cNvPr id="190" name="Shape 190"/>
          <p:cNvCxnSpPr/>
          <p:nvPr/>
        </p:nvCxnSpPr>
        <p:spPr>
          <a:xfrm flipH="1">
            <a:off x="3024425" y="724125"/>
            <a:ext cx="574800" cy="14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1" name="Shape 191"/>
          <p:cNvCxnSpPr>
            <a:stCxn id="188" idx="0"/>
          </p:cNvCxnSpPr>
          <p:nvPr/>
        </p:nvCxnSpPr>
        <p:spPr>
          <a:xfrm rot="10800000" flipH="1">
            <a:off x="3024563" y="5926900"/>
            <a:ext cx="46500" cy="27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2" name="Shape 192"/>
          <p:cNvCxnSpPr/>
          <p:nvPr/>
        </p:nvCxnSpPr>
        <p:spPr>
          <a:xfrm rot="10800000" flipH="1">
            <a:off x="4360000" y="3174300"/>
            <a:ext cx="413700" cy="41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3" name="Shape 193"/>
          <p:cNvCxnSpPr/>
          <p:nvPr/>
        </p:nvCxnSpPr>
        <p:spPr>
          <a:xfrm>
            <a:off x="4153150" y="3953975"/>
            <a:ext cx="493200" cy="27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0009">
            <a:off x="1296199" y="478444"/>
            <a:ext cx="2575353" cy="343628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17406">
            <a:off x="810997" y="3037691"/>
            <a:ext cx="2575373" cy="34362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01712">
            <a:off x="5102769" y="285672"/>
            <a:ext cx="2575134" cy="34365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2" name="Shape 2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86430">
            <a:off x="6091364" y="3020343"/>
            <a:ext cx="2575121" cy="34709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1066800" y="1862336"/>
            <a:ext cx="7473300" cy="3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799012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799011" y="4181475"/>
            <a:ext cx="707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488912"/>
            <a:ext cx="3396240" cy="1082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Shape 213"/>
          <p:cNvCxnSpPr/>
          <p:nvPr/>
        </p:nvCxnSpPr>
        <p:spPr>
          <a:xfrm>
            <a:off x="304800" y="1219200"/>
            <a:ext cx="8534400" cy="0"/>
          </a:xfrm>
          <a:prstGeom prst="straightConnector1">
            <a:avLst/>
          </a:prstGeom>
          <a:noFill/>
          <a:ln w="31750" cap="flat" cmpd="sng">
            <a:solidFill>
              <a:srgbClr val="009D7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4" name="Shape 214"/>
          <p:cNvSpPr txBox="1"/>
          <p:nvPr/>
        </p:nvSpPr>
        <p:spPr>
          <a:xfrm>
            <a:off x="620725" y="1519350"/>
            <a:ext cx="7919400" cy="3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project took 2 years to complete (1 year of fundraising)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book was 400 pages, 750 families participated (80% participation)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100% participation from the board of trustees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Raised $1.2 million dollars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304812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066800" y="1862336"/>
            <a:ext cx="7473300" cy="3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799012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799011" y="4181475"/>
            <a:ext cx="707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488912"/>
            <a:ext cx="3396240" cy="1082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Shape 226"/>
          <p:cNvCxnSpPr/>
          <p:nvPr/>
        </p:nvCxnSpPr>
        <p:spPr>
          <a:xfrm>
            <a:off x="304800" y="1219200"/>
            <a:ext cx="8534400" cy="0"/>
          </a:xfrm>
          <a:prstGeom prst="straightConnector1">
            <a:avLst/>
          </a:prstGeom>
          <a:noFill/>
          <a:ln w="31750" cap="flat" cmpd="sng">
            <a:solidFill>
              <a:srgbClr val="009D7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7" name="Shape 227"/>
          <p:cNvSpPr txBox="1"/>
          <p:nvPr/>
        </p:nvSpPr>
        <p:spPr>
          <a:xfrm>
            <a:off x="620725" y="1519350"/>
            <a:ext cx="7919400" cy="3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There were no pictures from the 1960s and 1970s in the congregation’s archive. 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If you can, take pictures in your community consistently and store them in a place easily accessible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Website made the fundraiser easy to promote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 a world of digital media, the committee was surprised to find that the community supported the idea of having a book in hard copy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Many people did not have quality pictures.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Chayim and a volunteer offered to take family portraits for free if the family agreed to participate in the fundraiser.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Hired a designer but quit because the project became too big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largest donations where done face-to-face and required some cultivation.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Must have a strong distribution plan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304812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Challenges and Lessons Learned</a:t>
            </a: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1066800" y="1862336"/>
            <a:ext cx="7473300" cy="3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799012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799011" y="4181475"/>
            <a:ext cx="707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488912"/>
            <a:ext cx="3396240" cy="1082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Shape 239"/>
          <p:cNvCxnSpPr/>
          <p:nvPr/>
        </p:nvCxnSpPr>
        <p:spPr>
          <a:xfrm>
            <a:off x="304800" y="1219200"/>
            <a:ext cx="8534400" cy="0"/>
          </a:xfrm>
          <a:prstGeom prst="straightConnector1">
            <a:avLst/>
          </a:prstGeom>
          <a:noFill/>
          <a:ln w="31750" cap="flat" cmpd="sng">
            <a:solidFill>
              <a:srgbClr val="009D7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0" name="Shape 240"/>
          <p:cNvSpPr txBox="1"/>
          <p:nvPr/>
        </p:nvSpPr>
        <p:spPr>
          <a:xfrm>
            <a:off x="620725" y="1519350"/>
            <a:ext cx="7919400" cy="3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Our website: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http://ki.still-water.com/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Our brochure: </a:t>
            </a:r>
            <a:r>
              <a:rPr lang="en-US" sz="2400" u="sng">
                <a:solidFill>
                  <a:schemeClr val="hlink"/>
                </a:solidFill>
                <a:hlinkClick r:id="rId5"/>
              </a:rPr>
              <a:t>http://ki.still-water.com/pdf/KI_Brochure.pdf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Our video: </a:t>
            </a:r>
            <a:r>
              <a:rPr lang="en-US" sz="2400" u="sng">
                <a:solidFill>
                  <a:schemeClr val="hlink"/>
                </a:solidFill>
                <a:hlinkClick r:id="rId6"/>
              </a:rPr>
              <a:t>http://ourki.org/wp-content/uploads/2017/08/Yearbookpromovideo.mp4?_=1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Formsite (for our online forms): </a:t>
            </a:r>
            <a:r>
              <a:rPr lang="en-US" sz="2400" u="sng">
                <a:solidFill>
                  <a:schemeClr val="hlink"/>
                </a:solidFill>
                <a:hlinkClick r:id="rId7"/>
              </a:rPr>
              <a:t>https://www.formsite.com</a:t>
            </a:r>
            <a:r>
              <a:rPr lang="en-US" sz="2400"/>
              <a:t> </a:t>
            </a:r>
            <a:endParaRPr sz="2400"/>
          </a:p>
        </p:txBody>
      </p:sp>
      <p:sp>
        <p:nvSpPr>
          <p:cNvPr id="241" name="Shape 241"/>
          <p:cNvSpPr txBox="1"/>
          <p:nvPr/>
        </p:nvSpPr>
        <p:spPr>
          <a:xfrm>
            <a:off x="304812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799012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799011" y="4181475"/>
            <a:ext cx="70781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488912"/>
            <a:ext cx="3396240" cy="1082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304800" y="1219200"/>
            <a:ext cx="8534402" cy="0"/>
          </a:xfrm>
          <a:prstGeom prst="straightConnector1">
            <a:avLst/>
          </a:prstGeom>
          <a:noFill/>
          <a:ln w="31750" cap="flat" cmpd="sng">
            <a:solidFill>
              <a:srgbClr val="009D7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5" name="Shape 105"/>
          <p:cNvSpPr txBox="1"/>
          <p:nvPr/>
        </p:nvSpPr>
        <p:spPr>
          <a:xfrm>
            <a:off x="620725" y="1519350"/>
            <a:ext cx="7919400" cy="3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Raise $500,000 for Kehillat Israel</a:t>
            </a:r>
            <a:endParaRPr sz="3000"/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Mark the 65th anniversary of Kehillat Israel</a:t>
            </a:r>
            <a:endParaRPr sz="3000"/>
          </a:p>
        </p:txBody>
      </p:sp>
      <p:sp>
        <p:nvSpPr>
          <p:cNvPr id="106" name="Shape 106"/>
          <p:cNvSpPr txBox="1"/>
          <p:nvPr/>
        </p:nvSpPr>
        <p:spPr>
          <a:xfrm>
            <a:off x="304812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1066800" y="1862336"/>
            <a:ext cx="7473300" cy="3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799012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799011" y="4181475"/>
            <a:ext cx="707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488912"/>
            <a:ext cx="3396240" cy="1082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Shape 117"/>
          <p:cNvCxnSpPr/>
          <p:nvPr/>
        </p:nvCxnSpPr>
        <p:spPr>
          <a:xfrm>
            <a:off x="304800" y="1219200"/>
            <a:ext cx="8534400" cy="0"/>
          </a:xfrm>
          <a:prstGeom prst="straightConnector1">
            <a:avLst/>
          </a:prstGeom>
          <a:noFill/>
          <a:ln w="31750" cap="flat" cmpd="sng">
            <a:solidFill>
              <a:srgbClr val="009D7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8" name="Shape 118"/>
          <p:cNvSpPr txBox="1"/>
          <p:nvPr/>
        </p:nvSpPr>
        <p:spPr>
          <a:xfrm>
            <a:off x="620725" y="1519350"/>
            <a:ext cx="7919400" cy="3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Leadership included two chairs and Chayim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$150,000 budget raised during a previous event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25 committee members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Members included:</a:t>
            </a:r>
            <a:endParaRPr sz="1600"/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600"/>
              <a:t>Congregation members that were well connected</a:t>
            </a:r>
            <a:endParaRPr sz="1600"/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600"/>
              <a:t>Creative talent</a:t>
            </a:r>
            <a:endParaRPr sz="1600"/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600"/>
              <a:t>IT support</a:t>
            </a:r>
            <a:endParaRPr sz="1600"/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600"/>
              <a:t>Book publisher</a:t>
            </a:r>
            <a:endParaRPr sz="1600"/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600"/>
              <a:t>Designers</a:t>
            </a:r>
            <a:endParaRPr sz="1600"/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600"/>
              <a:t>People who could get things done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Each member was required to call 20 people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Outreach included emails, facebook, website, phone calls and face-to-face conversations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Choose auxiliary groups within the community to highlight in the book as well.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304812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Strategy: Yearbook</a:t>
            </a: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1066800" y="1862336"/>
            <a:ext cx="7473300" cy="3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799012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Goals…of the network</a:t>
            </a:r>
            <a:endParaRPr sz="25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488912"/>
            <a:ext cx="3396240" cy="1082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Shape 129"/>
          <p:cNvCxnSpPr/>
          <p:nvPr/>
        </p:nvCxnSpPr>
        <p:spPr>
          <a:xfrm>
            <a:off x="304800" y="1219200"/>
            <a:ext cx="8534400" cy="0"/>
          </a:xfrm>
          <a:prstGeom prst="straightConnector1">
            <a:avLst/>
          </a:prstGeom>
          <a:noFill/>
          <a:ln w="31750" cap="flat" cmpd="sng">
            <a:solidFill>
              <a:srgbClr val="009D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" y="0"/>
            <a:ext cx="8762998" cy="6987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799012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488912"/>
            <a:ext cx="3396240" cy="1082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Shape 140"/>
          <p:cNvCxnSpPr/>
          <p:nvPr/>
        </p:nvCxnSpPr>
        <p:spPr>
          <a:xfrm>
            <a:off x="304800" y="1219200"/>
            <a:ext cx="8534402" cy="0"/>
          </a:xfrm>
          <a:prstGeom prst="straightConnector1">
            <a:avLst/>
          </a:prstGeom>
          <a:noFill/>
          <a:ln w="31750" cap="flat" cmpd="sng">
            <a:solidFill>
              <a:srgbClr val="009D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38" y="0"/>
            <a:ext cx="8575328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450" y="152400"/>
            <a:ext cx="409575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304812" y="177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Our Website</a:t>
            </a: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488912"/>
            <a:ext cx="3396240" cy="1082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/>
          <p:nvPr/>
        </p:nvCxnSpPr>
        <p:spPr>
          <a:xfrm>
            <a:off x="304800" y="1219200"/>
            <a:ext cx="8534402" cy="0"/>
          </a:xfrm>
          <a:prstGeom prst="straightConnector1">
            <a:avLst/>
          </a:prstGeom>
          <a:noFill/>
          <a:ln w="31750" cap="flat" cmpd="sng">
            <a:solidFill>
              <a:srgbClr val="009D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l="2092" t="15436" r="2369" b="5443"/>
          <a:stretch/>
        </p:blipFill>
        <p:spPr>
          <a:xfrm>
            <a:off x="304800" y="1320150"/>
            <a:ext cx="8534399" cy="39741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629400" y="620650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1066800" y="1862336"/>
            <a:ext cx="7473450" cy="345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304812" y="1683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Arial"/>
              <a:buNone/>
            </a:pPr>
            <a:r>
              <a:rPr lang="en-US" sz="2500">
                <a:solidFill>
                  <a:srgbClr val="3F3F3F"/>
                </a:solidFill>
              </a:rPr>
              <a:t>Promotional Video</a:t>
            </a:r>
            <a:endParaRPr sz="2500">
              <a:solidFill>
                <a:srgbClr val="3F3F3F"/>
              </a:solidFill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41312"/>
            <a:ext cx="3396240" cy="1082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Shape 174"/>
          <p:cNvCxnSpPr/>
          <p:nvPr/>
        </p:nvCxnSpPr>
        <p:spPr>
          <a:xfrm>
            <a:off x="304800" y="1060100"/>
            <a:ext cx="8534400" cy="0"/>
          </a:xfrm>
          <a:prstGeom prst="straightConnector1">
            <a:avLst/>
          </a:prstGeom>
          <a:noFill/>
          <a:ln w="31750" cap="flat" cmpd="sng">
            <a:solidFill>
              <a:srgbClr val="009D7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5" name="Shape 175" title="Yearbookpromovideo.mp4">
            <a:hlinkClick r:id="rId4"/>
          </p:cNvPr>
          <p:cNvSpPr/>
          <p:nvPr/>
        </p:nvSpPr>
        <p:spPr>
          <a:xfrm>
            <a:off x="1632813" y="1311325"/>
            <a:ext cx="5878375" cy="4408775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On-screen Show (4:3)</PresentationFormat>
  <Paragraphs>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KI 65  Kehillat Israel’s 65th Anniversary Commemorative Yearbook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 65  Kehillat Israel’s 65th Anniversary Commemorative Yearbook</dc:title>
  <dc:creator>Shoshana Lovett-Graff</dc:creator>
  <cp:lastModifiedBy>Shoshana Lovett-Graff</cp:lastModifiedBy>
  <cp:revision>1</cp:revision>
  <dcterms:modified xsi:type="dcterms:W3CDTF">2018-02-15T19:50:43Z</dcterms:modified>
</cp:coreProperties>
</file>