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61" r:id="rId3"/>
    <p:sldId id="269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66" r:id="rId16"/>
    <p:sldId id="280" r:id="rId17"/>
    <p:sldId id="276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5771" autoAdjust="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9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CA94-7ED5-48BF-9176-4406666091E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8CDF5-EC5F-4323-8ABD-BBE9A218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7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99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4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54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4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1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1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60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89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D37A-7A7A-4E1A-8000-9528A00728F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openxmlformats.org/officeDocument/2006/relationships/image" Target="../media/image13.jpg"/><Relationship Id="rId10" Type="http://schemas.openxmlformats.org/officeDocument/2006/relationships/image" Target="../media/image17.jpg"/><Relationship Id="rId4" Type="http://schemas.openxmlformats.org/officeDocument/2006/relationships/image" Target="../media/image1.png"/><Relationship Id="rId9" Type="http://schemas.openxmlformats.org/officeDocument/2006/relationships/hyperlink" Target="http://www.retterdentalcar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.png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667500" cy="60960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highly successful project for community building, outreach, and fundraising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Jeremy Becker</a:t>
            </a:r>
            <a:endParaRPr lang="en-US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sz="2400" dirty="0" smtClean="0">
              <a:ea typeface="Microsoft JhengHei" panose="020B0604030504040204" pitchFamily="34" charset="-12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Dorshei Emet Torah Project</a:t>
            </a:r>
            <a:r>
              <a:rPr lang="en-CA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CA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Torat</a:t>
            </a:r>
            <a:r>
              <a:rPr lang="en-CA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Imeinu</a:t>
            </a:r>
            <a:r>
              <a:rPr lang="en-CA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scribed by a woman, treasured by all.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3648075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6850"/>
            <a:ext cx="8839202" cy="496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12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Web Page was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Central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55" y="1324648"/>
            <a:ext cx="8291945" cy="400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9250">
              <a:lnSpc>
                <a:spcPct val="90000"/>
              </a:lnSpc>
              <a:spcBef>
                <a:spcPts val="1000"/>
              </a:spcBef>
              <a:buClr>
                <a:srgbClr val="330066"/>
              </a:buClr>
              <a:buSzPts val="21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 developed a transactional website for the project. It was hosted with the main website, but had a discreet URL, separate branding, and a separate developer and maintenance service. </a:t>
            </a:r>
          </a:p>
          <a:p>
            <a:pPr marL="342900" lvl="0" indent="-349250">
              <a:lnSpc>
                <a:spcPct val="90000"/>
              </a:lnSpc>
              <a:spcBef>
                <a:spcPts val="1000"/>
              </a:spcBef>
              <a:buClr>
                <a:srgbClr val="330066"/>
              </a:buClr>
              <a:buSzPts val="21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website functioned as project central with all the static information about the project, plus a scrolling donor list updated weekly, a photo album from all the events, a media corner with links to all the TV, Radio, and Print publicity we garnered, and the classic donation thermometer updated weekly.</a:t>
            </a:r>
          </a:p>
          <a:p>
            <a:pPr marL="342900" lvl="0" indent="-349250">
              <a:lnSpc>
                <a:spcPct val="90000"/>
              </a:lnSpc>
              <a:spcBef>
                <a:spcPts val="1000"/>
              </a:spcBef>
              <a:buClr>
                <a:srgbClr val="330066"/>
              </a:buClr>
              <a:buSzPts val="21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website was also a great fundraising tool, giving us instant credibility &amp; answered many questions (FAQ’s)</a:t>
            </a:r>
            <a:endParaRPr lang="en-US" sz="2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0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371" y="104735"/>
            <a:ext cx="2780756" cy="675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4277" y="104735"/>
            <a:ext cx="2780756" cy="6753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39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20" y="217987"/>
            <a:ext cx="4337683" cy="276034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4251" y="1072310"/>
            <a:ext cx="4493623" cy="57203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7918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177" y="0"/>
            <a:ext cx="5309457" cy="686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90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846" y="567767"/>
            <a:ext cx="583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Corporate Sponsorships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011" y="4181475"/>
            <a:ext cx="707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279"/>
          <p:cNvSpPr/>
          <p:nvPr/>
        </p:nvSpPr>
        <p:spPr>
          <a:xfrm>
            <a:off x="228600" y="3118654"/>
            <a:ext cx="2438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compliments of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Arthur Silber</a:t>
            </a:r>
            <a:endParaRPr/>
          </a:p>
        </p:txBody>
      </p:sp>
      <p:pic>
        <p:nvPicPr>
          <p:cNvPr id="15" name="Shape 280" descr="cid:image001.jpg@01C998F0.71F5D8C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518454"/>
            <a:ext cx="17526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81"/>
          <p:cNvSpPr/>
          <p:nvPr/>
        </p:nvSpPr>
        <p:spPr>
          <a:xfrm>
            <a:off x="5867400" y="4566454"/>
            <a:ext cx="2209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Mitchell Ettinger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Chartered Real Estate Agent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282" descr="WSB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825" y="1363279"/>
            <a:ext cx="1752600" cy="16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83" descr="FBN-ENG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2800" y="1594654"/>
            <a:ext cx="2438400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84" descr="Bessner Gallay Kreisman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1600" y="4871254"/>
            <a:ext cx="1066800" cy="833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85"/>
          <p:cNvSpPr txBox="1"/>
          <p:nvPr/>
        </p:nvSpPr>
        <p:spPr>
          <a:xfrm>
            <a:off x="5334000" y="2890054"/>
            <a:ext cx="3429000" cy="11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Warren M. Retter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Dental Surgeon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www.retterdentalcare.com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Shape 286" descr="coldwellbank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67400" y="4033054"/>
            <a:ext cx="1981200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87"/>
          <p:cNvSpPr txBox="1"/>
          <p:nvPr/>
        </p:nvSpPr>
        <p:spPr>
          <a:xfrm>
            <a:off x="609600" y="4261654"/>
            <a:ext cx="2362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Party Time Rentals</a:t>
            </a:r>
            <a:endParaRPr/>
          </a:p>
        </p:txBody>
      </p:sp>
      <p:sp>
        <p:nvSpPr>
          <p:cNvPr id="23" name="Shape 288"/>
          <p:cNvSpPr txBox="1"/>
          <p:nvPr/>
        </p:nvSpPr>
        <p:spPr>
          <a:xfrm>
            <a:off x="3276600" y="4033054"/>
            <a:ext cx="22860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Bauman Freedman</a:t>
            </a: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Chartered Accountants</a:t>
            </a:r>
            <a:endParaRPr/>
          </a:p>
        </p:txBody>
      </p:sp>
      <p:pic>
        <p:nvPicPr>
          <p:cNvPr id="24" name="Shape 289" descr="logo_sngcb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62200" y="3042454"/>
            <a:ext cx="3006725" cy="681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90"/>
          <p:cNvSpPr txBox="1"/>
          <p:nvPr/>
        </p:nvSpPr>
        <p:spPr>
          <a:xfrm>
            <a:off x="3200400" y="5023654"/>
            <a:ext cx="2514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 Zoltak, </a:t>
            </a: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insurance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7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846" y="567767"/>
            <a:ext cx="583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en-CA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Year 2—Execution</a:t>
            </a:r>
            <a:endParaRPr lang="en-CA"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011" y="4181475"/>
            <a:ext cx="707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hape 310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758" y="1522500"/>
            <a:ext cx="2340707" cy="175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3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3155" y="1540907"/>
            <a:ext cx="2637692" cy="175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3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03269" y="1483748"/>
            <a:ext cx="2635933" cy="175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3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758" y="3663917"/>
            <a:ext cx="2474371" cy="164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31567" y="3618630"/>
            <a:ext cx="2296594" cy="171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9600" y="3586413"/>
            <a:ext cx="2254800" cy="16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914400" y="181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lang="en-US"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55" y="1324648"/>
            <a:ext cx="8291945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66700">
              <a:buClr>
                <a:srgbClr val="330066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fundraiser brought in $630,000 from within the congregation and the greater community ($17,000 above the goal)</a:t>
            </a:r>
          </a:p>
          <a:p>
            <a:pPr marL="342900" lvl="0" indent="-266700">
              <a:spcBef>
                <a:spcPts val="560"/>
              </a:spcBef>
              <a:buClr>
                <a:srgbClr val="330066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Great coverage in the Canadian Jewish News, CTV Montreal, and other local Jewish and secular news sources</a:t>
            </a:r>
          </a:p>
          <a:p>
            <a:pPr marL="342900" lvl="0" indent="-266700">
              <a:spcBef>
                <a:spcPts val="560"/>
              </a:spcBef>
              <a:buClr>
                <a:srgbClr val="330066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Drew participation from members outside the community</a:t>
            </a:r>
          </a:p>
          <a:p>
            <a:pPr marL="342900" lvl="0" indent="-266700">
              <a:spcBef>
                <a:spcPts val="56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Acquired a new Torah for our congregation</a:t>
            </a:r>
          </a:p>
          <a:p>
            <a:pPr marL="342900" lvl="0" indent="-266700">
              <a:spcBef>
                <a:spcPts val="56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Rejuvenated our members while offering every family the opportunity to participate regardless of dollar level</a:t>
            </a:r>
          </a:p>
          <a:p>
            <a:pPr marL="342900" lvl="0" indent="-266700">
              <a:spcBef>
                <a:spcPts val="56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Raised our profile in the wider community</a:t>
            </a:r>
          </a:p>
          <a:p>
            <a:pPr marL="342900" lvl="0" indent="-266700">
              <a:spcBef>
                <a:spcPts val="56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Eliminated our debt</a:t>
            </a:r>
          </a:p>
          <a:p>
            <a:pPr marL="342900" lvl="0" indent="-266700">
              <a:spcBef>
                <a:spcPts val="56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Seeded a segregated endowment that started at 250K and is now over 380K and growing with new contributions and market returns</a:t>
            </a:r>
          </a:p>
          <a:p>
            <a:pPr marL="342900" lvl="0" indent="-266700">
              <a:spcBef>
                <a:spcPts val="56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Of the $27,000 spent to execute the project, $12,000 was raised from non-member corporate sponsorships, netting a 2.4% cost of raising funds</a:t>
            </a:r>
          </a:p>
          <a:p>
            <a:pPr marL="342900" lvl="0" indent="-241300">
              <a:spcBef>
                <a:spcPts val="320"/>
              </a:spcBef>
              <a:buClr>
                <a:srgbClr val="330066"/>
              </a:buClr>
              <a:buSzPts val="1600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rgbClr val="3F3F3F"/>
              </a:buClr>
              <a:buSzPts val="3600"/>
            </a:pP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Worked </a:t>
            </a:r>
            <a:r>
              <a:rPr lang="en-US" sz="2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Well 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(and </a:t>
            </a:r>
            <a:r>
              <a:rPr lang="en-US" sz="2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We Missed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55" y="1324648"/>
            <a:ext cx="8291945" cy="372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23850"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Importance of a strong website and marketing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power couple lead the project</a:t>
            </a: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Free events (with food)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selling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volunteers to take on the project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Have one contact person (team)</a:t>
            </a: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99.9% of the work offsite without taxing the shul admin</a:t>
            </a:r>
          </a:p>
          <a:p>
            <a:pPr marL="342900" lvl="0" indent="-323850">
              <a:spcBef>
                <a:spcPts val="50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Downplaying the $$ and hyping the emotion</a:t>
            </a: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Wish we had done a “Break-the-Bank” party for our youth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23850">
              <a:spcBef>
                <a:spcPts val="500"/>
              </a:spcBef>
              <a:buClr>
                <a:srgbClr val="330066"/>
              </a:buClr>
              <a:buSzPts val="22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arlor meetings were not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fruitful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 bringing in funding</a:t>
            </a:r>
          </a:p>
          <a:p>
            <a:pPr marL="342900" lvl="0" indent="-241300">
              <a:spcBef>
                <a:spcPts val="320"/>
              </a:spcBef>
              <a:buClr>
                <a:srgbClr val="330066"/>
              </a:buClr>
              <a:buSzPts val="16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9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55" y="1648691"/>
            <a:ext cx="8291945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330066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 its initial stages, the project was intended to raise funds to acquire our first ever new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Sefer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Torah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400"/>
              </a:spcBef>
              <a:buClr>
                <a:srgbClr val="330066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Ultimately, it became a much bigger project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98450">
              <a:spcBef>
                <a:spcPts val="32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nified the congregation around an exciting project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98450">
              <a:spcBef>
                <a:spcPts val="32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raised our profile in t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 wider Montreal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community through print, radio, TV, and events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98450">
              <a:spcBef>
                <a:spcPts val="32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$ 6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,000 to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retire our debt and seed an endowment fund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98450">
              <a:spcBef>
                <a:spcPts val="32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offered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every congregational family the opportunity to participate, and opened the door for non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-members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too.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C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1—Planning</a:t>
            </a:r>
            <a:endParaRPr lang="en-CA"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55" y="1648691"/>
            <a:ext cx="82919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330066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year was spent in a tiny group:</a:t>
            </a:r>
            <a:endParaRPr lang="en-US" sz="2400" dirty="0"/>
          </a:p>
          <a:p>
            <a:pPr marL="742950" lvl="1" indent="-285750">
              <a:spcBef>
                <a:spcPts val="480"/>
              </a:spcBef>
              <a:buClr>
                <a:srgbClr val="330066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an outline of the steps and tasks needed for success</a:t>
            </a:r>
            <a:endParaRPr lang="en-US" sz="2000" dirty="0"/>
          </a:p>
          <a:p>
            <a:pPr marL="742950" lvl="1" indent="-285750">
              <a:spcBef>
                <a:spcPts val="480"/>
              </a:spcBef>
              <a:buClr>
                <a:srgbClr val="330066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Researching other Torah projects from across North America</a:t>
            </a:r>
            <a:endParaRPr lang="en-US" sz="2000" dirty="0"/>
          </a:p>
          <a:p>
            <a:pPr marL="742950" lvl="1" indent="-285750">
              <a:spcBef>
                <a:spcPts val="480"/>
              </a:spcBef>
              <a:buClr>
                <a:srgbClr val="330066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Recruiting a Dream Team of marketers, programmers,  &amp; fundraisers</a:t>
            </a:r>
            <a:endParaRPr lang="en-US" sz="2000" dirty="0"/>
          </a:p>
          <a:p>
            <a:pPr marL="742950" lvl="1" indent="-285750">
              <a:spcBef>
                <a:spcPts val="480"/>
              </a:spcBef>
              <a:buClr>
                <a:srgbClr val="330066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marketing materials</a:t>
            </a:r>
            <a:endParaRPr lang="en-US" sz="2000" dirty="0"/>
          </a:p>
          <a:p>
            <a:pPr marL="742950" lvl="1" indent="-285750">
              <a:spcBef>
                <a:spcPts val="480"/>
              </a:spcBef>
              <a:buClr>
                <a:srgbClr val="330066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Approaching key givers for early commitments</a:t>
            </a:r>
            <a:endParaRPr lang="en-US" sz="2000" dirty="0"/>
          </a:p>
          <a:p>
            <a:pPr marL="742950" lvl="1" indent="-184150">
              <a:spcBef>
                <a:spcPts val="320"/>
              </a:spcBef>
              <a:buClr>
                <a:srgbClr val="330066"/>
              </a:buClr>
              <a:buSzPts val="1600"/>
            </a:pP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>
              <a:spcBef>
                <a:spcPts val="360"/>
              </a:spcBef>
              <a:buClr>
                <a:srgbClr val="330066"/>
              </a:buClr>
              <a:buSzPts val="1800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>
              <a:spcBef>
                <a:spcPts val="360"/>
              </a:spcBef>
              <a:buClr>
                <a:srgbClr val="330066"/>
              </a:buClr>
              <a:buSzPts val="1800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hape 122"/>
          <p:cNvGraphicFramePr/>
          <p:nvPr/>
        </p:nvGraphicFramePr>
        <p:xfrm>
          <a:off x="418018" y="1434921"/>
          <a:ext cx="8344925" cy="4601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08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97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4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Nov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Dec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Jan 09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Feb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Mar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Apr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May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Jun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Jul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Aug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Sep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Oct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Nov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u="none" strike="noStrike" cap="none"/>
                        <a:t>Dec 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Dedication opp’s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r>
                        <a:rPr lang="en-CA" sz="11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4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Website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 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Weekly online updates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Media Planning (Print/Radio/Electronic)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Plasma donation update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?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Pledge contracts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?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Acknowledgement card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?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9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Invitations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CA" sz="1000" u="none" strike="noStrike" cap="none"/>
                        <a:t> –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  March 3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  Launch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  2onQuill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  Dedication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  Programs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  Other visits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chemeClr val="dk1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√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?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Letterhead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√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Naming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√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Logo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√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Brochure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Booklet (dedication) 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?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Certificates 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√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Greeting Cards </a:t>
                      </a: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?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Bulletin Inserts </a:t>
                      </a:r>
                      <a:r>
                        <a:rPr lang="en-CA" sz="1000" u="none" strike="noStrike" cap="none">
                          <a:solidFill>
                            <a:srgbClr val="CC0099"/>
                          </a:solidFill>
                        </a:rPr>
                        <a:t>•</a:t>
                      </a:r>
                      <a:endParaRPr sz="1100" u="none" strike="noStrike" cap="none">
                        <a:solidFill>
                          <a:srgbClr val="CC00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r>
                        <a:rPr lang="en-CA" sz="1000" u="none" strike="noStrike" cap="none"/>
                        <a:t>√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>
                          <a:solidFill>
                            <a:srgbClr val="92D050"/>
                          </a:solidFill>
                        </a:rPr>
                        <a:t>*</a:t>
                      </a:r>
                      <a:endParaRPr sz="1100" u="none" strike="noStrike" cap="none">
                        <a:solidFill>
                          <a:srgbClr val="92D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Photo/Video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/>
                        <a:t> 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u="none" strike="noStrike" cap="none" dirty="0"/>
                        <a:t> </a:t>
                      </a:r>
                      <a:endParaRPr sz="11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5175" marR="651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0" name="Shape 123"/>
          <p:cNvSpPr txBox="1"/>
          <p:nvPr/>
        </p:nvSpPr>
        <p:spPr>
          <a:xfrm>
            <a:off x="418018" y="6088986"/>
            <a:ext cx="223374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0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CA" sz="11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To be printed  </a:t>
            </a:r>
            <a:endParaRPr sz="110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CA" sz="1100" b="1" dirty="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Created electronically  </a:t>
            </a:r>
            <a:endParaRPr sz="1100" dirty="0">
              <a:solidFill>
                <a:srgbClr val="CC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√ Done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9012" y="1214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CA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lang="en-CA"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7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41" y="152400"/>
            <a:ext cx="4908008" cy="65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rgbClr val="3F3F3F"/>
              </a:buClr>
              <a:buSzPts val="3600"/>
            </a:pPr>
            <a:r>
              <a:rPr lang="en-CA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Marketing: Phase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13607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6028" y="1295400"/>
            <a:ext cx="8291945" cy="507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33006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Marketing was our first priority  as this committee developed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official name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Logo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Donation contracts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Certificates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Brochure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Letterhead</a:t>
            </a:r>
            <a:endParaRPr lang="en-US" sz="17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 dedication booklet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onation cards (Passover, Rosh Hashanah</a:t>
            </a: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web site </a:t>
            </a:r>
            <a:endParaRPr lang="en-US" sz="17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was done prior to unveiling the project to the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synagogue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or membership</a:t>
            </a:r>
          </a:p>
          <a:p>
            <a:pPr marL="342900" lvl="0" indent="-120650">
              <a:spcBef>
                <a:spcPts val="700"/>
              </a:spcBef>
              <a:buClr>
                <a:srgbClr val="330066"/>
              </a:buClr>
              <a:buSzPts val="3500"/>
            </a:pPr>
            <a:endParaRPr lang="en-US" sz="35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Shape 206" descr="Becker, Hillel certificate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591" y="1767240"/>
            <a:ext cx="3520021" cy="2719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090" y="205740"/>
            <a:ext cx="8485413" cy="6556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83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92" y="0"/>
            <a:ext cx="8610600" cy="665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4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C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lang="en-CA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2—Execution</a:t>
            </a:r>
            <a:endParaRPr lang="en-CA"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8912"/>
            <a:ext cx="3396240" cy="1082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55" y="1324648"/>
            <a:ext cx="829194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330066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programming for our jubilee year included many events relating to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Torat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Imeinu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Some of the events included: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Opening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aunch on May 24, 2009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Two hands on a quill (several times throughout the year)</a:t>
            </a: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Kol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Isha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art exhibit at the Emet Gallery </a:t>
            </a: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Guest speakers on relevant topics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Calligraphy classes with our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soferet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Shabbat weekend with our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soferet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Torat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Imeinu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Weekend</a:t>
            </a:r>
          </a:p>
          <a:p>
            <a:pPr marL="1143000" lvl="2" indent="-22860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oneg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shabbat</a:t>
            </a:r>
            <a:endParaRPr lang="en-US" sz="1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43000" lvl="2" indent="-22860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youth and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pbm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group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>
              <a:spcBef>
                <a:spcPts val="280"/>
              </a:spcBef>
              <a:buClr>
                <a:srgbClr val="330066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edia </a:t>
            </a:r>
          </a:p>
          <a:p>
            <a:pPr marL="1143000" lvl="2" indent="-22860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parlor meetings</a:t>
            </a:r>
          </a:p>
          <a:p>
            <a:pPr marL="742950" lvl="1" indent="-285750">
              <a:spcBef>
                <a:spcPts val="360"/>
              </a:spcBef>
              <a:buClr>
                <a:srgbClr val="330066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Celebration on delivery of our Torah</a:t>
            </a:r>
          </a:p>
        </p:txBody>
      </p:sp>
    </p:spTree>
    <p:extLst>
      <p:ext uri="{BB962C8B-B14F-4D97-AF65-F5344CB8AC3E}">
        <p14:creationId xmlns:p14="http://schemas.microsoft.com/office/powerpoint/2010/main" val="13785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804</Words>
  <Application>Microsoft Office PowerPoint</Application>
  <PresentationFormat>On-screen Show (4:3)</PresentationFormat>
  <Paragraphs>413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Microsoft JhengHei</vt:lpstr>
      <vt:lpstr>Arial</vt:lpstr>
      <vt:lpstr>Calibri</vt:lpstr>
      <vt:lpstr>Calibri Light</vt:lpstr>
      <vt:lpstr>Verdana</vt:lpstr>
      <vt:lpstr>Office Theme</vt:lpstr>
      <vt:lpstr>Dorshei Emet Torah Project Torat Imeinu… scribed by a woman, treasured by all.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Schonning</dc:creator>
  <cp:lastModifiedBy>Shoshana Lovett-Graff</cp:lastModifiedBy>
  <cp:revision>16</cp:revision>
  <dcterms:created xsi:type="dcterms:W3CDTF">2016-11-08T15:20:50Z</dcterms:created>
  <dcterms:modified xsi:type="dcterms:W3CDTF">2018-02-15T19:50:32Z</dcterms:modified>
</cp:coreProperties>
</file>