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handoutMasterIdLst>
    <p:handoutMasterId r:id="rId18"/>
  </p:handoutMasterIdLst>
  <p:sldIdLst>
    <p:sldId id="256" r:id="rId2"/>
    <p:sldId id="257" r:id="rId3"/>
    <p:sldId id="258" r:id="rId4"/>
    <p:sldId id="271" r:id="rId5"/>
    <p:sldId id="268" r:id="rId6"/>
    <p:sldId id="272" r:id="rId7"/>
    <p:sldId id="270" r:id="rId8"/>
    <p:sldId id="274" r:id="rId9"/>
    <p:sldId id="275" r:id="rId10"/>
    <p:sldId id="276" r:id="rId11"/>
    <p:sldId id="279" r:id="rId12"/>
    <p:sldId id="273" r:id="rId13"/>
    <p:sldId id="277" r:id="rId14"/>
    <p:sldId id="278" r:id="rId15"/>
    <p:sldId id="280"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FFF4242-ECE1-4A8B-BD01-19B4B8171B12}" type="datetimeFigureOut">
              <a:rPr lang="en-US" smtClean="0"/>
              <a:t>5/8/2018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F3A44BC-54F4-4FCF-8DDB-6CAA986B2B13}" type="slidenum">
              <a:rPr lang="en-US" smtClean="0"/>
              <a:t>‹#›</a:t>
            </a:fld>
            <a:endParaRPr lang="en-US"/>
          </a:p>
        </p:txBody>
      </p:sp>
    </p:spTree>
    <p:extLst>
      <p:ext uri="{BB962C8B-B14F-4D97-AF65-F5344CB8AC3E}">
        <p14:creationId xmlns:p14="http://schemas.microsoft.com/office/powerpoint/2010/main" val="202573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37840" cy="466434"/>
          </a:xfrm>
          <a:prstGeom prst="rect">
            <a:avLst/>
          </a:prstGeom>
          <a:noFill/>
          <a:ln>
            <a:noFill/>
          </a:ln>
        </p:spPr>
        <p:txBody>
          <a:bodyPr spcFirstLastPara="1" wrap="square" lIns="93162" tIns="93162" rIns="93162" bIns="93162"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970938" y="0"/>
            <a:ext cx="3037840" cy="466434"/>
          </a:xfrm>
          <a:prstGeom prst="rect">
            <a:avLst/>
          </a:prstGeom>
          <a:noFill/>
          <a:ln>
            <a:noFill/>
          </a:ln>
        </p:spPr>
        <p:txBody>
          <a:bodyPr spcFirstLastPara="1" wrap="square" lIns="93162" tIns="93162" rIns="93162" bIns="93162"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701040" y="4473892"/>
            <a:ext cx="5608320" cy="3660458"/>
          </a:xfrm>
          <a:prstGeom prst="rect">
            <a:avLst/>
          </a:prstGeom>
          <a:noFill/>
          <a:ln>
            <a:noFill/>
          </a:ln>
        </p:spPr>
        <p:txBody>
          <a:bodyPr spcFirstLastPara="1" wrap="square" lIns="93162" tIns="93162" rIns="93162" bIns="93162"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829967"/>
            <a:ext cx="3037840" cy="466433"/>
          </a:xfrm>
          <a:prstGeom prst="rect">
            <a:avLst/>
          </a:prstGeom>
          <a:noFill/>
          <a:ln>
            <a:noFill/>
          </a:ln>
        </p:spPr>
        <p:txBody>
          <a:bodyPr spcFirstLastPara="1" wrap="square" lIns="93162" tIns="93162" rIns="93162" bIns="93162"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pPr marL="0" indent="0"/>
            <a:endParaRPr/>
          </a:p>
        </p:txBody>
      </p:sp>
      <p:sp>
        <p:nvSpPr>
          <p:cNvPr id="87" name="Shape 87"/>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a:t>
            </a:fld>
            <a:endParaRPr sz="1200">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110" name="Shape 110"/>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10</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6084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44" name="Shape 244"/>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23224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44" name="Shape 244"/>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01612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44" name="Shape 244"/>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14</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68413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44" name="Shape 244"/>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15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635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pPr marL="0" indent="0"/>
            <a:endParaRPr/>
          </a:p>
        </p:txBody>
      </p:sp>
      <p:sp>
        <p:nvSpPr>
          <p:cNvPr id="97" name="Shape 97"/>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110" name="Shape 110"/>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3</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110" name="Shape 110"/>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4</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30141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7" name="Shape 217"/>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18" name="Shape 218"/>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5</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7" name="Shape 217"/>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18" name="Shape 218"/>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6</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33153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244" name="Shape 244"/>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7</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110" name="Shape 110"/>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8</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2756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414463" y="1162050"/>
            <a:ext cx="4181475"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a:endParaRPr/>
          </a:p>
        </p:txBody>
      </p:sp>
      <p:sp>
        <p:nvSpPr>
          <p:cNvPr id="110" name="Shape 110"/>
          <p:cNvSpPr txBox="1">
            <a:spLocks noGrp="1"/>
          </p:cNvSpPr>
          <p:nvPr>
            <p:ph type="sldNum" idx="12"/>
          </p:nvPr>
        </p:nvSpPr>
        <p:spPr>
          <a:xfrm>
            <a:off x="3970938" y="8829967"/>
            <a:ext cx="3037840" cy="466345"/>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sz="1200">
                <a:solidFill>
                  <a:schemeClr val="dk1"/>
                </a:solidFill>
                <a:latin typeface="Calibri"/>
                <a:ea typeface="Calibri"/>
                <a:cs typeface="Calibri"/>
                <a:sym typeface="Calibri"/>
              </a:rPr>
              <a:pPr algn="r"/>
              <a:t>9</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8473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1122363"/>
            <a:ext cx="7772400" cy="23876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subTitle" idx="1"/>
          </p:nvPr>
        </p:nvSpPr>
        <p:spPr>
          <a:xfrm>
            <a:off x="1143000" y="3602038"/>
            <a:ext cx="6858000" cy="1655762"/>
          </a:xfrm>
          <a:prstGeom prst="rect">
            <a:avLst/>
          </a:prstGeom>
          <a:noFill/>
          <a:ln>
            <a:noFill/>
          </a:ln>
        </p:spPr>
        <p:txBody>
          <a:bodyPr spcFirstLastPara="1" wrap="square" lIns="91425" tIns="91425" rIns="91425" bIns="91425"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623593" y="2285206"/>
            <a:ext cx="5811838" cy="1971675"/>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body" idx="1"/>
          </p:nvPr>
        </p:nvSpPr>
        <p:spPr>
          <a:xfrm>
            <a:off x="628650" y="1825625"/>
            <a:ext cx="78867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23888" y="1709739"/>
            <a:ext cx="7886700"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623888" y="4589464"/>
            <a:ext cx="7886700"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6286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291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629841"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629842" y="1681163"/>
            <a:ext cx="3868340"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629842" y="2505075"/>
            <a:ext cx="3868340"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29150" y="1681163"/>
            <a:ext cx="3887391"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29150" y="2505075"/>
            <a:ext cx="3887391"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887391" y="987426"/>
            <a:ext cx="4629150" cy="4873625"/>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3887391" y="987426"/>
            <a:ext cx="4629150" cy="4873625"/>
          </a:xfrm>
          <a:prstGeom prst="rect">
            <a:avLst/>
          </a:prstGeom>
          <a:noFill/>
          <a:ln>
            <a:noFill/>
          </a:ln>
        </p:spPr>
        <p:txBody>
          <a:bodyPr spcFirstLastPara="1" wrap="square" lIns="91425" tIns="91425" rIns="91425" bIns="91425"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628650" y="1825625"/>
            <a:ext cx="78867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rburgess@reconstructingjudaism.org" TargetMode="External"/><Relationship Id="rId4" Type="http://schemas.openxmlformats.org/officeDocument/2006/relationships/hyperlink" Target="https://www.facebook.com/groups/canyouhearmenowRL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subTitle" idx="1"/>
          </p:nvPr>
        </p:nvSpPr>
        <p:spPr>
          <a:xfrm>
            <a:off x="1371600" y="4343400"/>
            <a:ext cx="6667500" cy="609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1100"/>
              <a:buFont typeface="Arial"/>
              <a:buNone/>
            </a:pPr>
            <a:r>
              <a:rPr lang="en-US" sz="1800" dirty="0" smtClean="0">
                <a:solidFill>
                  <a:srgbClr val="303030"/>
                </a:solidFill>
                <a:highlight>
                  <a:srgbClr val="FFFFFF"/>
                </a:highlight>
                <a:latin typeface="Arial"/>
                <a:ea typeface="Arial"/>
                <a:cs typeface="Arial"/>
                <a:sym typeface="Arial"/>
              </a:rPr>
              <a:t>Rachael Burgess, </a:t>
            </a:r>
            <a:r>
              <a:rPr lang="en-US" sz="1800" dirty="0" smtClean="0">
                <a:solidFill>
                  <a:srgbClr val="303030"/>
                </a:solidFill>
                <a:highlight>
                  <a:srgbClr val="FFFFFF"/>
                </a:highlight>
                <a:latin typeface="Arial"/>
                <a:ea typeface="Arial"/>
                <a:cs typeface="Arial"/>
                <a:sym typeface="Arial"/>
              </a:rPr>
              <a:t>Advancement Officer</a:t>
            </a:r>
          </a:p>
          <a:p>
            <a:pPr marL="0" marR="0" lvl="0" indent="0" algn="ctr" rtl="0">
              <a:lnSpc>
                <a:spcPct val="90000"/>
              </a:lnSpc>
              <a:spcBef>
                <a:spcPts val="0"/>
              </a:spcBef>
              <a:spcAft>
                <a:spcPts val="0"/>
              </a:spcAft>
              <a:buClr>
                <a:schemeClr val="dk1"/>
              </a:buClr>
              <a:buSzPts val="1100"/>
              <a:buFont typeface="Arial"/>
              <a:buNone/>
            </a:pPr>
            <a:r>
              <a:rPr lang="en-US" sz="1800" dirty="0" smtClean="0">
                <a:solidFill>
                  <a:srgbClr val="303030"/>
                </a:solidFill>
                <a:highlight>
                  <a:srgbClr val="FFFFFF"/>
                </a:highlight>
                <a:latin typeface="Arial"/>
                <a:ea typeface="Arial"/>
                <a:cs typeface="Arial"/>
                <a:sym typeface="Arial"/>
              </a:rPr>
              <a:t>Reconstructing </a:t>
            </a:r>
            <a:r>
              <a:rPr lang="en-US" sz="1800" dirty="0" smtClean="0">
                <a:solidFill>
                  <a:srgbClr val="303030"/>
                </a:solidFill>
                <a:highlight>
                  <a:srgbClr val="FFFFFF"/>
                </a:highlight>
                <a:latin typeface="Arial"/>
                <a:ea typeface="Arial"/>
                <a:cs typeface="Arial"/>
                <a:sym typeface="Arial"/>
              </a:rPr>
              <a:t>Judaism</a:t>
            </a:r>
          </a:p>
          <a:p>
            <a:pPr marL="0" marR="0" lvl="0" indent="0" algn="ctr" rtl="0">
              <a:lnSpc>
                <a:spcPct val="90000"/>
              </a:lnSpc>
              <a:spcBef>
                <a:spcPts val="0"/>
              </a:spcBef>
              <a:spcAft>
                <a:spcPts val="0"/>
              </a:spcAft>
              <a:buClr>
                <a:schemeClr val="dk1"/>
              </a:buClr>
              <a:buSzPts val="1100"/>
              <a:buFont typeface="Arial"/>
              <a:buNone/>
            </a:pPr>
            <a:endParaRPr lang="en-US" sz="1800" dirty="0" smtClean="0">
              <a:solidFill>
                <a:srgbClr val="303030"/>
              </a:solidFill>
              <a:highlight>
                <a:srgbClr val="FFFFFF"/>
              </a:highlight>
              <a:latin typeface="Arial"/>
              <a:cs typeface="Arial"/>
              <a:sym typeface="Arial"/>
            </a:endParaRPr>
          </a:p>
          <a:p>
            <a:pPr marL="0" marR="0" lvl="0" indent="0" algn="ctr" rtl="0">
              <a:lnSpc>
                <a:spcPct val="90000"/>
              </a:lnSpc>
              <a:spcBef>
                <a:spcPts val="0"/>
              </a:spcBef>
              <a:spcAft>
                <a:spcPts val="0"/>
              </a:spcAft>
              <a:buClr>
                <a:schemeClr val="dk1"/>
              </a:buClr>
              <a:buSzPts val="1100"/>
              <a:buFont typeface="Arial"/>
              <a:buNone/>
            </a:pPr>
            <a:r>
              <a:rPr lang="en-US" sz="1800" dirty="0" smtClean="0">
                <a:solidFill>
                  <a:srgbClr val="303030"/>
                </a:solidFill>
                <a:highlight>
                  <a:srgbClr val="FFFFFF"/>
                </a:highlight>
                <a:latin typeface="Arial"/>
                <a:cs typeface="Arial"/>
                <a:sym typeface="Arial"/>
              </a:rPr>
              <a:t>May 8,</a:t>
            </a:r>
            <a:r>
              <a:rPr lang="en-US" sz="1800" dirty="0" smtClean="0">
                <a:solidFill>
                  <a:srgbClr val="303030"/>
                </a:solidFill>
                <a:highlight>
                  <a:srgbClr val="FFFFFF"/>
                </a:highlight>
                <a:latin typeface="Arial"/>
                <a:cs typeface="Arial"/>
                <a:sym typeface="Arial"/>
              </a:rPr>
              <a:t> </a:t>
            </a:r>
            <a:r>
              <a:rPr lang="en-US" sz="1800" dirty="0" smtClean="0">
                <a:solidFill>
                  <a:srgbClr val="303030"/>
                </a:solidFill>
                <a:highlight>
                  <a:srgbClr val="FFFFFF"/>
                </a:highlight>
                <a:latin typeface="Arial"/>
                <a:cs typeface="Arial"/>
                <a:sym typeface="Arial"/>
              </a:rPr>
              <a:t>2018</a:t>
            </a:r>
            <a:endParaRPr dirty="0"/>
          </a:p>
        </p:txBody>
      </p:sp>
      <p:cxnSp>
        <p:nvCxnSpPr>
          <p:cNvPr id="90" name="Shape 90"/>
          <p:cNvCxnSpPr/>
          <p:nvPr/>
        </p:nvCxnSpPr>
        <p:spPr>
          <a:xfrm>
            <a:off x="304800" y="1219200"/>
            <a:ext cx="8534402" cy="0"/>
          </a:xfrm>
          <a:prstGeom prst="straightConnector1">
            <a:avLst/>
          </a:prstGeom>
          <a:noFill/>
          <a:ln w="31750" cap="flat" cmpd="sng">
            <a:solidFill>
              <a:srgbClr val="009D70"/>
            </a:solidFill>
            <a:prstDash val="solid"/>
            <a:miter lim="800000"/>
            <a:headEnd type="none" w="med" len="med"/>
            <a:tailEnd type="none" w="med" len="med"/>
          </a:ln>
        </p:spPr>
      </p:cxnSp>
      <p:sp>
        <p:nvSpPr>
          <p:cNvPr id="91" name="Shape 91"/>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4000"/>
              <a:buFont typeface="Calibri"/>
              <a:buNone/>
            </a:pPr>
            <a:r>
              <a:rPr lang="en-US" sz="4000" dirty="0" smtClean="0"/>
              <a:t>Can you hear me now?</a:t>
            </a:r>
            <a:endParaRPr sz="4000" dirty="0"/>
          </a:p>
          <a:p>
            <a:pPr marL="0" marR="0" lvl="0" indent="0" algn="ctr" rtl="0">
              <a:lnSpc>
                <a:spcPct val="90000"/>
              </a:lnSpc>
              <a:spcBef>
                <a:spcPts val="0"/>
              </a:spcBef>
              <a:spcAft>
                <a:spcPts val="0"/>
              </a:spcAft>
              <a:buClr>
                <a:schemeClr val="dk1"/>
              </a:buClr>
              <a:buSzPts val="4000"/>
              <a:buFont typeface="Calibri"/>
              <a:buNone/>
            </a:pPr>
            <a:endParaRPr sz="4000" dirty="0"/>
          </a:p>
          <a:p>
            <a:pPr marL="0" marR="0" lvl="0" indent="0" algn="ctr" rtl="0">
              <a:lnSpc>
                <a:spcPct val="90000"/>
              </a:lnSpc>
              <a:spcBef>
                <a:spcPts val="0"/>
              </a:spcBef>
              <a:spcAft>
                <a:spcPts val="0"/>
              </a:spcAft>
              <a:buClr>
                <a:schemeClr val="dk1"/>
              </a:buClr>
              <a:buSzPts val="4000"/>
              <a:buFont typeface="Calibri"/>
              <a:buNone/>
            </a:pPr>
            <a:r>
              <a:rPr lang="en-US" sz="3000" dirty="0" smtClean="0"/>
              <a:t>How do we market our best selves?</a:t>
            </a:r>
            <a:br>
              <a:rPr lang="en-US" sz="3000" dirty="0" smtClean="0"/>
            </a:br>
            <a:endParaRPr sz="3000" dirty="0"/>
          </a:p>
        </p:txBody>
      </p:sp>
      <p:pic>
        <p:nvPicPr>
          <p:cNvPr id="92" name="Shape 92"/>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93" name="Shape 93"/>
          <p:cNvCxnSpPr/>
          <p:nvPr/>
        </p:nvCxnSpPr>
        <p:spPr>
          <a:xfrm>
            <a:off x="304800" y="3648075"/>
            <a:ext cx="8534402" cy="0"/>
          </a:xfrm>
          <a:prstGeom prst="straightConnector1">
            <a:avLst/>
          </a:prstGeom>
          <a:noFill/>
          <a:ln w="31750" cap="flat" cmpd="sng">
            <a:solidFill>
              <a:srgbClr val="009D70"/>
            </a:solidFill>
            <a:prstDash val="solid"/>
            <a:miter lim="800000"/>
            <a:headEnd type="none" w="med" len="med"/>
            <a:tailEnd type="none" w="med" len="med"/>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10</a:t>
            </a:fld>
            <a:endParaRPr sz="1200" b="0" i="0" u="none" strike="noStrike" cap="none">
              <a:solidFill>
                <a:srgbClr val="888888"/>
              </a:solidFill>
              <a:latin typeface="Calibri"/>
              <a:ea typeface="Calibri"/>
              <a:cs typeface="Calibri"/>
              <a:sym typeface="Calibri"/>
            </a:endParaRPr>
          </a:p>
        </p:txBody>
      </p:sp>
      <p:sp>
        <p:nvSpPr>
          <p:cNvPr id="113" name="Shape 113"/>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14" name="Shape 114"/>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15" name="Shape 115"/>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6" name="Shape 116"/>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17" name="Shape 117"/>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119" name="Shape 119"/>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are the goals?</a:t>
            </a:r>
            <a:endParaRPr sz="3600" b="0" i="0" u="none" strike="noStrike" cap="none" dirty="0">
              <a:solidFill>
                <a:srgbClr val="3F3F3F"/>
              </a:solidFill>
              <a:latin typeface="Calibri"/>
              <a:ea typeface="Calibri"/>
              <a:cs typeface="Calibri"/>
              <a:sym typeface="Calibri"/>
            </a:endParaRPr>
          </a:p>
        </p:txBody>
      </p:sp>
      <p:sp>
        <p:nvSpPr>
          <p:cNvPr id="2" name="TextBox 1"/>
          <p:cNvSpPr txBox="1"/>
          <p:nvPr/>
        </p:nvSpPr>
        <p:spPr>
          <a:xfrm>
            <a:off x="595745" y="1759527"/>
            <a:ext cx="7938667" cy="3816429"/>
          </a:xfrm>
          <a:prstGeom prst="rect">
            <a:avLst/>
          </a:prstGeom>
          <a:noFill/>
        </p:spPr>
        <p:txBody>
          <a:bodyPr wrap="square" rtlCol="0">
            <a:spAutoFit/>
          </a:bodyPr>
          <a:lstStyle/>
          <a:p>
            <a:r>
              <a:rPr lang="en-US" sz="2800" b="1" dirty="0"/>
              <a:t>CBH Mission</a:t>
            </a:r>
          </a:p>
          <a:p>
            <a:r>
              <a:rPr lang="en-US" sz="2800" dirty="0"/>
              <a:t>Inspired by the chutzpah of our founders, CBH’s mission is to promote a bold and expansive Jewish identity and culture emphasizing inclusivity, creativity, spirituality and social justice as we uphold our commitment to serve the LGBTQ and allied community</a:t>
            </a:r>
            <a:r>
              <a:rPr lang="en-US" sz="2800" dirty="0" smtClean="0"/>
              <a:t>.</a:t>
            </a:r>
          </a:p>
          <a:p>
            <a:endParaRPr lang="en-US" sz="2800" dirty="0"/>
          </a:p>
          <a:p>
            <a:pPr algn="r"/>
            <a:r>
              <a:rPr lang="en-US" sz="1800" dirty="0"/>
              <a:t>https://www.congregationbethaverim.org/</a:t>
            </a:r>
          </a:p>
        </p:txBody>
      </p:sp>
    </p:spTree>
    <p:extLst>
      <p:ext uri="{BB962C8B-B14F-4D97-AF65-F5344CB8AC3E}">
        <p14:creationId xmlns:p14="http://schemas.microsoft.com/office/powerpoint/2010/main" val="1676994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228600"/>
            <a:ext cx="9144000" cy="7315200"/>
          </a:xfrm>
          <a:prstGeom prst="rect">
            <a:avLst/>
          </a:prstGeom>
          <a:ln>
            <a:solidFill>
              <a:schemeClr val="tx1"/>
            </a:solidFill>
          </a:ln>
        </p:spPr>
      </p:pic>
    </p:spTree>
    <p:extLst>
      <p:ext uri="{BB962C8B-B14F-4D97-AF65-F5344CB8AC3E}">
        <p14:creationId xmlns:p14="http://schemas.microsoft.com/office/powerpoint/2010/main" val="3295469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12</a:t>
            </a:fld>
            <a:endParaRPr sz="1200" b="0" i="0" u="none" strike="noStrike" cap="none">
              <a:solidFill>
                <a:srgbClr val="888888"/>
              </a:solidFill>
              <a:latin typeface="Calibri"/>
              <a:ea typeface="Calibri"/>
              <a:cs typeface="Calibri"/>
              <a:sym typeface="Calibri"/>
            </a:endParaRPr>
          </a:p>
        </p:txBody>
      </p:sp>
      <p:sp>
        <p:nvSpPr>
          <p:cNvPr id="247" name="Shape 247"/>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8" name="Shape 248"/>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49" name="Shape 249"/>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50" name="Shape 250"/>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51" name="Shape 251"/>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52" name="Shape 252"/>
          <p:cNvSpPr txBox="1"/>
          <p:nvPr/>
        </p:nvSpPr>
        <p:spPr>
          <a:xfrm>
            <a:off x="620725" y="1519350"/>
            <a:ext cx="7919400" cy="3806100"/>
          </a:xfrm>
          <a:prstGeom prst="rect">
            <a:avLst/>
          </a:prstGeom>
          <a:noFill/>
          <a:ln>
            <a:noFill/>
          </a:ln>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US" sz="2400" dirty="0" smtClean="0"/>
              <a:t>A description of your organization and mission that can be spoken in less than 30 seconds. (60 words or less)</a:t>
            </a:r>
          </a:p>
          <a:p>
            <a:pPr marL="457200" lvl="0" indent="-381000" rtl="0">
              <a:spcBef>
                <a:spcPts val="0"/>
              </a:spcBef>
              <a:spcAft>
                <a:spcPts val="0"/>
              </a:spcAft>
              <a:buSzPts val="2400"/>
              <a:buChar char="●"/>
            </a:pPr>
            <a:endParaRPr lang="en-US" sz="2400" dirty="0"/>
          </a:p>
        </p:txBody>
      </p:sp>
      <p:sp>
        <p:nvSpPr>
          <p:cNvPr id="253" name="Shape 253"/>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is an “Elevator Pitch”</a:t>
            </a:r>
            <a:endParaRPr sz="3600" b="0" i="0" u="none" strike="noStrike" cap="none" dirty="0">
              <a:solidFill>
                <a:srgbClr val="3F3F3F"/>
              </a:solidFill>
              <a:latin typeface="Calibri"/>
              <a:ea typeface="Calibri"/>
              <a:cs typeface="Calibri"/>
              <a:sym typeface="Calibri"/>
            </a:endParaRPr>
          </a:p>
        </p:txBody>
      </p:sp>
    </p:spTree>
    <p:extLst>
      <p:ext uri="{BB962C8B-B14F-4D97-AF65-F5344CB8AC3E}">
        <p14:creationId xmlns:p14="http://schemas.microsoft.com/office/powerpoint/2010/main" val="2174054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13</a:t>
            </a:fld>
            <a:endParaRPr sz="1200" b="0" i="0" u="none" strike="noStrike" cap="none">
              <a:solidFill>
                <a:srgbClr val="888888"/>
              </a:solidFill>
              <a:latin typeface="Calibri"/>
              <a:ea typeface="Calibri"/>
              <a:cs typeface="Calibri"/>
              <a:sym typeface="Calibri"/>
            </a:endParaRPr>
          </a:p>
        </p:txBody>
      </p:sp>
      <p:sp>
        <p:nvSpPr>
          <p:cNvPr id="247" name="Shape 247"/>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8" name="Shape 248"/>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49" name="Shape 249"/>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50" name="Shape 250"/>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51" name="Shape 251"/>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52" name="Shape 252"/>
          <p:cNvSpPr txBox="1"/>
          <p:nvPr/>
        </p:nvSpPr>
        <p:spPr>
          <a:xfrm>
            <a:off x="620725" y="1519350"/>
            <a:ext cx="7919400" cy="3806100"/>
          </a:xfrm>
          <a:prstGeom prst="rect">
            <a:avLst/>
          </a:prstGeom>
          <a:noFill/>
          <a:ln>
            <a:noFill/>
          </a:ln>
        </p:spPr>
        <p:txBody>
          <a:bodyPr spcFirstLastPara="1" wrap="square" lIns="91425" tIns="91425" rIns="91425" bIns="91425" anchor="t" anchorCtr="0">
            <a:noAutofit/>
          </a:bodyPr>
          <a:lstStyle/>
          <a:p>
            <a:pPr marL="76200" lvl="1">
              <a:buSzPts val="2400"/>
            </a:pPr>
            <a:r>
              <a:rPr lang="en-US" sz="2400" dirty="0" smtClean="0"/>
              <a:t>Reconstructing </a:t>
            </a:r>
            <a:r>
              <a:rPr lang="en-US" sz="2400" dirty="0"/>
              <a:t>Judaism is the central organization of the Reconstructionist movement. We train the next generation of rabbis, support and uplift congregations and  havurot, foster emerging expressions of Jewish life, and encourage people to be their best selves — always helping to shape what it means to be Jewish today and to imagine the Jewish future</a:t>
            </a:r>
            <a:r>
              <a:rPr lang="en-US" sz="2400" dirty="0" smtClean="0"/>
              <a:t>.</a:t>
            </a:r>
          </a:p>
          <a:p>
            <a:pPr marL="76200" lvl="1">
              <a:buSzPts val="2400"/>
            </a:pPr>
            <a:endParaRPr lang="en-US" sz="2000" dirty="0"/>
          </a:p>
          <a:p>
            <a:pPr marL="76200" lvl="1">
              <a:buSzPts val="2400"/>
            </a:pPr>
            <a:endParaRPr lang="en-US" sz="2000" dirty="0" smtClean="0"/>
          </a:p>
          <a:p>
            <a:pPr marL="76200" lvl="1">
              <a:buSzPts val="2400"/>
            </a:pPr>
            <a:r>
              <a:rPr lang="en-US" sz="2000" i="1" dirty="0" smtClean="0"/>
              <a:t>(54 words if you are counting)</a:t>
            </a:r>
            <a:endParaRPr lang="en-US" sz="3600" i="1" dirty="0"/>
          </a:p>
        </p:txBody>
      </p:sp>
      <p:sp>
        <p:nvSpPr>
          <p:cNvPr id="253" name="Shape 253"/>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Reconstructing Judaism’s “Elevator Pitch”</a:t>
            </a:r>
            <a:endParaRPr sz="3600" b="0" i="0" u="none" strike="noStrike" cap="none" dirty="0">
              <a:solidFill>
                <a:srgbClr val="3F3F3F"/>
              </a:solidFill>
              <a:latin typeface="Calibri"/>
              <a:ea typeface="Calibri"/>
              <a:cs typeface="Calibri"/>
              <a:sym typeface="Calibri"/>
            </a:endParaRPr>
          </a:p>
        </p:txBody>
      </p:sp>
    </p:spTree>
    <p:extLst>
      <p:ext uri="{BB962C8B-B14F-4D97-AF65-F5344CB8AC3E}">
        <p14:creationId xmlns:p14="http://schemas.microsoft.com/office/powerpoint/2010/main" val="3921728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14</a:t>
            </a:fld>
            <a:endParaRPr sz="1200" b="0" i="0" u="none" strike="noStrike" cap="none">
              <a:solidFill>
                <a:srgbClr val="888888"/>
              </a:solidFill>
              <a:latin typeface="Calibri"/>
              <a:ea typeface="Calibri"/>
              <a:cs typeface="Calibri"/>
              <a:sym typeface="Calibri"/>
            </a:endParaRPr>
          </a:p>
        </p:txBody>
      </p:sp>
      <p:sp>
        <p:nvSpPr>
          <p:cNvPr id="247" name="Shape 247"/>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8" name="Shape 248"/>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49" name="Shape 249"/>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50" name="Shape 250"/>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51" name="Shape 251"/>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52" name="Shape 252"/>
          <p:cNvSpPr txBox="1"/>
          <p:nvPr/>
        </p:nvSpPr>
        <p:spPr>
          <a:xfrm>
            <a:off x="615012" y="1371600"/>
            <a:ext cx="7919400" cy="3806100"/>
          </a:xfrm>
          <a:prstGeom prst="rect">
            <a:avLst/>
          </a:prstGeom>
          <a:noFill/>
          <a:ln>
            <a:noFill/>
          </a:ln>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US" sz="2400" dirty="0" smtClean="0"/>
              <a:t>You will receive a survey tomorrow from me or Shosh. Please fill out the survey prior to Shabbat if possible.</a:t>
            </a:r>
          </a:p>
          <a:p>
            <a:pPr marL="457200" lvl="0" indent="-381000" rtl="0">
              <a:spcBef>
                <a:spcPts val="0"/>
              </a:spcBef>
              <a:spcAft>
                <a:spcPts val="0"/>
              </a:spcAft>
              <a:buSzPts val="2400"/>
              <a:buChar char="●"/>
            </a:pPr>
            <a:endParaRPr lang="en-US" sz="2400" dirty="0" smtClean="0"/>
          </a:p>
          <a:p>
            <a:pPr marL="457200" lvl="0" indent="-381000" rtl="0">
              <a:spcBef>
                <a:spcPts val="0"/>
              </a:spcBef>
              <a:spcAft>
                <a:spcPts val="0"/>
              </a:spcAft>
              <a:buSzPts val="2400"/>
              <a:buChar char="●"/>
            </a:pPr>
            <a:r>
              <a:rPr lang="en-US" sz="2400" dirty="0" smtClean="0"/>
              <a:t>You will be assigned a partner. Please be in touch with each other between sessions. Get to know each other.</a:t>
            </a:r>
          </a:p>
          <a:p>
            <a:pPr marL="457200" lvl="0" indent="-381000" rtl="0">
              <a:spcBef>
                <a:spcPts val="0"/>
              </a:spcBef>
              <a:spcAft>
                <a:spcPts val="0"/>
              </a:spcAft>
              <a:buSzPts val="2400"/>
              <a:buChar char="●"/>
            </a:pPr>
            <a:endParaRPr lang="en-US" sz="2400" dirty="0" smtClean="0"/>
          </a:p>
          <a:p>
            <a:pPr marL="457200" lvl="0" indent="-381000" rtl="0">
              <a:spcBef>
                <a:spcPts val="0"/>
              </a:spcBef>
              <a:spcAft>
                <a:spcPts val="0"/>
              </a:spcAft>
              <a:buSzPts val="2400"/>
              <a:buChar char="●"/>
            </a:pPr>
            <a:r>
              <a:rPr lang="en-US" sz="2400" dirty="0" smtClean="0"/>
              <a:t>You and your partner will write elevator pitches on the other’s community (60 words or less). You will present these to the group.</a:t>
            </a:r>
          </a:p>
          <a:p>
            <a:pPr marL="457200" lvl="0" indent="-381000" rtl="0">
              <a:spcBef>
                <a:spcPts val="0"/>
              </a:spcBef>
              <a:spcAft>
                <a:spcPts val="0"/>
              </a:spcAft>
              <a:buSzPts val="2400"/>
              <a:buChar char="●"/>
            </a:pPr>
            <a:endParaRPr lang="en-US" sz="2400" dirty="0"/>
          </a:p>
        </p:txBody>
      </p:sp>
      <p:sp>
        <p:nvSpPr>
          <p:cNvPr id="253" name="Shape 253"/>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What’s next?</a:t>
            </a:r>
            <a:endParaRPr sz="3600" b="0" i="0" u="none" strike="noStrike" cap="none" dirty="0">
              <a:solidFill>
                <a:srgbClr val="3F3F3F"/>
              </a:solidFill>
              <a:latin typeface="Calibri"/>
              <a:ea typeface="Calibri"/>
              <a:cs typeface="Calibri"/>
              <a:sym typeface="Calibri"/>
            </a:endParaRPr>
          </a:p>
        </p:txBody>
      </p:sp>
    </p:spTree>
    <p:extLst>
      <p:ext uri="{BB962C8B-B14F-4D97-AF65-F5344CB8AC3E}">
        <p14:creationId xmlns:p14="http://schemas.microsoft.com/office/powerpoint/2010/main" val="79953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15</a:t>
            </a:fld>
            <a:endParaRPr sz="1200" b="0" i="0" u="none" strike="noStrike" cap="none">
              <a:solidFill>
                <a:srgbClr val="888888"/>
              </a:solidFill>
              <a:latin typeface="Calibri"/>
              <a:ea typeface="Calibri"/>
              <a:cs typeface="Calibri"/>
              <a:sym typeface="Calibri"/>
            </a:endParaRPr>
          </a:p>
        </p:txBody>
      </p:sp>
      <p:sp>
        <p:nvSpPr>
          <p:cNvPr id="247" name="Shape 247"/>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8" name="Shape 248"/>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49" name="Shape 249"/>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50" name="Shape 250"/>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51" name="Shape 251"/>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52" name="Shape 252"/>
          <p:cNvSpPr txBox="1"/>
          <p:nvPr/>
        </p:nvSpPr>
        <p:spPr>
          <a:xfrm>
            <a:off x="612300" y="1695060"/>
            <a:ext cx="7919400" cy="2886074"/>
          </a:xfrm>
          <a:prstGeom prst="rect">
            <a:avLst/>
          </a:prstGeom>
          <a:noFill/>
          <a:ln>
            <a:noFill/>
          </a:ln>
        </p:spPr>
        <p:txBody>
          <a:bodyPr spcFirstLastPara="1" wrap="square" lIns="91425" tIns="91425" rIns="91425" bIns="91425" anchor="t" anchorCtr="0">
            <a:noAutofit/>
          </a:bodyPr>
          <a:lstStyle/>
          <a:p>
            <a:pPr marL="342900" indent="-342900">
              <a:buClrTx/>
              <a:buSzPct val="100000"/>
              <a:buFont typeface="Arial" panose="020B0604020202020204" pitchFamily="34" charset="0"/>
              <a:buChar char="•"/>
            </a:pPr>
            <a:r>
              <a:rPr lang="en-US" sz="2400" dirty="0"/>
              <a:t>Connect to each other</a:t>
            </a:r>
          </a:p>
          <a:p>
            <a:pPr marL="342900" indent="-342900">
              <a:buClrTx/>
              <a:buSzPct val="100000"/>
              <a:buFont typeface="Arial" panose="020B0604020202020204" pitchFamily="34" charset="0"/>
              <a:buChar char="•"/>
            </a:pPr>
            <a:endParaRPr lang="en-US" sz="2400" dirty="0"/>
          </a:p>
          <a:p>
            <a:pPr marL="342900" indent="-342900">
              <a:buClrTx/>
              <a:buSzPct val="100000"/>
              <a:buFont typeface="Arial" panose="020B0604020202020204" pitchFamily="34" charset="0"/>
              <a:buChar char="•"/>
            </a:pPr>
            <a:r>
              <a:rPr lang="en-US" sz="2400" dirty="0"/>
              <a:t>Post a question to our Facebook group: </a:t>
            </a:r>
            <a:r>
              <a:rPr lang="en-US" sz="2400" dirty="0">
                <a:hlinkClick r:id="rId4"/>
              </a:rPr>
              <a:t>www.facebook.com/groups/canyouhearmenowRLN/</a:t>
            </a:r>
            <a:r>
              <a:rPr lang="en-US" sz="2400" dirty="0"/>
              <a:t> </a:t>
            </a:r>
          </a:p>
          <a:p>
            <a:pPr marL="342900" indent="-342900">
              <a:buClrTx/>
              <a:buSzPct val="100000"/>
              <a:buFont typeface="Arial" panose="020B0604020202020204" pitchFamily="34" charset="0"/>
              <a:buChar char="•"/>
            </a:pPr>
            <a:endParaRPr lang="en-US" sz="2400" dirty="0"/>
          </a:p>
          <a:p>
            <a:pPr marL="342900" indent="-342900">
              <a:buClrTx/>
              <a:buSzPct val="100000"/>
              <a:buFont typeface="Arial" panose="020B0604020202020204" pitchFamily="34" charset="0"/>
              <a:buChar char="•"/>
            </a:pPr>
            <a:r>
              <a:rPr lang="en-US" sz="2400" dirty="0"/>
              <a:t>Email or call Rachael Burgess </a:t>
            </a:r>
          </a:p>
          <a:p>
            <a:pPr marL="342900" indent="-342900">
              <a:buClrTx/>
              <a:buSzPct val="100000"/>
              <a:buFont typeface="Arial" panose="020B0604020202020204" pitchFamily="34" charset="0"/>
              <a:buChar char="•"/>
            </a:pPr>
            <a:r>
              <a:rPr lang="en-US" sz="2400" dirty="0"/>
              <a:t>(</a:t>
            </a:r>
            <a:r>
              <a:rPr lang="en-US" sz="2400" dirty="0" smtClean="0">
                <a:hlinkClick r:id="rId5"/>
              </a:rPr>
              <a:t>rburgess@reconstructingjudaism.org</a:t>
            </a:r>
            <a:r>
              <a:rPr lang="en-US" sz="2400" dirty="0" smtClean="0"/>
              <a:t> or </a:t>
            </a:r>
            <a:r>
              <a:rPr lang="en-US" sz="2400" dirty="0"/>
              <a:t>215.576.0800; ext. 141)</a:t>
            </a:r>
          </a:p>
          <a:p>
            <a:pPr marL="457200" lvl="0" indent="-381000" rtl="0">
              <a:spcBef>
                <a:spcPts val="0"/>
              </a:spcBef>
              <a:spcAft>
                <a:spcPts val="0"/>
              </a:spcAft>
              <a:buSzPts val="2400"/>
              <a:buChar char="●"/>
            </a:pPr>
            <a:endParaRPr lang="en-US" sz="2400" dirty="0"/>
          </a:p>
        </p:txBody>
      </p:sp>
      <p:sp>
        <p:nvSpPr>
          <p:cNvPr id="253" name="Shape 253"/>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Resources</a:t>
            </a:r>
            <a:endParaRPr sz="3600" b="0" i="0" u="none" strike="noStrike" cap="none" dirty="0">
              <a:solidFill>
                <a:srgbClr val="3F3F3F"/>
              </a:solidFill>
              <a:latin typeface="Calibri"/>
              <a:ea typeface="Calibri"/>
              <a:cs typeface="Calibri"/>
              <a:sym typeface="Calibri"/>
            </a:endParaRPr>
          </a:p>
        </p:txBody>
      </p:sp>
    </p:spTree>
    <p:extLst>
      <p:ext uri="{BB962C8B-B14F-4D97-AF65-F5344CB8AC3E}">
        <p14:creationId xmlns:p14="http://schemas.microsoft.com/office/powerpoint/2010/main" val="400463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sldNum" idx="12"/>
          </p:nvPr>
        </p:nvSpPr>
        <p:spPr>
          <a:xfrm>
            <a:off x="6629400" y="6206506"/>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2</a:t>
            </a:fld>
            <a:endParaRPr sz="1200" b="0" i="0" u="none" strike="noStrike" cap="none">
              <a:solidFill>
                <a:srgbClr val="888888"/>
              </a:solidFill>
              <a:latin typeface="Calibri"/>
              <a:ea typeface="Calibri"/>
              <a:cs typeface="Calibri"/>
              <a:sym typeface="Calibri"/>
            </a:endParaRPr>
          </a:p>
        </p:txBody>
      </p:sp>
      <p:sp>
        <p:nvSpPr>
          <p:cNvPr id="100" name="Shape 100"/>
          <p:cNvSpPr txBox="1"/>
          <p:nvPr/>
        </p:nvSpPr>
        <p:spPr>
          <a:xfrm>
            <a:off x="1066800" y="1862336"/>
            <a:ext cx="7473450" cy="3459163"/>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01" name="Shape 101"/>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02" name="Shape 102"/>
          <p:cNvSpPr txBox="1"/>
          <p:nvPr/>
        </p:nvSpPr>
        <p:spPr>
          <a:xfrm>
            <a:off x="799011" y="4181475"/>
            <a:ext cx="7078163"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03" name="Shape 103"/>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04" name="Shape 104"/>
          <p:cNvCxnSpPr/>
          <p:nvPr/>
        </p:nvCxnSpPr>
        <p:spPr>
          <a:xfrm>
            <a:off x="304800" y="1219200"/>
            <a:ext cx="8534402" cy="0"/>
          </a:xfrm>
          <a:prstGeom prst="straightConnector1">
            <a:avLst/>
          </a:prstGeom>
          <a:noFill/>
          <a:ln w="31750" cap="flat" cmpd="sng">
            <a:solidFill>
              <a:srgbClr val="009D70"/>
            </a:solidFill>
            <a:prstDash val="solid"/>
            <a:miter lim="800000"/>
            <a:headEnd type="none" w="med" len="med"/>
            <a:tailEnd type="none" w="med" len="med"/>
          </a:ln>
        </p:spPr>
      </p:cxnSp>
      <p:sp>
        <p:nvSpPr>
          <p:cNvPr id="105" name="Shape 105"/>
          <p:cNvSpPr txBox="1"/>
          <p:nvPr/>
        </p:nvSpPr>
        <p:spPr>
          <a:xfrm>
            <a:off x="620725" y="1519350"/>
            <a:ext cx="7919400" cy="3806100"/>
          </a:xfrm>
          <a:prstGeom prst="rect">
            <a:avLst/>
          </a:prstGeom>
          <a:noFill/>
          <a:ln>
            <a:noFill/>
          </a:ln>
        </p:spPr>
        <p:txBody>
          <a:bodyPr spcFirstLastPara="1" wrap="square" lIns="91425" tIns="91425" rIns="91425" bIns="91425" anchor="t" anchorCtr="0">
            <a:noAutofit/>
          </a:bodyPr>
          <a:lstStyle/>
          <a:p>
            <a:pPr marL="457200" lvl="0" indent="-419100" rtl="0">
              <a:spcBef>
                <a:spcPts val="0"/>
              </a:spcBef>
              <a:spcAft>
                <a:spcPts val="0"/>
              </a:spcAft>
              <a:buSzPts val="3000"/>
              <a:buChar char="●"/>
            </a:pPr>
            <a:r>
              <a:rPr lang="en-US" sz="3000" dirty="0" smtClean="0"/>
              <a:t>Introductions</a:t>
            </a:r>
          </a:p>
          <a:p>
            <a:pPr marL="457200" lvl="0" indent="-419100" rtl="0">
              <a:spcBef>
                <a:spcPts val="0"/>
              </a:spcBef>
              <a:spcAft>
                <a:spcPts val="0"/>
              </a:spcAft>
              <a:buSzPts val="3000"/>
              <a:buChar char="●"/>
            </a:pPr>
            <a:r>
              <a:rPr lang="en-US" sz="3000" dirty="0" smtClean="0"/>
              <a:t>Plan for the next sessions</a:t>
            </a:r>
          </a:p>
          <a:p>
            <a:pPr marL="457200" lvl="0" indent="-419100" rtl="0">
              <a:spcBef>
                <a:spcPts val="0"/>
              </a:spcBef>
              <a:spcAft>
                <a:spcPts val="0"/>
              </a:spcAft>
              <a:buSzPts val="3000"/>
              <a:buChar char="●"/>
            </a:pPr>
            <a:r>
              <a:rPr lang="en-US" sz="3000" dirty="0" smtClean="0"/>
              <a:t>Getting the most from our meetings</a:t>
            </a:r>
          </a:p>
          <a:p>
            <a:pPr marL="457200" lvl="0" indent="-419100" rtl="0">
              <a:spcBef>
                <a:spcPts val="0"/>
              </a:spcBef>
              <a:spcAft>
                <a:spcPts val="0"/>
              </a:spcAft>
              <a:buSzPts val="3000"/>
              <a:buChar char="●"/>
            </a:pPr>
            <a:r>
              <a:rPr lang="en-US" sz="3000" dirty="0" smtClean="0"/>
              <a:t>How do we make a message?</a:t>
            </a:r>
          </a:p>
          <a:p>
            <a:pPr marL="457200" lvl="0" indent="-419100" rtl="0">
              <a:spcBef>
                <a:spcPts val="0"/>
              </a:spcBef>
              <a:spcAft>
                <a:spcPts val="0"/>
              </a:spcAft>
              <a:buSzPts val="3000"/>
              <a:buChar char="●"/>
            </a:pPr>
            <a:r>
              <a:rPr lang="en-US" sz="3000" dirty="0" smtClean="0"/>
              <a:t>Homework</a:t>
            </a:r>
            <a:endParaRPr sz="3000" dirty="0"/>
          </a:p>
        </p:txBody>
      </p:sp>
      <p:sp>
        <p:nvSpPr>
          <p:cNvPr id="106" name="Shape 106"/>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Agenda for tonight</a:t>
            </a:r>
            <a:endParaRPr sz="3600" b="0" i="0" u="none" strike="noStrike" cap="none" dirty="0">
              <a:solidFill>
                <a:srgbClr val="3F3F3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3</a:t>
            </a:fld>
            <a:endParaRPr sz="1200" b="0" i="0" u="none" strike="noStrike" cap="none">
              <a:solidFill>
                <a:srgbClr val="888888"/>
              </a:solidFill>
              <a:latin typeface="Calibri"/>
              <a:ea typeface="Calibri"/>
              <a:cs typeface="Calibri"/>
              <a:sym typeface="Calibri"/>
            </a:endParaRPr>
          </a:p>
        </p:txBody>
      </p:sp>
      <p:sp>
        <p:nvSpPr>
          <p:cNvPr id="113" name="Shape 113"/>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14" name="Shape 114"/>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15" name="Shape 115"/>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6" name="Shape 116"/>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17" name="Shape 117"/>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118" name="Shape 118"/>
          <p:cNvSpPr txBox="1"/>
          <p:nvPr/>
        </p:nvSpPr>
        <p:spPr>
          <a:xfrm>
            <a:off x="620725" y="1519350"/>
            <a:ext cx="7919400" cy="3806100"/>
          </a:xfrm>
          <a:prstGeom prst="rect">
            <a:avLst/>
          </a:prstGeom>
          <a:noFill/>
          <a:ln>
            <a:noFill/>
          </a:ln>
        </p:spPr>
        <p:txBody>
          <a:bodyPr spcFirstLastPara="1" wrap="square" lIns="91425" tIns="91425" rIns="91425" bIns="91425" anchor="t" anchorCtr="0">
            <a:noAutofit/>
          </a:bodyPr>
          <a:lstStyle/>
          <a:p>
            <a:pPr marL="457200" lvl="0" indent="-330200" rtl="0">
              <a:spcBef>
                <a:spcPts val="0"/>
              </a:spcBef>
              <a:spcAft>
                <a:spcPts val="0"/>
              </a:spcAft>
              <a:buSzPts val="1600"/>
              <a:buChar char="●"/>
            </a:pPr>
            <a:r>
              <a:rPr lang="en-US" sz="2800" dirty="0" smtClean="0"/>
              <a:t>Name</a:t>
            </a:r>
          </a:p>
          <a:p>
            <a:pPr marL="457200" lvl="0" indent="-330200" rtl="0">
              <a:spcBef>
                <a:spcPts val="0"/>
              </a:spcBef>
              <a:spcAft>
                <a:spcPts val="0"/>
              </a:spcAft>
              <a:buSzPts val="1600"/>
              <a:buChar char="●"/>
            </a:pPr>
            <a:r>
              <a:rPr lang="en-US" sz="2800" dirty="0" smtClean="0">
                <a:solidFill>
                  <a:schemeClr val="dk1"/>
                </a:solidFill>
              </a:rPr>
              <a:t>Community or congregation</a:t>
            </a:r>
          </a:p>
          <a:p>
            <a:pPr marL="457200" lvl="0" indent="-330200" rtl="0">
              <a:spcBef>
                <a:spcPts val="0"/>
              </a:spcBef>
              <a:spcAft>
                <a:spcPts val="0"/>
              </a:spcAft>
              <a:buSzPts val="1600"/>
              <a:buChar char="●"/>
            </a:pPr>
            <a:r>
              <a:rPr lang="en-US" sz="2800" dirty="0" smtClean="0">
                <a:solidFill>
                  <a:schemeClr val="dk1"/>
                </a:solidFill>
              </a:rPr>
              <a:t>Where is your community</a:t>
            </a:r>
          </a:p>
          <a:p>
            <a:pPr marL="457200" lvl="0" indent="-330200" rtl="0">
              <a:spcBef>
                <a:spcPts val="0"/>
              </a:spcBef>
              <a:spcAft>
                <a:spcPts val="0"/>
              </a:spcAft>
              <a:buSzPts val="1600"/>
              <a:buChar char="●"/>
            </a:pPr>
            <a:r>
              <a:rPr lang="en-US" sz="2800" dirty="0" smtClean="0">
                <a:solidFill>
                  <a:schemeClr val="dk1"/>
                </a:solidFill>
              </a:rPr>
              <a:t>What are you hoping to learn during these sessions?</a:t>
            </a:r>
          </a:p>
          <a:p>
            <a:pPr marL="457200" lvl="0" indent="-330200" rtl="0">
              <a:spcBef>
                <a:spcPts val="0"/>
              </a:spcBef>
              <a:spcAft>
                <a:spcPts val="0"/>
              </a:spcAft>
              <a:buSzPts val="1600"/>
              <a:buChar char="●"/>
            </a:pPr>
            <a:r>
              <a:rPr lang="en-US" sz="2800" dirty="0" smtClean="0">
                <a:solidFill>
                  <a:schemeClr val="dk1"/>
                </a:solidFill>
              </a:rPr>
              <a:t>One word to describe your community</a:t>
            </a:r>
            <a:endParaRPr sz="2800" dirty="0">
              <a:solidFill>
                <a:schemeClr val="dk1"/>
              </a:solidFill>
            </a:endParaRPr>
          </a:p>
        </p:txBody>
      </p:sp>
      <p:sp>
        <p:nvSpPr>
          <p:cNvPr id="119" name="Shape 119"/>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Introductions</a:t>
            </a:r>
            <a:endParaRPr sz="3600" b="0" i="0" u="none" strike="noStrike" cap="none" dirty="0">
              <a:solidFill>
                <a:srgbClr val="3F3F3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4</a:t>
            </a:fld>
            <a:endParaRPr sz="1200" b="0" i="0" u="none" strike="noStrike" cap="none">
              <a:solidFill>
                <a:srgbClr val="888888"/>
              </a:solidFill>
              <a:latin typeface="Calibri"/>
              <a:ea typeface="Calibri"/>
              <a:cs typeface="Calibri"/>
              <a:sym typeface="Calibri"/>
            </a:endParaRPr>
          </a:p>
        </p:txBody>
      </p:sp>
      <p:sp>
        <p:nvSpPr>
          <p:cNvPr id="113" name="Shape 113"/>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14" name="Shape 114"/>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15" name="Shape 115"/>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6" name="Shape 116"/>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17" name="Shape 117"/>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119" name="Shape 119"/>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Plan for the next sessions</a:t>
            </a:r>
            <a:endParaRPr sz="3600" b="0" i="0" u="none" strike="noStrike" cap="none" dirty="0">
              <a:solidFill>
                <a:srgbClr val="3F3F3F"/>
              </a:solidFill>
              <a:latin typeface="Calibri"/>
              <a:ea typeface="Calibri"/>
              <a:cs typeface="Calibri"/>
              <a:sym typeface="Calibri"/>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28106"/>
            <a:ext cx="9144000" cy="5143500"/>
          </a:xfrm>
          <a:prstGeom prst="rect">
            <a:avLst/>
          </a:prstGeom>
        </p:spPr>
      </p:pic>
    </p:spTree>
    <p:extLst>
      <p:ext uri="{BB962C8B-B14F-4D97-AF65-F5344CB8AC3E}">
        <p14:creationId xmlns:p14="http://schemas.microsoft.com/office/powerpoint/2010/main" val="216066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5</a:t>
            </a:fld>
            <a:endParaRPr sz="1200" b="0" i="0" u="none" strike="noStrike" cap="none">
              <a:solidFill>
                <a:srgbClr val="888888"/>
              </a:solidFill>
              <a:latin typeface="Calibri"/>
              <a:ea typeface="Calibri"/>
              <a:cs typeface="Calibri"/>
              <a:sym typeface="Calibri"/>
            </a:endParaRPr>
          </a:p>
        </p:txBody>
      </p:sp>
      <p:sp>
        <p:nvSpPr>
          <p:cNvPr id="221" name="Shape 221"/>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22" name="Shape 222"/>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23" name="Shape 223"/>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24" name="Shape 224"/>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25" name="Shape 225"/>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26" name="Shape 226"/>
          <p:cNvSpPr txBox="1"/>
          <p:nvPr/>
        </p:nvSpPr>
        <p:spPr>
          <a:xfrm>
            <a:off x="620724" y="1519350"/>
            <a:ext cx="8142275" cy="4161014"/>
          </a:xfrm>
          <a:prstGeom prst="rect">
            <a:avLst/>
          </a:prstGeom>
          <a:noFill/>
          <a:ln>
            <a:noFill/>
          </a:ln>
        </p:spPr>
        <p:txBody>
          <a:bodyPr spcFirstLastPara="1" wrap="square" lIns="91425" tIns="91425" rIns="91425" bIns="91425" anchor="t" anchorCtr="0">
            <a:noAutofit/>
          </a:bodyPr>
          <a:lstStyle/>
          <a:p>
            <a:pPr marL="457200" lvl="0" indent="-381000" rtl="0">
              <a:spcBef>
                <a:spcPts val="0"/>
              </a:spcBef>
              <a:spcAft>
                <a:spcPts val="0"/>
              </a:spcAft>
              <a:buSzPts val="2400"/>
              <a:buChar char="●"/>
            </a:pPr>
            <a:r>
              <a:rPr lang="en-US" sz="2000" dirty="0" smtClean="0"/>
              <a:t>This is a safe space. Please try to participate in our meetings. No ideas are stupid ideas here.</a:t>
            </a:r>
          </a:p>
          <a:p>
            <a:pPr marL="457200" lvl="0" indent="-381000" rtl="0">
              <a:spcBef>
                <a:spcPts val="0"/>
              </a:spcBef>
              <a:spcAft>
                <a:spcPts val="0"/>
              </a:spcAft>
              <a:buSzPts val="2400"/>
              <a:buChar char="●"/>
            </a:pPr>
            <a:r>
              <a:rPr lang="en-US" sz="2000" dirty="0" smtClean="0">
                <a:solidFill>
                  <a:schemeClr val="dk1"/>
                </a:solidFill>
              </a:rPr>
              <a:t>You will receive a survey tomorrow. If you can please fill this out prior to Shabbat.</a:t>
            </a:r>
          </a:p>
          <a:p>
            <a:pPr marL="457200" lvl="0" indent="-381000" rtl="0">
              <a:spcBef>
                <a:spcPts val="0"/>
              </a:spcBef>
              <a:spcAft>
                <a:spcPts val="0"/>
              </a:spcAft>
              <a:buSzPts val="2400"/>
              <a:buChar char="●"/>
            </a:pPr>
            <a:r>
              <a:rPr lang="en-US" sz="2000" dirty="0" smtClean="0">
                <a:solidFill>
                  <a:schemeClr val="dk1"/>
                </a:solidFill>
              </a:rPr>
              <a:t>Based on our info here, I will assign you to a partner with similar congregations but are not near each other. Please try to talk to each other in between meetings. Get to know each other.</a:t>
            </a:r>
          </a:p>
          <a:p>
            <a:pPr marL="457200" lvl="0" indent="-381000" rtl="0">
              <a:spcBef>
                <a:spcPts val="0"/>
              </a:spcBef>
              <a:spcAft>
                <a:spcPts val="0"/>
              </a:spcAft>
              <a:buSzPts val="2400"/>
              <a:buChar char="●"/>
            </a:pPr>
            <a:r>
              <a:rPr lang="en-US" sz="2000" dirty="0" smtClean="0">
                <a:solidFill>
                  <a:schemeClr val="dk1"/>
                </a:solidFill>
              </a:rPr>
              <a:t>There will be homework at the end of our sessions. Please participate.</a:t>
            </a:r>
          </a:p>
          <a:p>
            <a:pPr marL="457200" lvl="0" indent="-381000" rtl="0">
              <a:spcBef>
                <a:spcPts val="0"/>
              </a:spcBef>
              <a:spcAft>
                <a:spcPts val="0"/>
              </a:spcAft>
              <a:buSzPts val="2400"/>
              <a:buChar char="●"/>
            </a:pPr>
            <a:r>
              <a:rPr lang="en-US" sz="2000" dirty="0" smtClean="0">
                <a:solidFill>
                  <a:schemeClr val="dk1"/>
                </a:solidFill>
              </a:rPr>
              <a:t>I will be sending you some food for thought. You are also encouraged to research a bit on your own. If you find something interesting—a quote, an article, an infographic, a book, </a:t>
            </a:r>
            <a:r>
              <a:rPr lang="en-US" sz="2000" dirty="0" err="1" smtClean="0">
                <a:solidFill>
                  <a:schemeClr val="dk1"/>
                </a:solidFill>
              </a:rPr>
              <a:t>ect</a:t>
            </a:r>
            <a:r>
              <a:rPr lang="en-US" sz="2000" dirty="0" smtClean="0">
                <a:solidFill>
                  <a:schemeClr val="dk1"/>
                </a:solidFill>
              </a:rPr>
              <a:t>.—please share!</a:t>
            </a:r>
            <a:endParaRPr sz="2000" dirty="0">
              <a:solidFill>
                <a:schemeClr val="dk1"/>
              </a:solidFill>
            </a:endParaRPr>
          </a:p>
        </p:txBody>
      </p:sp>
      <p:sp>
        <p:nvSpPr>
          <p:cNvPr id="227" name="Shape 227"/>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Getting the most from our meetings</a:t>
            </a:r>
            <a:endParaRPr sz="3600" b="0" i="0" u="none" strike="noStrike" cap="none" dirty="0">
              <a:solidFill>
                <a:srgbClr val="3F3F3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6</a:t>
            </a:fld>
            <a:endParaRPr sz="1200" b="0" i="0" u="none" strike="noStrike" cap="none">
              <a:solidFill>
                <a:srgbClr val="888888"/>
              </a:solidFill>
              <a:latin typeface="Calibri"/>
              <a:ea typeface="Calibri"/>
              <a:cs typeface="Calibri"/>
              <a:sym typeface="Calibri"/>
            </a:endParaRPr>
          </a:p>
        </p:txBody>
      </p:sp>
      <p:sp>
        <p:nvSpPr>
          <p:cNvPr id="221" name="Shape 221"/>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22" name="Shape 222"/>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23" name="Shape 223"/>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24" name="Shape 224"/>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25" name="Shape 225"/>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27" name="Shape 227"/>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is a message?</a:t>
            </a:r>
            <a:endParaRPr sz="3600" b="0" i="0" u="none" strike="noStrike" cap="none" dirty="0">
              <a:solidFill>
                <a:srgbClr val="3F3F3F"/>
              </a:solidFill>
              <a:latin typeface="Calibri"/>
              <a:ea typeface="Calibri"/>
              <a:cs typeface="Calibri"/>
              <a:sym typeface="Calibri"/>
            </a:endParaRPr>
          </a:p>
        </p:txBody>
      </p:sp>
      <p:sp>
        <p:nvSpPr>
          <p:cNvPr id="2" name="Isosceles Triangle 1"/>
          <p:cNvSpPr/>
          <p:nvPr/>
        </p:nvSpPr>
        <p:spPr>
          <a:xfrm>
            <a:off x="2777836" y="1860678"/>
            <a:ext cx="3588327" cy="3139155"/>
          </a:xfrm>
          <a:prstGeom prst="triangle">
            <a:avLst/>
          </a:prstGeom>
          <a:solidFill>
            <a:srgbClr val="009D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66800" y="4615851"/>
            <a:ext cx="1645002" cy="523220"/>
          </a:xfrm>
          <a:prstGeom prst="rect">
            <a:avLst/>
          </a:prstGeom>
          <a:noFill/>
        </p:spPr>
        <p:txBody>
          <a:bodyPr wrap="none" rtlCol="0">
            <a:spAutoFit/>
          </a:bodyPr>
          <a:lstStyle/>
          <a:p>
            <a:r>
              <a:rPr lang="en-US" sz="2800" dirty="0" smtClean="0"/>
              <a:t>Message</a:t>
            </a:r>
            <a:endParaRPr lang="en-US" sz="2800" dirty="0"/>
          </a:p>
        </p:txBody>
      </p:sp>
      <p:sp>
        <p:nvSpPr>
          <p:cNvPr id="12" name="TextBox 11"/>
          <p:cNvSpPr txBox="1"/>
          <p:nvPr/>
        </p:nvSpPr>
        <p:spPr>
          <a:xfrm>
            <a:off x="3749498" y="1349144"/>
            <a:ext cx="1685077" cy="523220"/>
          </a:xfrm>
          <a:prstGeom prst="rect">
            <a:avLst/>
          </a:prstGeom>
          <a:noFill/>
        </p:spPr>
        <p:txBody>
          <a:bodyPr wrap="none" rtlCol="0">
            <a:spAutoFit/>
          </a:bodyPr>
          <a:lstStyle/>
          <a:p>
            <a:r>
              <a:rPr lang="en-US" sz="2800" dirty="0" smtClean="0"/>
              <a:t>Audience</a:t>
            </a:r>
            <a:endParaRPr lang="en-US" sz="2800" dirty="0"/>
          </a:p>
        </p:txBody>
      </p:sp>
      <p:sp>
        <p:nvSpPr>
          <p:cNvPr id="13" name="TextBox 12"/>
          <p:cNvSpPr txBox="1"/>
          <p:nvPr/>
        </p:nvSpPr>
        <p:spPr>
          <a:xfrm>
            <a:off x="6432197" y="4620648"/>
            <a:ext cx="1526380" cy="523220"/>
          </a:xfrm>
          <a:prstGeom prst="rect">
            <a:avLst/>
          </a:prstGeom>
          <a:noFill/>
        </p:spPr>
        <p:txBody>
          <a:bodyPr wrap="none" rtlCol="0">
            <a:spAutoFit/>
          </a:bodyPr>
          <a:lstStyle/>
          <a:p>
            <a:r>
              <a:rPr lang="en-US" sz="2800" dirty="0" smtClean="0"/>
              <a:t>Channel</a:t>
            </a:r>
            <a:endParaRPr lang="en-US" sz="2800" dirty="0"/>
          </a:p>
        </p:txBody>
      </p:sp>
      <p:sp>
        <p:nvSpPr>
          <p:cNvPr id="4" name="TextBox 3"/>
          <p:cNvSpPr txBox="1"/>
          <p:nvPr/>
        </p:nvSpPr>
        <p:spPr>
          <a:xfrm>
            <a:off x="5427647" y="1450742"/>
            <a:ext cx="2861681" cy="307777"/>
          </a:xfrm>
          <a:prstGeom prst="rect">
            <a:avLst/>
          </a:prstGeom>
          <a:noFill/>
        </p:spPr>
        <p:txBody>
          <a:bodyPr wrap="none" rtlCol="0">
            <a:spAutoFit/>
          </a:bodyPr>
          <a:lstStyle/>
          <a:p>
            <a:r>
              <a:rPr lang="en-US" dirty="0" smtClean="0"/>
              <a:t>Assumption: Prospective Member</a:t>
            </a:r>
            <a:endParaRPr lang="en-US" dirty="0"/>
          </a:p>
        </p:txBody>
      </p:sp>
      <p:sp>
        <p:nvSpPr>
          <p:cNvPr id="15" name="TextBox 14"/>
          <p:cNvSpPr txBox="1"/>
          <p:nvPr/>
        </p:nvSpPr>
        <p:spPr>
          <a:xfrm>
            <a:off x="6446370" y="5133464"/>
            <a:ext cx="1539204" cy="307777"/>
          </a:xfrm>
          <a:prstGeom prst="rect">
            <a:avLst/>
          </a:prstGeom>
          <a:noFill/>
        </p:spPr>
        <p:txBody>
          <a:bodyPr wrap="none" rtlCol="0">
            <a:spAutoFit/>
          </a:bodyPr>
          <a:lstStyle/>
          <a:p>
            <a:r>
              <a:rPr lang="en-US" dirty="0" smtClean="0"/>
              <a:t>Assumption: You</a:t>
            </a:r>
            <a:endParaRPr lang="en-US" dirty="0"/>
          </a:p>
        </p:txBody>
      </p:sp>
      <p:sp>
        <p:nvSpPr>
          <p:cNvPr id="16" name="TextBox 15"/>
          <p:cNvSpPr txBox="1"/>
          <p:nvPr/>
        </p:nvSpPr>
        <p:spPr>
          <a:xfrm>
            <a:off x="1747275" y="5080851"/>
            <a:ext cx="325730" cy="369332"/>
          </a:xfrm>
          <a:prstGeom prst="rect">
            <a:avLst/>
          </a:prstGeom>
          <a:noFill/>
        </p:spPr>
        <p:txBody>
          <a:bodyPr wrap="none" rtlCol="0">
            <a:spAutoFit/>
          </a:bodyPr>
          <a:lstStyle/>
          <a:p>
            <a:r>
              <a:rPr lang="en-US" sz="1800" b="1" dirty="0" smtClean="0">
                <a:solidFill>
                  <a:srgbClr val="FF0000"/>
                </a:solidFill>
              </a:rPr>
              <a:t>?</a:t>
            </a:r>
            <a:endParaRPr lang="en-US" sz="1800" b="1" dirty="0">
              <a:solidFill>
                <a:srgbClr val="FF0000"/>
              </a:solidFill>
            </a:endParaRPr>
          </a:p>
        </p:txBody>
      </p:sp>
    </p:spTree>
    <p:extLst>
      <p:ext uri="{BB962C8B-B14F-4D97-AF65-F5344CB8AC3E}">
        <p14:creationId xmlns:p14="http://schemas.microsoft.com/office/powerpoint/2010/main" val="166186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3" grpId="0"/>
      <p:bldP spid="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7</a:t>
            </a:fld>
            <a:endParaRPr sz="1200" b="0" i="0" u="none" strike="noStrike" cap="none">
              <a:solidFill>
                <a:srgbClr val="888888"/>
              </a:solidFill>
              <a:latin typeface="Calibri"/>
              <a:ea typeface="Calibri"/>
              <a:cs typeface="Calibri"/>
              <a:sym typeface="Calibri"/>
            </a:endParaRPr>
          </a:p>
        </p:txBody>
      </p:sp>
      <p:sp>
        <p:nvSpPr>
          <p:cNvPr id="247" name="Shape 247"/>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248" name="Shape 248"/>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249" name="Shape 249"/>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50" name="Shape 250"/>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251" name="Shape 251"/>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253" name="Shape 253"/>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is a message?</a:t>
            </a:r>
            <a:endParaRPr sz="3600" b="0" i="0" u="none" strike="noStrike" cap="none" dirty="0">
              <a:solidFill>
                <a:srgbClr val="3F3F3F"/>
              </a:solidFill>
              <a:latin typeface="Calibri"/>
              <a:ea typeface="Calibri"/>
              <a:cs typeface="Calibri"/>
              <a:sym typeface="Calibri"/>
            </a:endParaRPr>
          </a:p>
        </p:txBody>
      </p:sp>
      <p:sp>
        <p:nvSpPr>
          <p:cNvPr id="10" name="TextBox 9"/>
          <p:cNvSpPr txBox="1"/>
          <p:nvPr/>
        </p:nvSpPr>
        <p:spPr>
          <a:xfrm>
            <a:off x="5715649" y="1544597"/>
            <a:ext cx="2084225" cy="523220"/>
          </a:xfrm>
          <a:prstGeom prst="rect">
            <a:avLst/>
          </a:prstGeom>
          <a:noFill/>
        </p:spPr>
        <p:txBody>
          <a:bodyPr wrap="none" rtlCol="0">
            <a:spAutoFit/>
          </a:bodyPr>
          <a:lstStyle/>
          <a:p>
            <a:pPr algn="ctr"/>
            <a:r>
              <a:rPr lang="en-US" sz="2800" b="1" dirty="0" smtClean="0">
                <a:solidFill>
                  <a:srgbClr val="009D70"/>
                </a:solidFill>
              </a:rPr>
              <a:t>Awareness</a:t>
            </a:r>
            <a:endParaRPr lang="en-US" sz="2800" b="1" dirty="0">
              <a:solidFill>
                <a:srgbClr val="009D70"/>
              </a:solidFill>
            </a:endParaRPr>
          </a:p>
        </p:txBody>
      </p:sp>
      <p:sp>
        <p:nvSpPr>
          <p:cNvPr id="11" name="TextBox 10"/>
          <p:cNvSpPr txBox="1"/>
          <p:nvPr/>
        </p:nvSpPr>
        <p:spPr>
          <a:xfrm>
            <a:off x="6015410" y="2247928"/>
            <a:ext cx="1484702" cy="523220"/>
          </a:xfrm>
          <a:prstGeom prst="rect">
            <a:avLst/>
          </a:prstGeom>
          <a:noFill/>
        </p:spPr>
        <p:txBody>
          <a:bodyPr wrap="none" rtlCol="0">
            <a:spAutoFit/>
          </a:bodyPr>
          <a:lstStyle/>
          <a:p>
            <a:pPr algn="ctr"/>
            <a:r>
              <a:rPr lang="en-US" sz="2800" b="1" dirty="0" smtClean="0">
                <a:solidFill>
                  <a:srgbClr val="009D70"/>
                </a:solidFill>
              </a:rPr>
              <a:t>Interest</a:t>
            </a:r>
            <a:endParaRPr lang="en-US" sz="2800" b="1" dirty="0">
              <a:solidFill>
                <a:srgbClr val="009D70"/>
              </a:solidFill>
            </a:endParaRPr>
          </a:p>
        </p:txBody>
      </p:sp>
      <p:sp>
        <p:nvSpPr>
          <p:cNvPr id="12" name="TextBox 11"/>
          <p:cNvSpPr txBox="1"/>
          <p:nvPr/>
        </p:nvSpPr>
        <p:spPr>
          <a:xfrm>
            <a:off x="5756528" y="2964416"/>
            <a:ext cx="2002472" cy="523220"/>
          </a:xfrm>
          <a:prstGeom prst="rect">
            <a:avLst/>
          </a:prstGeom>
          <a:noFill/>
        </p:spPr>
        <p:txBody>
          <a:bodyPr wrap="none" rtlCol="0">
            <a:spAutoFit/>
          </a:bodyPr>
          <a:lstStyle/>
          <a:p>
            <a:pPr algn="ctr"/>
            <a:r>
              <a:rPr lang="en-US" sz="2800" b="1" dirty="0" smtClean="0">
                <a:solidFill>
                  <a:srgbClr val="009D70"/>
                </a:solidFill>
              </a:rPr>
              <a:t>Evaluation</a:t>
            </a:r>
            <a:endParaRPr lang="en-US" sz="2800" b="1" dirty="0">
              <a:solidFill>
                <a:srgbClr val="009D70"/>
              </a:solidFill>
            </a:endParaRPr>
          </a:p>
        </p:txBody>
      </p:sp>
      <p:sp>
        <p:nvSpPr>
          <p:cNvPr id="13" name="TextBox 12"/>
          <p:cNvSpPr txBox="1"/>
          <p:nvPr/>
        </p:nvSpPr>
        <p:spPr>
          <a:xfrm>
            <a:off x="6286320" y="3648997"/>
            <a:ext cx="942887" cy="523220"/>
          </a:xfrm>
          <a:prstGeom prst="rect">
            <a:avLst/>
          </a:prstGeom>
          <a:noFill/>
        </p:spPr>
        <p:txBody>
          <a:bodyPr wrap="none" rtlCol="0">
            <a:spAutoFit/>
          </a:bodyPr>
          <a:lstStyle/>
          <a:p>
            <a:pPr algn="ctr"/>
            <a:r>
              <a:rPr lang="en-US" sz="2800" b="1" dirty="0" smtClean="0">
                <a:solidFill>
                  <a:srgbClr val="009D70"/>
                </a:solidFill>
              </a:rPr>
              <a:t>Trial</a:t>
            </a:r>
            <a:endParaRPr lang="en-US" sz="2800" b="1" dirty="0">
              <a:solidFill>
                <a:srgbClr val="009D70"/>
              </a:solidFill>
            </a:endParaRPr>
          </a:p>
        </p:txBody>
      </p:sp>
      <p:sp>
        <p:nvSpPr>
          <p:cNvPr id="14" name="TextBox 13"/>
          <p:cNvSpPr txBox="1"/>
          <p:nvPr/>
        </p:nvSpPr>
        <p:spPr>
          <a:xfrm>
            <a:off x="5876752" y="4269014"/>
            <a:ext cx="1762022" cy="523220"/>
          </a:xfrm>
          <a:prstGeom prst="rect">
            <a:avLst/>
          </a:prstGeom>
          <a:noFill/>
        </p:spPr>
        <p:txBody>
          <a:bodyPr wrap="none" rtlCol="0">
            <a:spAutoFit/>
          </a:bodyPr>
          <a:lstStyle/>
          <a:p>
            <a:pPr algn="ctr"/>
            <a:r>
              <a:rPr lang="en-US" sz="2800" b="1" dirty="0" smtClean="0">
                <a:solidFill>
                  <a:srgbClr val="009D70"/>
                </a:solidFill>
              </a:rPr>
              <a:t>Adoption</a:t>
            </a:r>
            <a:endParaRPr lang="en-US" sz="2800" b="1" dirty="0">
              <a:solidFill>
                <a:srgbClr val="009D70"/>
              </a:solidFill>
            </a:endParaRPr>
          </a:p>
        </p:txBody>
      </p:sp>
      <p:sp>
        <p:nvSpPr>
          <p:cNvPr id="15" name="TextBox 14"/>
          <p:cNvSpPr txBox="1"/>
          <p:nvPr/>
        </p:nvSpPr>
        <p:spPr>
          <a:xfrm>
            <a:off x="1260764" y="1544597"/>
            <a:ext cx="4463436" cy="584775"/>
          </a:xfrm>
          <a:prstGeom prst="rect">
            <a:avLst/>
          </a:prstGeom>
          <a:noFill/>
          <a:ln>
            <a:noFill/>
          </a:ln>
        </p:spPr>
        <p:txBody>
          <a:bodyPr wrap="square" rtlCol="0">
            <a:spAutoFit/>
          </a:bodyPr>
          <a:lstStyle/>
          <a:p>
            <a:pPr algn="r"/>
            <a:r>
              <a:rPr lang="en-US" sz="1600" i="1" dirty="0" smtClean="0"/>
              <a:t>Someone learns about you from a credible source</a:t>
            </a:r>
          </a:p>
          <a:p>
            <a:pPr algn="r"/>
            <a:r>
              <a:rPr lang="en-US" sz="1600" i="1" dirty="0" smtClean="0"/>
              <a:t>(advertising, news articles, WOM)</a:t>
            </a:r>
            <a:endParaRPr lang="en-US" sz="1600" i="1" dirty="0"/>
          </a:p>
        </p:txBody>
      </p:sp>
      <p:sp>
        <p:nvSpPr>
          <p:cNvPr id="16" name="TextBox 15"/>
          <p:cNvSpPr txBox="1"/>
          <p:nvPr/>
        </p:nvSpPr>
        <p:spPr>
          <a:xfrm>
            <a:off x="1260764" y="2317014"/>
            <a:ext cx="4592679" cy="584775"/>
          </a:xfrm>
          <a:prstGeom prst="rect">
            <a:avLst/>
          </a:prstGeom>
          <a:noFill/>
          <a:ln>
            <a:noFill/>
          </a:ln>
        </p:spPr>
        <p:txBody>
          <a:bodyPr wrap="square" rtlCol="0">
            <a:spAutoFit/>
          </a:bodyPr>
          <a:lstStyle/>
          <a:p>
            <a:pPr algn="r"/>
            <a:r>
              <a:rPr lang="en-US" sz="1600" dirty="0" smtClean="0"/>
              <a:t>Person is aware of your organization and does further research (visits website, google searches)</a:t>
            </a:r>
            <a:endParaRPr lang="en-US" sz="1600" dirty="0"/>
          </a:p>
        </p:txBody>
      </p:sp>
      <p:sp>
        <p:nvSpPr>
          <p:cNvPr id="17" name="TextBox 16"/>
          <p:cNvSpPr txBox="1"/>
          <p:nvPr/>
        </p:nvSpPr>
        <p:spPr>
          <a:xfrm>
            <a:off x="2761607" y="2964416"/>
            <a:ext cx="3091836" cy="584775"/>
          </a:xfrm>
          <a:prstGeom prst="rect">
            <a:avLst/>
          </a:prstGeom>
          <a:noFill/>
          <a:ln>
            <a:noFill/>
          </a:ln>
        </p:spPr>
        <p:txBody>
          <a:bodyPr wrap="square" rtlCol="0">
            <a:spAutoFit/>
          </a:bodyPr>
          <a:lstStyle/>
          <a:p>
            <a:pPr algn="r"/>
            <a:r>
              <a:rPr lang="en-US" sz="1600" i="1" dirty="0" smtClean="0"/>
              <a:t>Person decides if your organization meets their wants and needs.</a:t>
            </a:r>
            <a:endParaRPr lang="en-US" sz="1600" i="1" dirty="0"/>
          </a:p>
        </p:txBody>
      </p:sp>
      <p:sp>
        <p:nvSpPr>
          <p:cNvPr id="18" name="TextBox 17"/>
          <p:cNvSpPr txBox="1"/>
          <p:nvPr/>
        </p:nvSpPr>
        <p:spPr>
          <a:xfrm>
            <a:off x="561007" y="3754126"/>
            <a:ext cx="5292436" cy="338554"/>
          </a:xfrm>
          <a:prstGeom prst="rect">
            <a:avLst/>
          </a:prstGeom>
          <a:noFill/>
          <a:ln>
            <a:noFill/>
          </a:ln>
        </p:spPr>
        <p:txBody>
          <a:bodyPr wrap="square" rtlCol="0">
            <a:spAutoFit/>
          </a:bodyPr>
          <a:lstStyle/>
          <a:p>
            <a:pPr algn="r"/>
            <a:r>
              <a:rPr lang="en-US" sz="1600" dirty="0" smtClean="0"/>
              <a:t>Tries your organization on an experimental basis.</a:t>
            </a:r>
            <a:endParaRPr lang="en-US" sz="1600" dirty="0"/>
          </a:p>
        </p:txBody>
      </p:sp>
      <p:sp>
        <p:nvSpPr>
          <p:cNvPr id="19" name="TextBox 18"/>
          <p:cNvSpPr txBox="1"/>
          <p:nvPr/>
        </p:nvSpPr>
        <p:spPr>
          <a:xfrm>
            <a:off x="561007" y="4361347"/>
            <a:ext cx="5292436" cy="338554"/>
          </a:xfrm>
          <a:prstGeom prst="rect">
            <a:avLst/>
          </a:prstGeom>
          <a:noFill/>
          <a:ln>
            <a:noFill/>
          </a:ln>
        </p:spPr>
        <p:txBody>
          <a:bodyPr wrap="square" rtlCol="0">
            <a:spAutoFit/>
          </a:bodyPr>
          <a:lstStyle/>
          <a:p>
            <a:pPr algn="r"/>
            <a:r>
              <a:rPr lang="en-US" sz="1600" i="1" dirty="0" smtClean="0"/>
              <a:t>Joins and rejoins your organization</a:t>
            </a:r>
            <a:endParaRPr lang="en-US" sz="1600" i="1" dirty="0"/>
          </a:p>
        </p:txBody>
      </p:sp>
      <p:sp>
        <p:nvSpPr>
          <p:cNvPr id="20" name="TextBox 19"/>
          <p:cNvSpPr txBox="1"/>
          <p:nvPr/>
        </p:nvSpPr>
        <p:spPr>
          <a:xfrm>
            <a:off x="3323412" y="5349510"/>
            <a:ext cx="5292436" cy="276999"/>
          </a:xfrm>
          <a:prstGeom prst="rect">
            <a:avLst/>
          </a:prstGeom>
          <a:noFill/>
          <a:ln>
            <a:noFill/>
          </a:ln>
        </p:spPr>
        <p:txBody>
          <a:bodyPr wrap="square" rtlCol="0">
            <a:spAutoFit/>
          </a:bodyPr>
          <a:lstStyle/>
          <a:p>
            <a:pPr algn="r"/>
            <a:r>
              <a:rPr lang="en-US" sz="1200" i="1" dirty="0" smtClean="0">
                <a:solidFill>
                  <a:srgbClr val="009D70"/>
                </a:solidFill>
              </a:rPr>
              <a:t>Public Relations Strategies and Tactics; Wilcox, Cameron, and </a:t>
            </a:r>
            <a:r>
              <a:rPr lang="en-US" sz="1200" i="1" dirty="0" err="1" smtClean="0">
                <a:solidFill>
                  <a:srgbClr val="009D70"/>
                </a:solidFill>
              </a:rPr>
              <a:t>Reber</a:t>
            </a:r>
            <a:endParaRPr lang="en-US" sz="1200" i="1" dirty="0">
              <a:solidFill>
                <a:srgbClr val="009D70"/>
              </a:solidFill>
            </a:endParaRPr>
          </a:p>
        </p:txBody>
      </p:sp>
      <p:sp>
        <p:nvSpPr>
          <p:cNvPr id="2" name="Rectangle 1"/>
          <p:cNvSpPr/>
          <p:nvPr/>
        </p:nvSpPr>
        <p:spPr>
          <a:xfrm>
            <a:off x="1413164" y="1440873"/>
            <a:ext cx="6594763" cy="87614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413163" y="2358579"/>
            <a:ext cx="6594763" cy="72280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P spid="18" grpId="0"/>
      <p:bldP spid="19" grpId="0"/>
      <p:bldP spid="2"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8</a:t>
            </a:fld>
            <a:endParaRPr sz="1200" b="0" i="0" u="none" strike="noStrike" cap="none">
              <a:solidFill>
                <a:srgbClr val="888888"/>
              </a:solidFill>
              <a:latin typeface="Calibri"/>
              <a:ea typeface="Calibri"/>
              <a:cs typeface="Calibri"/>
              <a:sym typeface="Calibri"/>
            </a:endParaRPr>
          </a:p>
        </p:txBody>
      </p:sp>
      <p:sp>
        <p:nvSpPr>
          <p:cNvPr id="113" name="Shape 113"/>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14" name="Shape 114"/>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15" name="Shape 115"/>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6" name="Shape 116"/>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17" name="Shape 117"/>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118" name="Shape 118"/>
          <p:cNvSpPr txBox="1"/>
          <p:nvPr/>
        </p:nvSpPr>
        <p:spPr>
          <a:xfrm>
            <a:off x="620725" y="1519350"/>
            <a:ext cx="7919400" cy="3806100"/>
          </a:xfrm>
          <a:prstGeom prst="rect">
            <a:avLst/>
          </a:prstGeom>
          <a:noFill/>
          <a:ln>
            <a:noFill/>
          </a:ln>
        </p:spPr>
        <p:txBody>
          <a:bodyPr spcFirstLastPara="1" wrap="square" lIns="91425" tIns="91425" rIns="91425" bIns="91425" anchor="t" anchorCtr="0">
            <a:noAutofit/>
          </a:bodyPr>
          <a:lstStyle/>
          <a:p>
            <a:pPr marL="584200" lvl="0" indent="-457200" rtl="0">
              <a:spcBef>
                <a:spcPts val="0"/>
              </a:spcBef>
              <a:spcAft>
                <a:spcPts val="0"/>
              </a:spcAft>
              <a:buSzPts val="1600"/>
              <a:buFont typeface="Arial" panose="020B0604020202020204" pitchFamily="34" charset="0"/>
              <a:buChar char="•"/>
            </a:pPr>
            <a:r>
              <a:rPr lang="en-US" sz="2800" dirty="0" smtClean="0"/>
              <a:t>Has a goal behind it:</a:t>
            </a:r>
          </a:p>
          <a:p>
            <a:pPr marL="584200" lvl="6" indent="-457200">
              <a:buSzPts val="1600"/>
              <a:buFont typeface="Arial" panose="020B0604020202020204" pitchFamily="34" charset="0"/>
              <a:buChar char="•"/>
            </a:pPr>
            <a:endParaRPr lang="en-US" sz="2800" dirty="0" smtClean="0">
              <a:solidFill>
                <a:schemeClr val="dk1"/>
              </a:solidFill>
            </a:endParaRPr>
          </a:p>
          <a:p>
            <a:pPr marL="584200" lvl="6" indent="-457200">
              <a:buSzPts val="1600"/>
              <a:buFont typeface="Arial" panose="020B0604020202020204" pitchFamily="34" charset="0"/>
              <a:buChar char="•"/>
            </a:pPr>
            <a:r>
              <a:rPr lang="en-US" sz="2400" b="1" dirty="0" smtClean="0">
                <a:solidFill>
                  <a:schemeClr val="dk1"/>
                </a:solidFill>
              </a:rPr>
              <a:t>Know</a:t>
            </a:r>
            <a:r>
              <a:rPr lang="en-US" sz="2400" dirty="0" smtClean="0">
                <a:solidFill>
                  <a:schemeClr val="dk1"/>
                </a:solidFill>
              </a:rPr>
              <a:t> (knowledge, facts)</a:t>
            </a:r>
          </a:p>
          <a:p>
            <a:pPr marL="584200" lvl="4" indent="-457200">
              <a:buSzPts val="1600"/>
              <a:buFont typeface="Arial" panose="020B0604020202020204" pitchFamily="34" charset="0"/>
              <a:buChar char="•"/>
            </a:pPr>
            <a:r>
              <a:rPr lang="en-US" sz="2400" b="1" dirty="0" smtClean="0">
                <a:solidFill>
                  <a:schemeClr val="dk1"/>
                </a:solidFill>
              </a:rPr>
              <a:t>Believe </a:t>
            </a:r>
            <a:r>
              <a:rPr lang="en-US" sz="2400" dirty="0" smtClean="0">
                <a:solidFill>
                  <a:schemeClr val="dk1"/>
                </a:solidFill>
              </a:rPr>
              <a:t>(credibility, not as concrete as fact)</a:t>
            </a:r>
          </a:p>
          <a:p>
            <a:pPr marL="584200" lvl="4" indent="-457200">
              <a:buSzPts val="1600"/>
              <a:buFont typeface="Arial" panose="020B0604020202020204" pitchFamily="34" charset="0"/>
              <a:buChar char="•"/>
            </a:pPr>
            <a:r>
              <a:rPr lang="en-US" sz="2400" b="1" dirty="0" smtClean="0">
                <a:solidFill>
                  <a:schemeClr val="dk1"/>
                </a:solidFill>
              </a:rPr>
              <a:t>Feel </a:t>
            </a:r>
            <a:r>
              <a:rPr lang="en-US" sz="2400" dirty="0" smtClean="0">
                <a:solidFill>
                  <a:schemeClr val="dk1"/>
                </a:solidFill>
              </a:rPr>
              <a:t>(emotions)</a:t>
            </a:r>
          </a:p>
          <a:p>
            <a:pPr marL="584200" lvl="4" indent="-457200">
              <a:buSzPts val="1600"/>
              <a:buFont typeface="Arial" panose="020B0604020202020204" pitchFamily="34" charset="0"/>
              <a:buChar char="•"/>
            </a:pPr>
            <a:r>
              <a:rPr lang="en-US" sz="2400" b="1" dirty="0" smtClean="0">
                <a:solidFill>
                  <a:schemeClr val="dk1"/>
                </a:solidFill>
              </a:rPr>
              <a:t>Do </a:t>
            </a:r>
            <a:r>
              <a:rPr lang="en-US" sz="2400" dirty="0" smtClean="0">
                <a:solidFill>
                  <a:schemeClr val="dk1"/>
                </a:solidFill>
              </a:rPr>
              <a:t>(call to action)</a:t>
            </a:r>
          </a:p>
          <a:p>
            <a:pPr marL="584200" lvl="4" indent="-457200">
              <a:buSzPts val="1600"/>
              <a:buFont typeface="Arial" panose="020B0604020202020204" pitchFamily="34" charset="0"/>
              <a:buChar char="•"/>
            </a:pPr>
            <a:endParaRPr lang="en-US" sz="2400" dirty="0">
              <a:solidFill>
                <a:schemeClr val="dk1"/>
              </a:solidFill>
            </a:endParaRPr>
          </a:p>
          <a:p>
            <a:pPr marL="584200" lvl="4" indent="-457200">
              <a:buSzPts val="1600"/>
              <a:buFont typeface="Arial" panose="020B0604020202020204" pitchFamily="34" charset="0"/>
              <a:buChar char="•"/>
            </a:pPr>
            <a:r>
              <a:rPr lang="en-US" sz="2800" dirty="0" smtClean="0">
                <a:solidFill>
                  <a:schemeClr val="dk1"/>
                </a:solidFill>
              </a:rPr>
              <a:t>Trying to solve a problem</a:t>
            </a:r>
            <a:endParaRPr sz="2800" dirty="0">
              <a:solidFill>
                <a:schemeClr val="dk1"/>
              </a:solidFill>
            </a:endParaRPr>
          </a:p>
        </p:txBody>
      </p:sp>
      <p:sp>
        <p:nvSpPr>
          <p:cNvPr id="119" name="Shape 119"/>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is a message?</a:t>
            </a:r>
            <a:endParaRPr sz="3600" b="0" i="0" u="none" strike="noStrike" cap="none" dirty="0">
              <a:solidFill>
                <a:srgbClr val="3F3F3F"/>
              </a:solidFill>
              <a:latin typeface="Calibri"/>
              <a:ea typeface="Calibri"/>
              <a:cs typeface="Calibri"/>
              <a:sym typeface="Calibri"/>
            </a:endParaRPr>
          </a:p>
        </p:txBody>
      </p:sp>
    </p:spTree>
    <p:extLst>
      <p:ext uri="{BB962C8B-B14F-4D97-AF65-F5344CB8AC3E}">
        <p14:creationId xmlns:p14="http://schemas.microsoft.com/office/powerpoint/2010/main" val="3914279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sldNum" idx="12"/>
          </p:nvPr>
        </p:nvSpPr>
        <p:spPr>
          <a:xfrm>
            <a:off x="6629400" y="6206506"/>
            <a:ext cx="2133600" cy="3651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9</a:t>
            </a:fld>
            <a:endParaRPr sz="1200" b="0" i="0" u="none" strike="noStrike" cap="none">
              <a:solidFill>
                <a:srgbClr val="888888"/>
              </a:solidFill>
              <a:latin typeface="Calibri"/>
              <a:ea typeface="Calibri"/>
              <a:cs typeface="Calibri"/>
              <a:sym typeface="Calibri"/>
            </a:endParaRPr>
          </a:p>
        </p:txBody>
      </p:sp>
      <p:sp>
        <p:nvSpPr>
          <p:cNvPr id="113" name="Shape 113"/>
          <p:cNvSpPr txBox="1"/>
          <p:nvPr/>
        </p:nvSpPr>
        <p:spPr>
          <a:xfrm>
            <a:off x="1066800" y="1862336"/>
            <a:ext cx="7473300" cy="3459300"/>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rgbClr val="330066"/>
              </a:buClr>
              <a:buSzPts val="3200"/>
              <a:buFont typeface="Arial"/>
              <a:buNone/>
            </a:pPr>
            <a:endParaRPr sz="3200" b="0" i="0" u="none" strike="noStrike" cap="none">
              <a:solidFill>
                <a:schemeClr val="dk1"/>
              </a:solidFill>
              <a:latin typeface="Calibri"/>
              <a:ea typeface="Calibri"/>
              <a:cs typeface="Calibri"/>
              <a:sym typeface="Calibri"/>
            </a:endParaRPr>
          </a:p>
        </p:txBody>
      </p:sp>
      <p:sp>
        <p:nvSpPr>
          <p:cNvPr id="114" name="Shape 114"/>
          <p:cNvSpPr txBox="1"/>
          <p:nvPr/>
        </p:nvSpPr>
        <p:spPr>
          <a:xfrm>
            <a:off x="799012" y="1524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endParaRPr sz="3600" b="0" i="0" u="none" strike="noStrike" cap="none">
              <a:solidFill>
                <a:srgbClr val="3F3F3F"/>
              </a:solidFill>
              <a:latin typeface="Calibri"/>
              <a:ea typeface="Calibri"/>
              <a:cs typeface="Calibri"/>
              <a:sym typeface="Calibri"/>
            </a:endParaRPr>
          </a:p>
        </p:txBody>
      </p:sp>
      <p:sp>
        <p:nvSpPr>
          <p:cNvPr id="115" name="Shape 115"/>
          <p:cNvSpPr txBox="1"/>
          <p:nvPr/>
        </p:nvSpPr>
        <p:spPr>
          <a:xfrm>
            <a:off x="799011" y="4181475"/>
            <a:ext cx="70782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6" name="Shape 116"/>
          <p:cNvPicPr preferRelativeResize="0"/>
          <p:nvPr/>
        </p:nvPicPr>
        <p:blipFill rotWithShape="1">
          <a:blip r:embed="rId3">
            <a:alphaModFix/>
          </a:blip>
          <a:srcRect/>
          <a:stretch/>
        </p:blipFill>
        <p:spPr>
          <a:xfrm>
            <a:off x="304800" y="5488912"/>
            <a:ext cx="3396240" cy="1082719"/>
          </a:xfrm>
          <a:prstGeom prst="rect">
            <a:avLst/>
          </a:prstGeom>
          <a:noFill/>
          <a:ln>
            <a:noFill/>
          </a:ln>
        </p:spPr>
      </p:pic>
      <p:cxnSp>
        <p:nvCxnSpPr>
          <p:cNvPr id="117" name="Shape 117"/>
          <p:cNvCxnSpPr/>
          <p:nvPr/>
        </p:nvCxnSpPr>
        <p:spPr>
          <a:xfrm>
            <a:off x="304800" y="1219200"/>
            <a:ext cx="8534400" cy="0"/>
          </a:xfrm>
          <a:prstGeom prst="straightConnector1">
            <a:avLst/>
          </a:prstGeom>
          <a:noFill/>
          <a:ln w="31750" cap="flat" cmpd="sng">
            <a:solidFill>
              <a:srgbClr val="009D70"/>
            </a:solidFill>
            <a:prstDash val="solid"/>
            <a:miter lim="800000"/>
            <a:headEnd type="none" w="med" len="med"/>
            <a:tailEnd type="none" w="med" len="med"/>
          </a:ln>
        </p:spPr>
      </p:cxnSp>
      <p:sp>
        <p:nvSpPr>
          <p:cNvPr id="119" name="Shape 119"/>
          <p:cNvSpPr txBox="1"/>
          <p:nvPr/>
        </p:nvSpPr>
        <p:spPr>
          <a:xfrm>
            <a:off x="304812" y="76200"/>
            <a:ext cx="82296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Calibri"/>
              <a:buNone/>
            </a:pPr>
            <a:r>
              <a:rPr lang="en-US" sz="3600" dirty="0" smtClean="0">
                <a:solidFill>
                  <a:srgbClr val="3F3F3F"/>
                </a:solidFill>
                <a:latin typeface="Calibri"/>
                <a:ea typeface="Calibri"/>
                <a:cs typeface="Calibri"/>
                <a:sym typeface="Calibri"/>
              </a:rPr>
              <a:t>What are the goals?</a:t>
            </a:r>
            <a:endParaRPr sz="3600" b="0" i="0" u="none" strike="noStrike" cap="none" dirty="0">
              <a:solidFill>
                <a:srgbClr val="3F3F3F"/>
              </a:solidFill>
              <a:latin typeface="Calibri"/>
              <a:ea typeface="Calibri"/>
              <a:cs typeface="Calibri"/>
              <a:sym typeface="Calibri"/>
            </a:endParaRPr>
          </a:p>
        </p:txBody>
      </p:sp>
      <p:pic>
        <p:nvPicPr>
          <p:cNvPr id="2050" name="Picture 2" descr="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2921" y="1295400"/>
            <a:ext cx="4521057" cy="405890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514109" y="5638800"/>
            <a:ext cx="3248891" cy="307777"/>
          </a:xfrm>
          <a:prstGeom prst="rect">
            <a:avLst/>
          </a:prstGeom>
          <a:noFill/>
        </p:spPr>
        <p:txBody>
          <a:bodyPr wrap="square" rtlCol="0">
            <a:spAutoFit/>
          </a:bodyPr>
          <a:lstStyle/>
          <a:p>
            <a:r>
              <a:rPr lang="en-US" dirty="0"/>
              <a:t>https://www.agudasachimma.org/</a:t>
            </a:r>
          </a:p>
        </p:txBody>
      </p:sp>
    </p:spTree>
    <p:extLst>
      <p:ext uri="{BB962C8B-B14F-4D97-AF65-F5344CB8AC3E}">
        <p14:creationId xmlns:p14="http://schemas.microsoft.com/office/powerpoint/2010/main" val="806556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588</Words>
  <Application>Microsoft Office PowerPoint</Application>
  <PresentationFormat>On-screen Show (4:3)</PresentationFormat>
  <Paragraphs>109</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Can you hear me now?  How do we market our best selves?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 65  Kehillat Israel’s 65th Anniversary Commemorative Yearbook</dc:title>
  <dc:creator>Rachael Burgess</dc:creator>
  <cp:lastModifiedBy>Rachael Burgess</cp:lastModifiedBy>
  <cp:revision>12</cp:revision>
  <cp:lastPrinted>2018-04-24T23:03:08Z</cp:lastPrinted>
  <dcterms:modified xsi:type="dcterms:W3CDTF">2018-05-09T01:07:27Z</dcterms:modified>
</cp:coreProperties>
</file>