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7" r:id="rId6"/>
    <p:sldId id="261" r:id="rId7"/>
    <p:sldId id="266" r:id="rId8"/>
    <p:sldId id="265" r:id="rId9"/>
    <p:sldId id="264" r:id="rId10"/>
    <p:sldId id="263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5A30F-51E4-460B-B7D9-E89BAC3F2110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9076-ACDD-4F50-A740-32BBDB7A8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8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8CDF5-EC5F-4323-8ABD-BBE9A2181F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23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18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30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6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08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15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28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24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36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927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19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9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30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20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42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40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78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28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06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3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3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0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6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1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9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9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9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4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8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EC4E4-407C-4202-8E9B-479ACFA03B6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1B6E4-A471-44FF-B24F-0FA5B30B5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unity-canvas.org/" TargetMode="External"/><Relationship Id="rId5" Type="http://schemas.openxmlformats.org/officeDocument/2006/relationships/hyperlink" Target="mailto:joelb32@sbcglobal.net" TargetMode="External"/><Relationship Id="rId4" Type="http://schemas.openxmlformats.org/officeDocument/2006/relationships/hyperlink" Target="mailto:debfriedman7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2382377"/>
            <a:ext cx="8534402" cy="1554955"/>
          </a:xfrm>
        </p:spPr>
        <p:txBody>
          <a:bodyPr>
            <a:noAutofit/>
          </a:bodyPr>
          <a:lstStyle/>
          <a:p>
            <a:endParaRPr lang="en-US" sz="1400" dirty="0"/>
          </a:p>
          <a:p>
            <a:r>
              <a:rPr lang="en-US" sz="2500" b="1" dirty="0"/>
              <a:t>Facilitated by Deb Friedman</a:t>
            </a:r>
            <a:r>
              <a:rPr lang="en-US" sz="2500" dirty="0"/>
              <a:t> </a:t>
            </a:r>
            <a:r>
              <a:rPr lang="en-US" sz="2500" b="1" dirty="0"/>
              <a:t>and Joel M. </a:t>
            </a:r>
            <a:r>
              <a:rPr lang="en-US" sz="2500" b="1" dirty="0" err="1"/>
              <a:t>Blechman</a:t>
            </a:r>
            <a:endParaRPr lang="en-US" sz="2500" dirty="0"/>
          </a:p>
          <a:p>
            <a:r>
              <a:rPr lang="en-US" sz="2500" b="1" dirty="0"/>
              <a:t>Session One - February 21, 2019</a:t>
            </a:r>
          </a:p>
          <a:p>
            <a:endParaRPr lang="en-US" sz="2500" b="1" dirty="0"/>
          </a:p>
          <a:p>
            <a:r>
              <a:rPr lang="en-US" sz="2000" dirty="0"/>
              <a:t>Understanding Ourselves</a:t>
            </a:r>
          </a:p>
          <a:p>
            <a:r>
              <a:rPr lang="en-US" sz="2000" dirty="0"/>
              <a:t>Listening and Learning</a:t>
            </a:r>
          </a:p>
          <a:p>
            <a:r>
              <a:rPr lang="en-US" sz="2000" dirty="0"/>
              <a:t>Telling Our Story</a:t>
            </a:r>
          </a:p>
          <a:p>
            <a:r>
              <a:rPr lang="en-US" sz="1800" dirty="0"/>
              <a:t> </a:t>
            </a:r>
            <a:endParaRPr lang="en-US" sz="2700" b="1" dirty="0"/>
          </a:p>
          <a:p>
            <a:endParaRPr lang="en-US" sz="27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828800" y="5207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97101" y="945689"/>
            <a:ext cx="7772400" cy="143033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Compelling Case For Growth and Development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1828800" y="2379201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801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5461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MAKES YOU SO SPECIAL?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6383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key thing to keep in mind is…</a:t>
            </a:r>
            <a:endParaRPr lang="en-US" dirty="0"/>
          </a:p>
          <a:p>
            <a:r>
              <a:rPr lang="en-US" dirty="0"/>
              <a:t>Your USP isn’t necessarily what’s important to you, your board or your rabbi, it’s what’s important to your members.</a:t>
            </a:r>
          </a:p>
          <a:p>
            <a:r>
              <a:rPr lang="en-US" b="1" dirty="0"/>
              <a:t>That’s what draws people to you and keeps them!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In some communities/congregations this uniqueness is talked about, celebrated and constantly evaluated as it evolves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In others, it may be necessary to do some research to understand the true dynamic that drives your community/congregation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/>
              <a:t>Focus Groups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/>
              <a:t>Surveys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356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40000" y="1847710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464403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 DO I CARE?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6383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I get asked for money all they time. Why should I prioritize you?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What </a:t>
            </a:r>
            <a:r>
              <a:rPr lang="en-US" sz="2400" dirty="0"/>
              <a:t>do you do that affects the things I care about?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22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5461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 DO I CARE?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704441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Examples could be: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A place to connect to others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Ensure future generations of Jews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A place to explore spiritual needs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Improve the community with social action</a:t>
            </a:r>
          </a:p>
          <a:p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10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5461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 DO I CARE?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704441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REMEMBER, what’s important here isn’t listing the many things your congregation does, but find the things that will resonate with your community of listeners/potential funders and participants.</a:t>
            </a:r>
          </a:p>
          <a:p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9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14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5461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NEED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485037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are the challenges that will be addressed by this funding?</a:t>
            </a:r>
          </a:p>
          <a:p>
            <a:endParaRPr lang="en-US" sz="2400" dirty="0"/>
          </a:p>
          <a:p>
            <a:r>
              <a:rPr lang="en-US" sz="2400" dirty="0"/>
              <a:t>They should be: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Compelling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Specific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Substantive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Forward thinking/acting    </a:t>
            </a:r>
          </a:p>
          <a:p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0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5461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WHAT’S IN IT FOR ME?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485037"/>
            <a:ext cx="769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Every decision like this involves both a rational and an emotional component</a:t>
            </a:r>
          </a:p>
          <a:p>
            <a:r>
              <a:rPr lang="en-US" sz="2200" dirty="0"/>
              <a:t>Your points up to now were all rational</a:t>
            </a:r>
          </a:p>
          <a:p>
            <a:r>
              <a:rPr lang="en-US" sz="2200" dirty="0"/>
              <a:t>This is your opportunity to help your audience understand how they will feel emotionally about their choice </a:t>
            </a:r>
          </a:p>
          <a:p>
            <a:endParaRPr lang="en-US" sz="2200" dirty="0"/>
          </a:p>
          <a:p>
            <a:r>
              <a:rPr lang="en-US" sz="2200" dirty="0"/>
              <a:t>What the </a:t>
            </a:r>
            <a:r>
              <a:rPr lang="en-US" sz="2200" b="1" dirty="0"/>
              <a:t>benefit</a:t>
            </a:r>
            <a:r>
              <a:rPr lang="en-US" sz="2200" dirty="0"/>
              <a:t> will be to them?</a:t>
            </a:r>
          </a:p>
          <a:p>
            <a:pPr lvl="1"/>
            <a:r>
              <a:rPr lang="en-US" sz="2200" dirty="0"/>
              <a:t> </a:t>
            </a:r>
          </a:p>
          <a:p>
            <a:endParaRPr lang="en-US" sz="2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04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5461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WHAT’S IN IT FOR ME?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485037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To answer this, you need to understand your target audience of potential donors</a:t>
            </a:r>
          </a:p>
          <a:p>
            <a:endParaRPr lang="en-US" sz="2200" dirty="0"/>
          </a:p>
          <a:p>
            <a:r>
              <a:rPr lang="en-US" sz="2200" dirty="0"/>
              <a:t>Who is the universe of people you are willing to ask for a donation?</a:t>
            </a:r>
          </a:p>
          <a:p>
            <a:endParaRPr lang="en-US" sz="2200" dirty="0"/>
          </a:p>
          <a:p>
            <a:r>
              <a:rPr lang="en-US" sz="2200" dirty="0"/>
              <a:t>In your congregation/community culture, are people: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Driven by a sense of responsibility?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By a sense of common journey?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200" dirty="0"/>
              <a:t>By giving to this cause because it fulfills their ego</a:t>
            </a:r>
          </a:p>
          <a:p>
            <a:pPr lvl="1"/>
            <a:endParaRPr lang="en-US" sz="2200" dirty="0"/>
          </a:p>
          <a:p>
            <a:endParaRPr lang="en-US" sz="2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67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5461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FINAL THOUGHTS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485037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Do the appropriate research 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Don’t be afraid of challenging conversations that question your assertions to be sure you are reflecting the needs and concerns of your members 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Make sure your story is authentic and aspirational, be consistent with the culture of your organization</a:t>
            </a:r>
          </a:p>
          <a:p>
            <a:pPr lvl="1"/>
            <a:r>
              <a:rPr lang="en-US" sz="2400" dirty="0"/>
              <a:t> </a:t>
            </a:r>
          </a:p>
          <a:p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34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5461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CASE STUDY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485037"/>
            <a:ext cx="769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are a diverse, thoughtful and caring community that truly embraces its mission of practicing a Judaism responsive to the times and culture in which we live.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One of the inspiration centers of our community is our internationally-recognized spiritual home which is the </a:t>
            </a:r>
            <a:r>
              <a:rPr lang="en-US" sz="2000" dirty="0" smtClean="0"/>
              <a:t>first </a:t>
            </a:r>
            <a:r>
              <a:rPr lang="en-US" sz="2000" dirty="0"/>
              <a:t>religious institution in the world to be awarded the prestigious “Leadership in Energy and Environmental Design” (LEED) certification at the Platinum Level.</a:t>
            </a:r>
          </a:p>
          <a:p>
            <a:pPr lvl="1"/>
            <a:r>
              <a:rPr lang="en-US" sz="2000" dirty="0"/>
              <a:t> </a:t>
            </a:r>
          </a:p>
          <a:p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9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19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5461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CASE STUDY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1485037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sz="2400" dirty="0"/>
              <a:t>Does this argument sound believable?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sz="2400" dirty="0"/>
              <a:t>Does this argument sound unique?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sz="2400" dirty="0"/>
              <a:t>How compelling a case do you think this makes?</a:t>
            </a:r>
          </a:p>
          <a:p>
            <a:pPr lvl="1"/>
            <a:endParaRPr lang="en-US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5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" y="205759"/>
            <a:ext cx="1092200" cy="7848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b="1" smtClean="0"/>
              <a:t>2</a:t>
            </a:fld>
            <a:endParaRPr lang="en-US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b="1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latin typeface="+mn-lt"/>
              </a:rPr>
              <a:t>UNDERSTANDING OURSELVES: IN ORDER TO TELL OUR STORY 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Deb Friedman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54200" y="14478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23013" y="1685925"/>
            <a:ext cx="471278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/>
              <a:t>The Three Pillars of Community</a:t>
            </a:r>
            <a:endParaRPr lang="en-US" sz="2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b="1" dirty="0"/>
              <a:t>Identity</a:t>
            </a:r>
            <a:endParaRPr lang="en-US" sz="2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b="1" dirty="0"/>
              <a:t>Experience</a:t>
            </a:r>
            <a:endParaRPr lang="en-US" sz="2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b="1" dirty="0"/>
              <a:t>Structure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0200" y="413513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Part 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20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5461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1485037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Contact Us!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Deb </a:t>
            </a:r>
            <a:r>
              <a:rPr lang="en-US" sz="2400" dirty="0" smtClean="0"/>
              <a:t>Friedman: </a:t>
            </a:r>
            <a:r>
              <a:rPr lang="en-US" sz="2400" dirty="0" smtClean="0">
                <a:hlinkClick r:id="rId4"/>
              </a:rPr>
              <a:t>debfriedman7@gmail.com</a:t>
            </a:r>
            <a:r>
              <a:rPr lang="en-US" sz="2400" dirty="0" smtClean="0"/>
              <a:t>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Joel M. </a:t>
            </a:r>
            <a:r>
              <a:rPr lang="en-US" sz="2400" dirty="0" err="1" smtClean="0"/>
              <a:t>Blechman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5"/>
              </a:rPr>
              <a:t>joelb32@sbcglobal.net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/>
              <a:t>Community Canvas</a:t>
            </a:r>
            <a:r>
              <a:rPr lang="en-US" sz="2400" dirty="0" smtClean="0"/>
              <a:t>: “A </a:t>
            </a:r>
            <a:r>
              <a:rPr lang="en-US" sz="2400" dirty="0"/>
              <a:t>framework to help you build meaningful communities</a:t>
            </a:r>
            <a:r>
              <a:rPr lang="en-US" sz="2400" dirty="0" smtClean="0"/>
              <a:t>.”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hlinkClick r:id="rId6"/>
              </a:rPr>
              <a:t>https</a:t>
            </a:r>
            <a:r>
              <a:rPr lang="en-US" sz="2400" dirty="0">
                <a:hlinkClick r:id="rId6"/>
              </a:rPr>
              <a:t>://community-canvas.org</a:t>
            </a:r>
            <a:r>
              <a:rPr lang="en-US" sz="2400" dirty="0" smtClean="0">
                <a:hlinkClick r:id="rId6"/>
              </a:rPr>
              <a:t>/</a:t>
            </a:r>
            <a:r>
              <a:rPr lang="en-US" sz="2400" dirty="0" smtClean="0"/>
              <a:t> 	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56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342900"/>
            <a:ext cx="8723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HOMEWORK…IDENTITY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356749"/>
            <a:ext cx="6489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are we and what do we believe in?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 strong community (whether it be a congregation, an organization, a </a:t>
            </a:r>
            <a:r>
              <a:rPr lang="en-US" dirty="0" err="1"/>
              <a:t>kehillah</a:t>
            </a:r>
            <a:r>
              <a:rPr lang="en-US" dirty="0"/>
              <a:t>) should have a clear and explicit sense of: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Purpose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Why does the community exist?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Member Identity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Who is the community for?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Values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What is important to us as a community?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Success Definition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How does our community define success?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Brand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How does the community express itself?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0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368300"/>
            <a:ext cx="8235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EXPERIENCE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612900"/>
            <a:ext cx="8089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happens in our community and how does it create value for our members?</a:t>
            </a:r>
          </a:p>
          <a:p>
            <a:r>
              <a:rPr lang="en-US" dirty="0"/>
              <a:t> 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Shared Experiences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What experiences do members share?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Rituals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What rituals happen regularly?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Content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What content creates value for members?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Roles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What roles do members play?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5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06600" y="1612900"/>
            <a:ext cx="8057650" cy="353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gives our community stability for the long-term?</a:t>
            </a:r>
          </a:p>
          <a:p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Organization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Who runs the community?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Governance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How are decisions made in the community?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Financing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What is our plan to be financially sustainable?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Platforms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How do we communicate and gather?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Data Management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How do we mange the data of our members?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7700" y="469900"/>
            <a:ext cx="681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STRUCTURE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81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836937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457200"/>
            <a:ext cx="8343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LISTENING AND LEARNING: IN ORDER TO TELL OUR STORY</a:t>
            </a:r>
            <a:endParaRPr lang="en-US" sz="2400" dirty="0"/>
          </a:p>
          <a:p>
            <a:r>
              <a:rPr lang="en-US" sz="2400" dirty="0"/>
              <a:t>Joel M. </a:t>
            </a:r>
            <a:r>
              <a:rPr lang="en-US" sz="2400" dirty="0" err="1"/>
              <a:t>Blechman</a:t>
            </a:r>
            <a:endParaRPr lang="en-US" sz="2400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5098" y="411023"/>
            <a:ext cx="1092200" cy="7848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743" y="618777"/>
            <a:ext cx="109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PART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55800" y="2324100"/>
            <a:ext cx="8216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USING THE LISTENER TRAIN OF THOUGHT</a:t>
            </a:r>
            <a:endParaRPr lang="en-US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/>
              <a:t>There is often a significant degree of emotionality in any decision involving an (ultimate) request for financial support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/>
              <a:t>You want to ask and understand what’s important to your listener/audience 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/>
              <a:t>The listener is often distracted by their own questions. The sooner you answer your listener’s questions, the easier it will be for them to focus on your narrative.</a:t>
            </a:r>
          </a:p>
          <a:p>
            <a:endParaRPr lang="en-US" dirty="0"/>
          </a:p>
          <a:p>
            <a:r>
              <a:rPr lang="en-US" b="1" dirty="0"/>
              <a:t>Therefore, your objective is NOT to ‘tell YOUR story”…</a:t>
            </a:r>
          </a:p>
          <a:p>
            <a:r>
              <a:rPr lang="en-US" b="1" dirty="0"/>
              <a:t>Instead, it is to: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Understand the concerns of your audience and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Tailor your story to speak to these concerns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27200" y="355600"/>
            <a:ext cx="8337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LISTENER TRAIN OF THOUGHT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1862337"/>
            <a:ext cx="82354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are your listener/audiences concerns?</a:t>
            </a:r>
          </a:p>
          <a:p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What makes you (the community/congregation) so special?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Why do I care?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What’s the need?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What’s in it for me?</a:t>
            </a:r>
          </a:p>
          <a:p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381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MAKES YOU (COMMUNITY/CONGREGATION) SO SPECIAL?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752600"/>
            <a:ext cx="7988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Unique Selling Proposition (USP)</a:t>
            </a:r>
          </a:p>
          <a:p>
            <a:endParaRPr lang="en-US" sz="2400" dirty="0"/>
          </a:p>
          <a:p>
            <a:r>
              <a:rPr lang="en-US" sz="2400" dirty="0"/>
              <a:t>A description or claim that: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Is something that no one else can claim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Is authentic and true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Is relevant to the target audience (potential funders or members)  </a:t>
            </a:r>
          </a:p>
          <a:p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9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828800" y="16972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28800" y="444500"/>
            <a:ext cx="725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MAKES YOU SO SPECIAL?</a:t>
            </a:r>
          </a:p>
          <a:p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828800" y="1443841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Times New Roman" panose="02020603050405020304" pitchFamily="18" charset="0"/>
              </a:rPr>
              <a:t>What is it about you that makes you unique in your market?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Only one in town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Popular, charismatic or well known rabbi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History of innovation and ground breaking actions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Unique culture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Enabling me to express myself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A spiritual home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Diversity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Meaningful services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Experimental or Humanistic Liturgy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Outstanding school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Beautiful or environmentally conscious building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History of social justice or other activist</a:t>
            </a:r>
            <a:endParaRPr lang="en-US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Cheapest dues in town!</a:t>
            </a:r>
            <a:endParaRPr lang="en-US" dirty="0">
              <a:ea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2" y="5799008"/>
            <a:ext cx="2463380" cy="7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71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723</Words>
  <Application>Microsoft Office PowerPoint</Application>
  <PresentationFormat>Widescreen</PresentationFormat>
  <Paragraphs>202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Times New Roman</vt:lpstr>
      <vt:lpstr>Office Theme</vt:lpstr>
      <vt:lpstr>A Compelling Case For Growth and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Network</dc:title>
  <dc:creator>Shoshana Lovett-Graff</dc:creator>
  <cp:lastModifiedBy>Shoshana Lovett-Graff</cp:lastModifiedBy>
  <cp:revision>14</cp:revision>
  <dcterms:created xsi:type="dcterms:W3CDTF">2019-02-19T21:02:27Z</dcterms:created>
  <dcterms:modified xsi:type="dcterms:W3CDTF">2019-02-21T17:52:18Z</dcterms:modified>
</cp:coreProperties>
</file>