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7" r:id="rId6"/>
    <p:sldId id="261" r:id="rId7"/>
    <p:sldId id="266" r:id="rId8"/>
    <p:sldId id="265" r:id="rId9"/>
    <p:sldId id="264" r:id="rId10"/>
    <p:sldId id="263" r:id="rId11"/>
    <p:sldId id="268" r:id="rId12"/>
    <p:sldId id="269" r:id="rId13"/>
    <p:sldId id="270" r:id="rId14"/>
    <p:sldId id="271" r:id="rId15"/>
    <p:sldId id="273" r:id="rId16"/>
    <p:sldId id="274" r:id="rId17"/>
    <p:sldId id="275" r:id="rId18"/>
    <p:sldId id="276" r:id="rId19"/>
    <p:sldId id="277" r:id="rId20"/>
    <p:sldId id="27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D5A30F-51E4-460B-B7D9-E89BAC3F2110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C9076-ACDD-4F50-A740-32BBDB7A8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580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48CDF5-EC5F-4323-8ABD-BBE9A2181F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230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2181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7306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8566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2082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6154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8288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7244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360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2927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319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598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30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320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2428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940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1785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3288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806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94B95D-6FB0-4873-846E-C8C17A8227D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631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C4E4-407C-4202-8E9B-479ACFA03B67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B6E4-A471-44FF-B24F-0FA5B30B5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731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C4E4-407C-4202-8E9B-479ACFA03B67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B6E4-A471-44FF-B24F-0FA5B30B5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03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C4E4-407C-4202-8E9B-479ACFA03B67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B6E4-A471-44FF-B24F-0FA5B30B5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661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C4E4-407C-4202-8E9B-479ACFA03B67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B6E4-A471-44FF-B24F-0FA5B30B5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914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C4E4-407C-4202-8E9B-479ACFA03B67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B6E4-A471-44FF-B24F-0FA5B30B5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79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C4E4-407C-4202-8E9B-479ACFA03B67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B6E4-A471-44FF-B24F-0FA5B30B5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796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C4E4-407C-4202-8E9B-479ACFA03B67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B6E4-A471-44FF-B24F-0FA5B30B5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499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C4E4-407C-4202-8E9B-479ACFA03B67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B6E4-A471-44FF-B24F-0FA5B30B5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038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C4E4-407C-4202-8E9B-479ACFA03B67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B6E4-A471-44FF-B24F-0FA5B30B5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401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C4E4-407C-4202-8E9B-479ACFA03B67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B6E4-A471-44FF-B24F-0FA5B30B5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749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EC4E4-407C-4202-8E9B-479ACFA03B67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B6E4-A471-44FF-B24F-0FA5B30B5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286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EC4E4-407C-4202-8E9B-479ACFA03B67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1B6E4-A471-44FF-B24F-0FA5B30B5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10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ommunity-canvas.org/" TargetMode="External"/><Relationship Id="rId5" Type="http://schemas.openxmlformats.org/officeDocument/2006/relationships/hyperlink" Target="mailto:joelb32@sbcglobal.net" TargetMode="External"/><Relationship Id="rId4" Type="http://schemas.openxmlformats.org/officeDocument/2006/relationships/hyperlink" Target="mailto:debfriedman7@gmail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6100" y="2382377"/>
            <a:ext cx="8534402" cy="1554955"/>
          </a:xfrm>
        </p:spPr>
        <p:txBody>
          <a:bodyPr>
            <a:noAutofit/>
          </a:bodyPr>
          <a:lstStyle/>
          <a:p>
            <a:endParaRPr lang="en-US" sz="1400" dirty="0"/>
          </a:p>
          <a:p>
            <a:r>
              <a:rPr lang="en-US" sz="2500" b="1" dirty="0"/>
              <a:t>Facilitated by Deb Friedman</a:t>
            </a:r>
            <a:r>
              <a:rPr lang="en-US" sz="2500" dirty="0"/>
              <a:t> </a:t>
            </a:r>
            <a:r>
              <a:rPr lang="en-US" sz="2500" b="1" dirty="0"/>
              <a:t>and Joel M. </a:t>
            </a:r>
            <a:r>
              <a:rPr lang="en-US" sz="2500" b="1" dirty="0" err="1"/>
              <a:t>Blechman</a:t>
            </a:r>
            <a:endParaRPr lang="en-US" sz="2500" dirty="0"/>
          </a:p>
          <a:p>
            <a:r>
              <a:rPr lang="en-US" sz="2500" b="1" dirty="0"/>
              <a:t>Session One - February 21, 2019</a:t>
            </a:r>
          </a:p>
          <a:p>
            <a:endParaRPr lang="en-US" sz="2500" b="1" dirty="0"/>
          </a:p>
          <a:p>
            <a:r>
              <a:rPr lang="en-US" sz="2000" dirty="0"/>
              <a:t>Understanding Ourselves</a:t>
            </a:r>
          </a:p>
          <a:p>
            <a:r>
              <a:rPr lang="en-US" sz="2000" dirty="0"/>
              <a:t>Listening and Learning</a:t>
            </a:r>
          </a:p>
          <a:p>
            <a:r>
              <a:rPr lang="en-US" sz="2000" dirty="0"/>
              <a:t>Telling Our Story</a:t>
            </a:r>
          </a:p>
          <a:p>
            <a:r>
              <a:rPr lang="en-US" sz="1800" dirty="0"/>
              <a:t> </a:t>
            </a:r>
            <a:endParaRPr lang="en-US" sz="2700" b="1" dirty="0"/>
          </a:p>
          <a:p>
            <a:endParaRPr lang="en-US" sz="2700" dirty="0"/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1828800" y="5207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197101" y="945689"/>
            <a:ext cx="7772400" cy="143033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 Compelling Case For Growth and Development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82" y="5799008"/>
            <a:ext cx="2463380" cy="785324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 flipV="1">
            <a:off x="1828800" y="2379201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4801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153400" y="6206507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10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590800" y="1862337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2323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828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828800" y="5461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WHAT MAKES YOU SO SPECIAL?</a:t>
            </a:r>
          </a:p>
          <a:p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828800" y="1638300"/>
            <a:ext cx="7696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The key thing to keep in mind is…</a:t>
            </a:r>
            <a:endParaRPr lang="en-US" dirty="0"/>
          </a:p>
          <a:p>
            <a:r>
              <a:rPr lang="en-US" dirty="0"/>
              <a:t>Your USP isn’t necessarily what’s important to you, your board or your rabbi, it’s what’s important to your members.</a:t>
            </a:r>
          </a:p>
          <a:p>
            <a:r>
              <a:rPr lang="en-US" b="1" dirty="0"/>
              <a:t>That’s what draws people to you and keeps them!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dirty="0"/>
              <a:t>In some communities/congregations this uniqueness is talked about, celebrated and constantly evaluated as it evolves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In others, it may be necessary to do some research to understand the true dynamic that drives your community/congregation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en-US" dirty="0"/>
              <a:t>Focus Groups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en-US" dirty="0"/>
              <a:t>Surveys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82" y="5799008"/>
            <a:ext cx="2463380" cy="78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356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153400" y="6206507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11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540000" y="1847710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2323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828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828800" y="464403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WHY DO I CARE?</a:t>
            </a:r>
          </a:p>
          <a:p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828800" y="1638300"/>
            <a:ext cx="769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/>
              <a:t>I get asked for money all they time. Why should I prioritize you?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What </a:t>
            </a:r>
            <a:r>
              <a:rPr lang="en-US" sz="2400" dirty="0"/>
              <a:t>do you do that affects the things I care about?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82" y="5799008"/>
            <a:ext cx="2463380" cy="78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227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153400" y="6206507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12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590800" y="1862337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2323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828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828800" y="5461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WHY DO I CARE?</a:t>
            </a:r>
          </a:p>
          <a:p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828800" y="1704441"/>
            <a:ext cx="7696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Examples could be: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/>
              <a:t>A place to connect to others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/>
              <a:t>Ensure future generations of Jews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/>
              <a:t>A place to explore spiritual needs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/>
              <a:t>Improve the community with social action</a:t>
            </a:r>
          </a:p>
          <a:p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82" y="5799008"/>
            <a:ext cx="2463380" cy="78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1018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153400" y="6206507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13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590800" y="1862337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2323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828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828800" y="5461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WHY DO I CARE?</a:t>
            </a:r>
          </a:p>
          <a:p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828800" y="1704441"/>
            <a:ext cx="7696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REMEMBER, what’s important here isn’t listing the many things your congregation does, but find the things that will resonate with your community of listeners/potential funders and participants.</a:t>
            </a:r>
          </a:p>
          <a:p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82" y="5799008"/>
            <a:ext cx="2463380" cy="78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89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153400" y="6206507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14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590800" y="1862337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2323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828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828800" y="5461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THE NEED</a:t>
            </a:r>
          </a:p>
          <a:p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828800" y="1485037"/>
            <a:ext cx="7696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What are the challenges that will be addressed by this funding?</a:t>
            </a:r>
          </a:p>
          <a:p>
            <a:endParaRPr lang="en-US" sz="2400" dirty="0"/>
          </a:p>
          <a:p>
            <a:r>
              <a:rPr lang="en-US" sz="2400" dirty="0"/>
              <a:t>They should be: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/>
              <a:t>Compelling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/>
              <a:t>Specific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/>
              <a:t>Substantive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/>
              <a:t>Forward thinking/acting    </a:t>
            </a:r>
          </a:p>
          <a:p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82" y="5799008"/>
            <a:ext cx="2463380" cy="78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40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153400" y="6206507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15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590800" y="1862337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2323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828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828800" y="5461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WHAT’S IN IT FOR ME?</a:t>
            </a:r>
          </a:p>
          <a:p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828800" y="1485037"/>
            <a:ext cx="7696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Every decision like this involves both a rational and an emotional component</a:t>
            </a:r>
          </a:p>
          <a:p>
            <a:r>
              <a:rPr lang="en-US" sz="2200" dirty="0"/>
              <a:t>Your points up to now were all rational</a:t>
            </a:r>
          </a:p>
          <a:p>
            <a:r>
              <a:rPr lang="en-US" sz="2200" dirty="0"/>
              <a:t>This is your opportunity to help your audience understand how they will feel emotionally about their choice </a:t>
            </a:r>
          </a:p>
          <a:p>
            <a:endParaRPr lang="en-US" sz="2200" dirty="0"/>
          </a:p>
          <a:p>
            <a:r>
              <a:rPr lang="en-US" sz="2200" dirty="0"/>
              <a:t>What the </a:t>
            </a:r>
            <a:r>
              <a:rPr lang="en-US" sz="2200" b="1" dirty="0"/>
              <a:t>benefit</a:t>
            </a:r>
            <a:r>
              <a:rPr lang="en-US" sz="2200" dirty="0"/>
              <a:t> will be to them?</a:t>
            </a:r>
          </a:p>
          <a:p>
            <a:pPr lvl="1"/>
            <a:r>
              <a:rPr lang="en-US" sz="2200" dirty="0"/>
              <a:t> </a:t>
            </a:r>
          </a:p>
          <a:p>
            <a:endParaRPr lang="en-US" sz="22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82" y="5799008"/>
            <a:ext cx="2463380" cy="78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204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153400" y="6206507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16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590800" y="1862337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2323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828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828800" y="5461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WHAT’S IN IT FOR ME?</a:t>
            </a:r>
          </a:p>
          <a:p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828800" y="1485037"/>
            <a:ext cx="7696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To answer this, you need to understand your target audience of potential donors</a:t>
            </a:r>
          </a:p>
          <a:p>
            <a:endParaRPr lang="en-US" sz="2200" dirty="0"/>
          </a:p>
          <a:p>
            <a:r>
              <a:rPr lang="en-US" sz="2200" dirty="0"/>
              <a:t>Who is the universe of people you are willing to ask for a donation?</a:t>
            </a:r>
          </a:p>
          <a:p>
            <a:endParaRPr lang="en-US" sz="2200" dirty="0"/>
          </a:p>
          <a:p>
            <a:r>
              <a:rPr lang="en-US" sz="2200" dirty="0"/>
              <a:t>In your congregation/community culture, are people: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200" dirty="0"/>
              <a:t>Driven by a sense of responsibility?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200" dirty="0"/>
              <a:t>By a sense of common journey?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200" dirty="0"/>
              <a:t>By giving to this cause because it fulfills their ego</a:t>
            </a:r>
          </a:p>
          <a:p>
            <a:pPr lvl="1"/>
            <a:endParaRPr lang="en-US" sz="2200" dirty="0"/>
          </a:p>
          <a:p>
            <a:endParaRPr lang="en-US" sz="22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82" y="5799008"/>
            <a:ext cx="2463380" cy="78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8673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153400" y="6206507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17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590800" y="1862337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2323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828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828800" y="5461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FINAL THOUGHTS</a:t>
            </a:r>
          </a:p>
          <a:p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828800" y="1485037"/>
            <a:ext cx="7696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/>
              <a:t>Do the appropriate research 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/>
              <a:t>Don’t be afraid of challenging conversations that question your assertions to be sure you are reflecting the needs and concerns of your members 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/>
              <a:t>Make sure your story is authentic and aspirational, be consistent with the culture of your organization</a:t>
            </a:r>
          </a:p>
          <a:p>
            <a:pPr lvl="1"/>
            <a:r>
              <a:rPr lang="en-US" sz="2400" dirty="0"/>
              <a:t> </a:t>
            </a:r>
          </a:p>
          <a:p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82" y="5799008"/>
            <a:ext cx="2463380" cy="78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1344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153400" y="6206507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18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590800" y="1862337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2323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828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828800" y="5461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CASE STUDY</a:t>
            </a:r>
          </a:p>
          <a:p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828800" y="1485037"/>
            <a:ext cx="7696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We are a diverse, thoughtful and caring community that truly embraces its mission of practicing a Judaism responsive to the times and culture in which we live.</a:t>
            </a:r>
          </a:p>
          <a:p>
            <a:r>
              <a:rPr lang="en-US" sz="2000" dirty="0"/>
              <a:t> </a:t>
            </a:r>
          </a:p>
          <a:p>
            <a:r>
              <a:rPr lang="en-US" sz="2000" dirty="0"/>
              <a:t>One of the inspiration centers of our community is our internationally-recognized spiritual home which is the </a:t>
            </a:r>
            <a:r>
              <a:rPr lang="en-US" sz="2000" dirty="0" smtClean="0"/>
              <a:t>first </a:t>
            </a:r>
            <a:r>
              <a:rPr lang="en-US" sz="2000" dirty="0"/>
              <a:t>religious institution in the world to be awarded the prestigious “Leadership in Energy and Environmental Design” (LEED) certification at the Platinum Level.</a:t>
            </a:r>
          </a:p>
          <a:p>
            <a:pPr lvl="1"/>
            <a:r>
              <a:rPr lang="en-US" sz="2000" dirty="0"/>
              <a:t> </a:t>
            </a:r>
          </a:p>
          <a:p>
            <a:endParaRPr lang="en-US" sz="2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82" y="5799008"/>
            <a:ext cx="2463380" cy="78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091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153400" y="6206507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19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590800" y="1862337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2323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828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828800" y="5461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CASE STUDY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28800" y="1485037"/>
            <a:ext cx="7696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en-US" sz="2400" dirty="0"/>
              <a:t>Does this argument sound believable?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en-US" sz="2400" dirty="0"/>
              <a:t>Does this argument sound unique?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en-US" sz="2400" dirty="0"/>
              <a:t>How compelling a case do you think this makes?</a:t>
            </a:r>
          </a:p>
          <a:p>
            <a:pPr lvl="1"/>
            <a:endParaRPr lang="en-US" sz="2400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82" y="5799008"/>
            <a:ext cx="2463380" cy="78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250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0500" y="205759"/>
            <a:ext cx="1092200" cy="78484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accent6">
                    <a:lumMod val="75000"/>
                  </a:schemeClr>
                </a:solidFill>
              </a:ln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153400" y="6206507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b="1" smtClean="0"/>
              <a:t>2</a:t>
            </a:fld>
            <a:endParaRPr lang="en-US" b="1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590800" y="1862337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b="1" dirty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2323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>
                <a:latin typeface="+mn-lt"/>
              </a:rPr>
              <a:t>UNDERSTANDING OURSELVES: IN ORDER TO TELL OUR STORY </a:t>
            </a:r>
          </a:p>
          <a:p>
            <a:pPr algn="l"/>
            <a:endParaRPr lang="en-US" b="1" dirty="0"/>
          </a:p>
          <a:p>
            <a:pPr algn="l"/>
            <a:r>
              <a:rPr lang="en-US" b="1" dirty="0"/>
              <a:t>Deb Friedman</a:t>
            </a: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854200" y="14478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323013" y="1685925"/>
            <a:ext cx="4712787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/>
              <a:t>The Three Pillars of Community</a:t>
            </a:r>
            <a:endParaRPr lang="en-US" sz="25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500" b="1" dirty="0"/>
              <a:t>Identity</a:t>
            </a:r>
            <a:endParaRPr lang="en-US" sz="25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500" b="1" dirty="0"/>
              <a:t>Experience</a:t>
            </a:r>
            <a:endParaRPr lang="en-US" sz="25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500" b="1" dirty="0"/>
              <a:t>Structure</a:t>
            </a:r>
            <a:endParaRPr lang="en-US" sz="2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5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30200" y="413513"/>
            <a:ext cx="1638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Part 1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82" y="5799008"/>
            <a:ext cx="2463380" cy="78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91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153400" y="6206507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20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590800" y="1862337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2323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828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828800" y="5461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RESOURCES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28800" y="1485037"/>
            <a:ext cx="7696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Contact Us!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Deb </a:t>
            </a:r>
            <a:r>
              <a:rPr lang="en-US" sz="2400" dirty="0" smtClean="0"/>
              <a:t>Friedman: </a:t>
            </a:r>
            <a:r>
              <a:rPr lang="en-US" sz="2400" dirty="0" smtClean="0">
                <a:hlinkClick r:id="rId4"/>
              </a:rPr>
              <a:t>debfriedman7@gmail.com</a:t>
            </a:r>
            <a:r>
              <a:rPr lang="en-US" sz="2400" dirty="0" smtClean="0"/>
              <a:t>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Joel M. </a:t>
            </a:r>
            <a:r>
              <a:rPr lang="en-US" sz="2400" dirty="0" err="1" smtClean="0"/>
              <a:t>Blechman</a:t>
            </a:r>
            <a:r>
              <a:rPr lang="en-US" sz="2400" dirty="0" smtClean="0"/>
              <a:t>: </a:t>
            </a:r>
            <a:r>
              <a:rPr lang="en-US" sz="2400" dirty="0" smtClean="0">
                <a:hlinkClick r:id="rId5"/>
              </a:rPr>
              <a:t>joelb32@sbcglobal.net</a:t>
            </a:r>
            <a:r>
              <a:rPr lang="en-US" sz="2400" dirty="0" smtClean="0"/>
              <a:t> </a:t>
            </a:r>
          </a:p>
          <a:p>
            <a:endParaRPr lang="en-US" sz="2400" dirty="0" smtClean="0"/>
          </a:p>
          <a:p>
            <a:r>
              <a:rPr lang="en-US" sz="2400" dirty="0"/>
              <a:t>Community Canvas</a:t>
            </a:r>
            <a:r>
              <a:rPr lang="en-US" sz="2400" dirty="0" smtClean="0"/>
              <a:t>: “A </a:t>
            </a:r>
            <a:r>
              <a:rPr lang="en-US" sz="2400" dirty="0"/>
              <a:t>framework to help you build meaningful communities</a:t>
            </a:r>
            <a:r>
              <a:rPr lang="en-US" sz="2400" dirty="0" smtClean="0"/>
              <a:t>.”</a:t>
            </a:r>
            <a:endParaRPr lang="en-US" sz="24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 smtClean="0">
                <a:hlinkClick r:id="rId6"/>
              </a:rPr>
              <a:t>https</a:t>
            </a:r>
            <a:r>
              <a:rPr lang="en-US" sz="2400" dirty="0">
                <a:hlinkClick r:id="rId6"/>
              </a:rPr>
              <a:t>://community-canvas.org</a:t>
            </a:r>
            <a:r>
              <a:rPr lang="en-US" sz="2400" dirty="0" smtClean="0">
                <a:hlinkClick r:id="rId6"/>
              </a:rPr>
              <a:t>/</a:t>
            </a:r>
            <a:r>
              <a:rPr lang="en-US" sz="2400" dirty="0" smtClean="0"/>
              <a:t> 	</a:t>
            </a:r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82" y="5799008"/>
            <a:ext cx="2463380" cy="78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567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153400" y="6206507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3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590800" y="1862337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2323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828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828800" y="342900"/>
            <a:ext cx="8723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THE HOMEWORK…IDENTITY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828800" y="1356749"/>
            <a:ext cx="64897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Who are we and what do we believe in?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A strong community (whether it be a congregation, an organization, a </a:t>
            </a:r>
            <a:r>
              <a:rPr lang="en-US" dirty="0" err="1"/>
              <a:t>kehillah</a:t>
            </a:r>
            <a:r>
              <a:rPr lang="en-US" dirty="0"/>
              <a:t>) should have a clear and explicit sense of: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US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b="1" dirty="0"/>
              <a:t>Purpose</a:t>
            </a:r>
            <a:endParaRPr lang="en-US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Why does the community exist?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b="1" dirty="0"/>
              <a:t>Member Identity</a:t>
            </a:r>
            <a:endParaRPr lang="en-US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Who is the community for?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b="1" dirty="0"/>
              <a:t>Values</a:t>
            </a:r>
            <a:endParaRPr lang="en-US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What is important to us as a community?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b="1" dirty="0"/>
              <a:t>Success Definition</a:t>
            </a:r>
            <a:endParaRPr lang="en-US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How does our community define success?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b="1" dirty="0"/>
              <a:t>Brand</a:t>
            </a:r>
            <a:endParaRPr lang="en-US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How does the community express itself?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82" y="5799008"/>
            <a:ext cx="2463380" cy="78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1202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153400" y="6206507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4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590800" y="1862337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2323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828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828800" y="368300"/>
            <a:ext cx="82354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EXPERIENCE</a:t>
            </a:r>
            <a:endParaRPr lang="en-US" sz="2400" dirty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828800" y="1612900"/>
            <a:ext cx="80899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happens in our community and how does it create value for our members?</a:t>
            </a:r>
          </a:p>
          <a:p>
            <a:r>
              <a:rPr lang="en-US" dirty="0"/>
              <a:t> 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b="1" dirty="0"/>
              <a:t>Shared Experiences</a:t>
            </a:r>
            <a:endParaRPr lang="en-US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What experiences do members share?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b="1" dirty="0"/>
              <a:t>Rituals</a:t>
            </a:r>
            <a:endParaRPr lang="en-US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What rituals happen regularly?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b="1" dirty="0"/>
              <a:t>Content</a:t>
            </a:r>
            <a:endParaRPr lang="en-US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What content creates value for members?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b="1" dirty="0"/>
              <a:t>Roles</a:t>
            </a:r>
            <a:endParaRPr lang="en-US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What roles do members play?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82" y="5799008"/>
            <a:ext cx="2463380" cy="78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259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153400" y="6206507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5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590800" y="1862337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2323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828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006600" y="1612900"/>
            <a:ext cx="8057650" cy="3530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gives our community stability for the long-term?</a:t>
            </a:r>
          </a:p>
          <a:p>
            <a:endParaRPr lang="en-US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b="1" dirty="0"/>
              <a:t>Organization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Who runs the community?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b="1" dirty="0"/>
              <a:t>Governance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How are decisions made in the community?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b="1" dirty="0"/>
              <a:t>Financing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What is our plan to be financially sustainable?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b="1" dirty="0"/>
              <a:t>Platforms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How do we communicate and gather?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b="1" dirty="0"/>
              <a:t>Data Management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How do we mange the data of our members?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17700" y="469900"/>
            <a:ext cx="6819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STRUCTURE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82" y="5799008"/>
            <a:ext cx="2463380" cy="78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081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153400" y="6206507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6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590800" y="1862337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2323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828800" y="1836937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828800" y="457200"/>
            <a:ext cx="83439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LISTENING AND LEARNING: IN ORDER TO TELL OUR STORY</a:t>
            </a:r>
            <a:endParaRPr lang="en-US" sz="2400" dirty="0"/>
          </a:p>
          <a:p>
            <a:r>
              <a:rPr lang="en-US" sz="2400" dirty="0"/>
              <a:t>Joel M. </a:t>
            </a:r>
            <a:r>
              <a:rPr lang="en-US" sz="2400" dirty="0" err="1"/>
              <a:t>Blechman</a:t>
            </a:r>
            <a:endParaRPr lang="en-US" sz="2400" dirty="0"/>
          </a:p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65098" y="411023"/>
            <a:ext cx="1092200" cy="78484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accent6">
                    <a:lumMod val="75000"/>
                  </a:schemeClr>
                </a:solidFill>
              </a:ln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3743" y="618777"/>
            <a:ext cx="109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PART 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55800" y="2324100"/>
            <a:ext cx="82169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USING THE LISTENER TRAIN OF THOUGHT</a:t>
            </a:r>
            <a:endParaRPr lang="en-US" dirty="0"/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en-US" dirty="0"/>
              <a:t>There is often a significant degree of emotionality in any decision involving an (ultimate) request for financial support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en-US" dirty="0"/>
              <a:t>You want to ask and understand what’s important to your listener/audience 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en-US" dirty="0"/>
              <a:t>The listener is often distracted by their own questions. The sooner you answer your listener’s questions, the easier it will be for them to focus on your narrative.</a:t>
            </a:r>
          </a:p>
          <a:p>
            <a:endParaRPr lang="en-US" dirty="0"/>
          </a:p>
          <a:p>
            <a:r>
              <a:rPr lang="en-US" b="1" dirty="0"/>
              <a:t>Therefore, your objective is NOT to ‘tell YOUR story”…</a:t>
            </a:r>
          </a:p>
          <a:p>
            <a:r>
              <a:rPr lang="en-US" b="1" dirty="0"/>
              <a:t>Instead, it is to: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Understand the concerns of your audience and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Tailor your story to speak to these concerns</a:t>
            </a:r>
          </a:p>
          <a:p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82" y="5799008"/>
            <a:ext cx="2463380" cy="78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0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153400" y="6206507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7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590800" y="1862337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2323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828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727200" y="355600"/>
            <a:ext cx="8337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THE LISTENER TRAIN OF THOUGHT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28800" y="1862337"/>
            <a:ext cx="823545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What are your listener/audiences concerns?</a:t>
            </a:r>
          </a:p>
          <a:p>
            <a:endParaRPr lang="en-US" sz="24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/>
              <a:t>What makes you (the community/congregation) so special?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/>
              <a:t>Why do I care?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/>
              <a:t>What’s the need?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/>
              <a:t>What’s in it for me?</a:t>
            </a:r>
          </a:p>
          <a:p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82" y="5799008"/>
            <a:ext cx="2463380" cy="78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61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153400" y="6206507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8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2590800" y="1862337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2323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828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828800" y="3810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WHAT MAKES YOU (COMMUNITY/CONGREGATION) SO SPECIAL?</a:t>
            </a:r>
          </a:p>
          <a:p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828800" y="1752600"/>
            <a:ext cx="79883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Unique Selling Proposition (USP)</a:t>
            </a:r>
          </a:p>
          <a:p>
            <a:endParaRPr lang="en-US" sz="2400" dirty="0"/>
          </a:p>
          <a:p>
            <a:r>
              <a:rPr lang="en-US" sz="2400" dirty="0"/>
              <a:t>A description or claim that: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/>
              <a:t>Is something that no one else can claim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/>
              <a:t>Is authentic and true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400" dirty="0"/>
              <a:t>Is relevant to the target audience (potential funders or members)  </a:t>
            </a:r>
          </a:p>
          <a:p>
            <a:endParaRPr lang="en-US" sz="24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82" y="5799008"/>
            <a:ext cx="2463380" cy="78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797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153400" y="6206507"/>
            <a:ext cx="2133600" cy="365125"/>
          </a:xfrm>
        </p:spPr>
        <p:txBody>
          <a:bodyPr/>
          <a:lstStyle/>
          <a:p>
            <a:fld id="{0AF0C9BB-101A-481D-B86C-B04406EF9307}" type="slidenum">
              <a:rPr lang="en-US" smtClean="0"/>
              <a:t>9</a:t>
            </a:fld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828800" y="1697237"/>
            <a:ext cx="7473450" cy="3459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330066"/>
              </a:buClr>
              <a:buSzPct val="100000"/>
              <a:buFont typeface="Arial" panose="020B0604020202020204" pitchFamily="34" charset="0"/>
              <a:buBlip>
                <a:blip r:embed="rId3"/>
              </a:buBlip>
            </a:pPr>
            <a:endParaRPr lang="en-US" dirty="0"/>
          </a:p>
        </p:txBody>
      </p:sp>
      <p:sp>
        <p:nvSpPr>
          <p:cNvPr id="64" name="Title 1"/>
          <p:cNvSpPr txBox="1">
            <a:spLocks/>
          </p:cNvSpPr>
          <p:nvPr/>
        </p:nvSpPr>
        <p:spPr>
          <a:xfrm>
            <a:off x="2323012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828800" y="1219200"/>
            <a:ext cx="8534402" cy="0"/>
          </a:xfrm>
          <a:prstGeom prst="line">
            <a:avLst/>
          </a:prstGeom>
          <a:ln w="31750">
            <a:solidFill>
              <a:srgbClr val="009D7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828800" y="444500"/>
            <a:ext cx="7251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WHAT MAKES YOU SO SPECIAL?</a:t>
            </a:r>
          </a:p>
          <a:p>
            <a:endParaRPr lang="en-US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1828800" y="1443841"/>
            <a:ext cx="7315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ea typeface="Times New Roman" panose="02020603050405020304" pitchFamily="18" charset="0"/>
              </a:rPr>
              <a:t>What is it about you that makes you unique in your market?</a:t>
            </a:r>
            <a:endParaRPr lang="en-US" dirty="0"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Only one in town</a:t>
            </a:r>
            <a:endParaRPr lang="en-US" dirty="0"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Popular, charismatic or well known rabbi</a:t>
            </a:r>
            <a:endParaRPr lang="en-US" dirty="0"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History of innovation and ground breaking actions</a:t>
            </a:r>
            <a:endParaRPr lang="en-US" dirty="0"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Unique culture</a:t>
            </a:r>
            <a:endParaRPr lang="en-US" dirty="0"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Enabling me to express myself</a:t>
            </a:r>
            <a:endParaRPr lang="en-US" dirty="0"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A spiritual home</a:t>
            </a:r>
            <a:endParaRPr lang="en-US" dirty="0"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Diversity</a:t>
            </a:r>
            <a:endParaRPr lang="en-US" dirty="0"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Meaningful services</a:t>
            </a:r>
            <a:endParaRPr lang="en-US" dirty="0"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Experimental or Humanistic Liturgy</a:t>
            </a:r>
            <a:endParaRPr lang="en-US" dirty="0"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Outstanding school</a:t>
            </a:r>
            <a:endParaRPr lang="en-US" dirty="0"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Beautiful or environmentally conscious building</a:t>
            </a:r>
            <a:endParaRPr lang="en-US" dirty="0"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History of social justice or other activist</a:t>
            </a:r>
            <a:endParaRPr lang="en-US" dirty="0"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</a:rPr>
              <a:t>Cheapest dues in town!</a:t>
            </a:r>
            <a:endParaRPr lang="en-US" dirty="0">
              <a:ea typeface="Calibri" panose="020F050202020403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982" y="5799008"/>
            <a:ext cx="2463380" cy="78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371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723</Words>
  <Application>Microsoft Office PowerPoint</Application>
  <PresentationFormat>Widescreen</PresentationFormat>
  <Paragraphs>202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Times New Roman</vt:lpstr>
      <vt:lpstr>Office Theme</vt:lpstr>
      <vt:lpstr>A Compelling Case For Growth and Development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Network</dc:title>
  <dc:creator>Shoshana Lovett-Graff</dc:creator>
  <cp:lastModifiedBy>Shoshana Lovett-Graff</cp:lastModifiedBy>
  <cp:revision>14</cp:revision>
  <dcterms:created xsi:type="dcterms:W3CDTF">2019-02-19T21:02:27Z</dcterms:created>
  <dcterms:modified xsi:type="dcterms:W3CDTF">2019-02-21T17:52:18Z</dcterms:modified>
</cp:coreProperties>
</file>