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7" r:id="rId2"/>
    <p:sldId id="274" r:id="rId3"/>
    <p:sldId id="270" r:id="rId4"/>
    <p:sldId id="278" r:id="rId5"/>
    <p:sldId id="273" r:id="rId6"/>
    <p:sldId id="279" r:id="rId7"/>
    <p:sldId id="281" r:id="rId8"/>
    <p:sldId id="282" r:id="rId9"/>
    <p:sldId id="280" r:id="rId10"/>
    <p:sldId id="283" r:id="rId11"/>
    <p:sldId id="284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7" autoAdjust="0"/>
    <p:restoredTop sz="95771" autoAdjust="0"/>
  </p:normalViewPr>
  <p:slideViewPr>
    <p:cSldViewPr snapToGrid="0">
      <p:cViewPr varScale="1">
        <p:scale>
          <a:sx n="69" d="100"/>
          <a:sy n="69" d="100"/>
        </p:scale>
        <p:origin x="12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193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9CA94-7ED5-48BF-9176-4406666091E1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8CDF5-EC5F-4323-8ABD-BBE9A2181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11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8CDF5-EC5F-4323-8ABD-BBE9A2181F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859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68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10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24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69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67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36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67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45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87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21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7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7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9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8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3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9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0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7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8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1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3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7D37A-7A7A-4E1A-8000-9528A00728F0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7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conline.foundationcenter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jpg"/><Relationship Id="rId4" Type="http://schemas.openxmlformats.org/officeDocument/2006/relationships/hyperlink" Target="https://grantspace.org/find-u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025" y="4147345"/>
            <a:ext cx="6667500" cy="609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ea typeface="Microsoft JhengHei" panose="020B0604030504040204" pitchFamily="34" charset="-120"/>
              </a:rPr>
              <a:t>Susan Berman</a:t>
            </a:r>
          </a:p>
          <a:p>
            <a:r>
              <a:rPr lang="en-US" dirty="0" smtClean="0">
                <a:ea typeface="Microsoft JhengHei" panose="020B0604030504040204" pitchFamily="34" charset="-120"/>
              </a:rPr>
              <a:t>November 8, 2018</a:t>
            </a:r>
            <a:endParaRPr lang="en-US" dirty="0" smtClean="0">
              <a:ea typeface="Microsoft JhengHei" panose="020B0604030504040204" pitchFamily="34" charset="-12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1" y="1718469"/>
            <a:ext cx="7772400" cy="143033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ABCs of </a:t>
            </a:r>
            <a:r>
              <a:rPr lang="en-US" sz="4000" dirty="0" err="1" smtClean="0"/>
              <a:t>Grantseeking</a:t>
            </a:r>
            <a:endParaRPr lang="en-US" sz="4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3648075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04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39486"/>
          </a:xfrm>
        </p:spPr>
        <p:txBody>
          <a:bodyPr>
            <a:normAutofit lnSpcReduction="10000"/>
          </a:bodyPr>
          <a:lstStyle/>
          <a:p>
            <a:pPr fontAlgn="base">
              <a:spcAft>
                <a:spcPts val="1000"/>
              </a:spcAft>
            </a:pPr>
            <a:r>
              <a:rPr lang="en-US" dirty="0" smtClean="0"/>
              <a:t>Tax determination letter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Organizational budget (current year)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Budgets and actuals (past 2-3 years)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Audited financial statements (past 2-3 years)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Board list and affiliations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Brief staff bios</a:t>
            </a:r>
          </a:p>
          <a:p>
            <a:pPr marL="0" indent="0" fontAlgn="base">
              <a:spcAft>
                <a:spcPts val="1000"/>
              </a:spcAft>
              <a:buNone/>
            </a:pP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C9BB-101A-481D-B86C-B04406EF9307}" type="slidenum">
              <a:rPr lang="en-US" smtClean="0"/>
              <a:t>10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330066"/>
              </a:buClr>
              <a:buSzPct val="100000"/>
              <a:buNone/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42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39486"/>
          </a:xfrm>
        </p:spPr>
        <p:txBody>
          <a:bodyPr>
            <a:normAutofit/>
          </a:bodyPr>
          <a:lstStyle/>
          <a:p>
            <a:pPr fontAlgn="base">
              <a:spcAft>
                <a:spcPts val="1000"/>
              </a:spcAft>
            </a:pPr>
            <a:r>
              <a:rPr lang="en-US" dirty="0" smtClean="0"/>
              <a:t>Send written acknowledgement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Follow instructions re: letter of agreement, reporting, press releases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Keep in touch – with good news and challenges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C9BB-101A-481D-B86C-B04406EF9307}" type="slidenum">
              <a:rPr lang="en-US" smtClean="0"/>
              <a:t>11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330066"/>
              </a:buClr>
              <a:buSzPct val="100000"/>
              <a:buNone/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08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Reflections and Next Steps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will email this PowerPoint, a link to the recording of the session and a list of resources.</a:t>
            </a:r>
          </a:p>
          <a:p>
            <a:r>
              <a:rPr lang="en-US" dirty="0" smtClean="0"/>
              <a:t>Please complete the survey!</a:t>
            </a:r>
          </a:p>
          <a:p>
            <a:r>
              <a:rPr lang="en-US" dirty="0" smtClean="0"/>
              <a:t>Tell us what you want to continue to explore in this and other fields. 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Thank you!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C9BB-101A-481D-B86C-B04406EF9307}" type="slidenum">
              <a:rPr lang="en-US" smtClean="0"/>
              <a:t>12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76191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9011" y="533512"/>
            <a:ext cx="58303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9011" y="4181475"/>
            <a:ext cx="707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304800" y="1239982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3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917754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</a:pPr>
            <a:r>
              <a:rPr lang="en-US" dirty="0" smtClean="0"/>
              <a:t>Grants </a:t>
            </a:r>
            <a:r>
              <a:rPr lang="en-US" u="sng" dirty="0" smtClean="0"/>
              <a:t>can</a:t>
            </a:r>
            <a:r>
              <a:rPr lang="en-US" dirty="0" smtClean="0"/>
              <a:t> be helpful</a:t>
            </a:r>
            <a:endParaRPr lang="en-US" dirty="0"/>
          </a:p>
          <a:p>
            <a:pPr>
              <a:buClr>
                <a:srgbClr val="330066"/>
              </a:buClr>
              <a:buSzPct val="100000"/>
            </a:pPr>
            <a:r>
              <a:rPr lang="en-US" dirty="0" smtClean="0"/>
              <a:t>Do your homework</a:t>
            </a:r>
          </a:p>
          <a:p>
            <a:pPr>
              <a:buClr>
                <a:srgbClr val="330066"/>
              </a:buClr>
              <a:buSzPct val="100000"/>
            </a:pPr>
            <a:r>
              <a:rPr lang="en-US" dirty="0" smtClean="0"/>
              <a:t>Gather a team</a:t>
            </a:r>
          </a:p>
          <a:p>
            <a:pPr>
              <a:buClr>
                <a:srgbClr val="330066"/>
              </a:buClr>
              <a:buSzPct val="100000"/>
            </a:pPr>
            <a:r>
              <a:rPr lang="en-US" dirty="0" smtClean="0"/>
              <a:t>Don’t contort yourself</a:t>
            </a:r>
          </a:p>
          <a:p>
            <a:pPr>
              <a:buClr>
                <a:srgbClr val="330066"/>
              </a:buClr>
              <a:buSzPct val="100000"/>
            </a:pPr>
            <a:r>
              <a:rPr lang="en-US" i="1" dirty="0" smtClean="0"/>
              <a:t>Follow instructions</a:t>
            </a:r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/>
              <a:t>Themes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208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Grantseeking</a:t>
            </a:r>
            <a:r>
              <a:rPr lang="en-US" dirty="0" smtClean="0"/>
              <a:t>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foundation</a:t>
            </a:r>
          </a:p>
          <a:p>
            <a:r>
              <a:rPr lang="en-US" dirty="0" smtClean="0"/>
              <a:t>Develop project concept</a:t>
            </a:r>
          </a:p>
          <a:p>
            <a:r>
              <a:rPr lang="en-US" dirty="0" smtClean="0"/>
              <a:t>Establish contact if possible</a:t>
            </a:r>
          </a:p>
          <a:p>
            <a:r>
              <a:rPr lang="en-US" i="1" dirty="0" smtClean="0"/>
              <a:t>Write and submit proposal</a:t>
            </a:r>
          </a:p>
          <a:p>
            <a:r>
              <a:rPr lang="en-US" i="1" dirty="0" smtClean="0"/>
              <a:t>Follow up</a:t>
            </a:r>
            <a:endParaRPr lang="en-US" i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C9BB-101A-481D-B86C-B04406EF9307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7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Questions/reflections from last session</a:t>
            </a:r>
          </a:p>
          <a:p>
            <a:pPr>
              <a:spcAft>
                <a:spcPts val="1000"/>
              </a:spcAft>
            </a:pPr>
            <a:r>
              <a:rPr lang="en-US" dirty="0" smtClean="0"/>
              <a:t>Explorations</a:t>
            </a:r>
          </a:p>
          <a:p>
            <a:pPr lvl="1" fontAlgn="base">
              <a:buFont typeface="Courier New" panose="02070309020205020404" pitchFamily="49" charset="0"/>
              <a:buChar char="o"/>
            </a:pPr>
            <a:r>
              <a:rPr lang="en-US" dirty="0" smtClean="0"/>
              <a:t>Foundation </a:t>
            </a:r>
            <a:r>
              <a:rPr lang="en-US" dirty="0"/>
              <a:t>Directory Online: </a:t>
            </a:r>
            <a:r>
              <a:rPr lang="en-US" u="sng" dirty="0">
                <a:hlinkClick r:id="rId3"/>
              </a:rPr>
              <a:t>https://fconline.foundationcenter.org/</a:t>
            </a:r>
            <a:endParaRPr lang="en-US" u="sng" dirty="0"/>
          </a:p>
          <a:p>
            <a:pPr lvl="1" fontAlgn="base">
              <a:buFont typeface="Courier New" panose="02070309020205020404" pitchFamily="49" charset="0"/>
              <a:buChar char="o"/>
            </a:pPr>
            <a:r>
              <a:rPr lang="en-US" dirty="0"/>
              <a:t>Funding Information Network: </a:t>
            </a:r>
            <a:r>
              <a:rPr lang="en-US" u="sng" dirty="0">
                <a:hlinkClick r:id="rId4"/>
              </a:rPr>
              <a:t>https://grantspace.org/find-us/</a:t>
            </a:r>
            <a:endParaRPr lang="en-US" dirty="0"/>
          </a:p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C9BB-101A-481D-B86C-B04406EF9307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5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44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Letters of Inquiry (LOIs): </a:t>
            </a:r>
            <a:r>
              <a:rPr lang="en-US" i="1" dirty="0" err="1" smtClean="0"/>
              <a:t>Hevrutah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39486"/>
          </a:xfrm>
        </p:spPr>
        <p:txBody>
          <a:bodyPr>
            <a:normAutofit/>
          </a:bodyPr>
          <a:lstStyle/>
          <a:p>
            <a:pPr fontAlgn="base">
              <a:spcAft>
                <a:spcPts val="1000"/>
              </a:spcAft>
            </a:pPr>
            <a:r>
              <a:rPr lang="en-US" dirty="0" smtClean="0"/>
              <a:t>Read LOI from E-Prep School</a:t>
            </a:r>
          </a:p>
          <a:p>
            <a:pPr lvl="1" fontAlgn="base"/>
            <a:r>
              <a:rPr lang="en-US" dirty="0" smtClean="0"/>
              <a:t>What do you find compelling?</a:t>
            </a:r>
          </a:p>
          <a:p>
            <a:pPr lvl="1" fontAlgn="base"/>
            <a:r>
              <a:rPr lang="en-US" dirty="0" smtClean="0"/>
              <a:t>What (if any) gaps/weaknesses do you find? </a:t>
            </a:r>
          </a:p>
          <a:p>
            <a:pPr marL="457200" lvl="1" indent="0" fontAlgn="base">
              <a:buNone/>
            </a:pPr>
            <a:endParaRPr lang="en-US" dirty="0"/>
          </a:p>
          <a:p>
            <a:pPr fontAlgn="base">
              <a:spcAft>
                <a:spcPts val="1000"/>
              </a:spcAft>
            </a:pPr>
            <a:r>
              <a:rPr lang="en-US" dirty="0" smtClean="0"/>
              <a:t>Review “What should be included in a letter of inquiry?” </a:t>
            </a:r>
          </a:p>
          <a:p>
            <a:pPr lvl="1" fontAlgn="base"/>
            <a:r>
              <a:rPr lang="en-US" dirty="0" smtClean="0"/>
              <a:t>Any reflections? 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C9BB-101A-481D-B86C-B04406EF9307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330066"/>
              </a:buClr>
              <a:buSzPct val="100000"/>
              <a:buNone/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93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39486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spcAft>
                <a:spcPts val="1000"/>
              </a:spcAft>
              <a:buNone/>
            </a:pPr>
            <a:r>
              <a:rPr lang="en-US" dirty="0" smtClean="0"/>
              <a:t>Letters of inquiry and proposals should be: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Clear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Concise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Consistent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Well researched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Evocative (but not over the top)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Carefully edited (get help!)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C9BB-101A-481D-B86C-B04406EF9307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330066"/>
              </a:buClr>
              <a:buSzPct val="100000"/>
              <a:buNone/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99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39486"/>
          </a:xfrm>
        </p:spPr>
        <p:txBody>
          <a:bodyPr>
            <a:normAutofit/>
          </a:bodyPr>
          <a:lstStyle/>
          <a:p>
            <a:pPr fontAlgn="base">
              <a:spcAft>
                <a:spcPts val="1000"/>
              </a:spcAft>
            </a:pPr>
            <a:r>
              <a:rPr lang="en-US" dirty="0" smtClean="0"/>
              <a:t>Executive Summary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Project Narrative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Budget/Budget Narrative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Attachments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C9BB-101A-481D-B86C-B04406EF9307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330066"/>
              </a:buClr>
              <a:buSzPct val="100000"/>
              <a:buNone/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23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Narrative – “Traditional”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39486"/>
          </a:xfrm>
        </p:spPr>
        <p:txBody>
          <a:bodyPr>
            <a:normAutofit fontScale="70000" lnSpcReduction="20000"/>
          </a:bodyPr>
          <a:lstStyle/>
          <a:p>
            <a:pPr fontAlgn="base">
              <a:spcAft>
                <a:spcPts val="1000"/>
              </a:spcAft>
            </a:pPr>
            <a:r>
              <a:rPr lang="en-US" dirty="0" smtClean="0"/>
              <a:t>Opening/request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Need/opportunity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Goals/objectives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Project plan (steps, timeline, staffing)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Evaluation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Sustainability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Organizational capacity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C9BB-101A-481D-B86C-B04406EF9307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330066"/>
              </a:buClr>
              <a:buSzPct val="100000"/>
              <a:buNone/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25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Questions: </a:t>
            </a:r>
            <a:r>
              <a:rPr lang="en-US" i="1" dirty="0" err="1" smtClean="0"/>
              <a:t>Hevrutah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39486"/>
          </a:xfrm>
        </p:spPr>
        <p:txBody>
          <a:bodyPr>
            <a:normAutofit fontScale="92500" lnSpcReduction="20000"/>
          </a:bodyPr>
          <a:lstStyle/>
          <a:p>
            <a:pPr fontAlgn="base">
              <a:spcAft>
                <a:spcPts val="1000"/>
              </a:spcAft>
            </a:pPr>
            <a:r>
              <a:rPr lang="en-US" dirty="0" smtClean="0"/>
              <a:t>Review the proposal narrative questions for </a:t>
            </a:r>
            <a:r>
              <a:rPr lang="en-US" dirty="0" err="1" smtClean="0"/>
              <a:t>Natan</a:t>
            </a:r>
            <a:r>
              <a:rPr lang="en-US" dirty="0" smtClean="0"/>
              <a:t> Fund, Covenant Foundation and Nathan Cummings Foundation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Which questions make you wonder, “What are they asking? What do they really want to know?”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Do any questions surprise or intrigue you? Challenge or annoy you? </a:t>
            </a:r>
          </a:p>
          <a:p>
            <a:pPr fontAlgn="base">
              <a:spcAft>
                <a:spcPts val="1000"/>
              </a:spcAft>
            </a:pPr>
            <a:r>
              <a:rPr lang="en-US" dirty="0" smtClean="0"/>
              <a:t>Do you notice any trends in the “non-traditional” questions?</a:t>
            </a:r>
          </a:p>
          <a:p>
            <a:pPr marL="0" indent="0" fontAlgn="base">
              <a:spcAft>
                <a:spcPts val="1000"/>
              </a:spcAft>
              <a:buNone/>
            </a:pP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C9BB-101A-481D-B86C-B04406EF9307}" type="slidenum">
              <a:rPr lang="en-US" smtClean="0"/>
              <a:t>9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330066"/>
              </a:buClr>
              <a:buSzPct val="100000"/>
              <a:buNone/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73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</TotalTime>
  <Words>361</Words>
  <Application>Microsoft Office PowerPoint</Application>
  <PresentationFormat>On-screen Show (4:3)</PresentationFormat>
  <Paragraphs>95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Microsoft JhengHei</vt:lpstr>
      <vt:lpstr>Arial</vt:lpstr>
      <vt:lpstr>Calibri</vt:lpstr>
      <vt:lpstr>Calibri Light</vt:lpstr>
      <vt:lpstr>Courier New</vt:lpstr>
      <vt:lpstr>Office Theme</vt:lpstr>
      <vt:lpstr>ABCs of Grantseeking</vt:lpstr>
      <vt:lpstr>PowerPoint Presentation</vt:lpstr>
      <vt:lpstr>Grantseeking Steps</vt:lpstr>
      <vt:lpstr>Looking Back</vt:lpstr>
      <vt:lpstr>Letters of Inquiry (LOIs): Hevrutah</vt:lpstr>
      <vt:lpstr>Writing Tips</vt:lpstr>
      <vt:lpstr>Proposal Outline</vt:lpstr>
      <vt:lpstr>Proposal Narrative – “Traditional”</vt:lpstr>
      <vt:lpstr>Proposal Questions: Hevrutah</vt:lpstr>
      <vt:lpstr>Attachments</vt:lpstr>
      <vt:lpstr>Follow-up</vt:lpstr>
      <vt:lpstr>Reflections and Next Steps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Rory Schonning</dc:creator>
  <cp:lastModifiedBy>Susan Berman</cp:lastModifiedBy>
  <cp:revision>36</cp:revision>
  <dcterms:created xsi:type="dcterms:W3CDTF">2016-11-08T15:20:50Z</dcterms:created>
  <dcterms:modified xsi:type="dcterms:W3CDTF">2018-11-08T19:45:24Z</dcterms:modified>
</cp:coreProperties>
</file>