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heme/themeOverride1.xml" ContentType="application/vnd.openxmlformats-officedocument.themeOverr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4"/>
  </p:notesMasterIdLst>
  <p:sldIdLst>
    <p:sldId id="257" r:id="rId2"/>
    <p:sldId id="261" r:id="rId3"/>
    <p:sldId id="274" r:id="rId4"/>
    <p:sldId id="267" r:id="rId5"/>
    <p:sldId id="270" r:id="rId6"/>
    <p:sldId id="268" r:id="rId7"/>
    <p:sldId id="272" r:id="rId8"/>
    <p:sldId id="273" r:id="rId9"/>
    <p:sldId id="277" r:id="rId10"/>
    <p:sldId id="276" r:id="rId11"/>
    <p:sldId id="266" r:id="rId12"/>
    <p:sldId id="275"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D7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67" autoAdjust="0"/>
    <p:restoredTop sz="95771" autoAdjust="0"/>
  </p:normalViewPr>
  <p:slideViewPr>
    <p:cSldViewPr snapToGrid="0">
      <p:cViewPr varScale="1">
        <p:scale>
          <a:sx n="42" d="100"/>
          <a:sy n="42" d="100"/>
        </p:scale>
        <p:origin x="-1158" y="-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75" d="100"/>
          <a:sy n="75" d="100"/>
        </p:scale>
        <p:origin x="1938" y="5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E39CA94-7ED5-48BF-9176-4406666091E1}" type="datetimeFigureOut">
              <a:rPr lang="en-US" smtClean="0"/>
              <a:t>10/24/2018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948CDF5-EC5F-4323-8ABD-BBE9A2181F52}" type="slidenum">
              <a:rPr lang="en-US" smtClean="0"/>
              <a:t>‹#›</a:t>
            </a:fld>
            <a:endParaRPr lang="en-US"/>
          </a:p>
        </p:txBody>
      </p:sp>
    </p:spTree>
    <p:extLst>
      <p:ext uri="{BB962C8B-B14F-4D97-AF65-F5344CB8AC3E}">
        <p14:creationId xmlns:p14="http://schemas.microsoft.com/office/powerpoint/2010/main" val="21052113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948CDF5-EC5F-4323-8ABD-BBE9A2181F52}" type="slidenum">
              <a:rPr lang="en-US" smtClean="0"/>
              <a:t>1</a:t>
            </a:fld>
            <a:endParaRPr lang="en-US"/>
          </a:p>
        </p:txBody>
      </p:sp>
    </p:spTree>
    <p:extLst>
      <p:ext uri="{BB962C8B-B14F-4D97-AF65-F5344CB8AC3E}">
        <p14:creationId xmlns:p14="http://schemas.microsoft.com/office/powerpoint/2010/main" val="31411859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F94B95D-6FB0-4873-846E-C8C17A8227D5}" type="slidenum">
              <a:rPr lang="en-US" smtClean="0"/>
              <a:t>10</a:t>
            </a:fld>
            <a:endParaRPr lang="en-US"/>
          </a:p>
        </p:txBody>
      </p:sp>
    </p:spTree>
    <p:extLst>
      <p:ext uri="{BB962C8B-B14F-4D97-AF65-F5344CB8AC3E}">
        <p14:creationId xmlns:p14="http://schemas.microsoft.com/office/powerpoint/2010/main" val="35324901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F94B95D-6FB0-4873-846E-C8C17A8227D5}" type="slidenum">
              <a:rPr lang="en-US" smtClean="0"/>
              <a:t>11</a:t>
            </a:fld>
            <a:endParaRPr lang="en-US"/>
          </a:p>
        </p:txBody>
      </p:sp>
    </p:spTree>
    <p:extLst>
      <p:ext uri="{BB962C8B-B14F-4D97-AF65-F5344CB8AC3E}">
        <p14:creationId xmlns:p14="http://schemas.microsoft.com/office/powerpoint/2010/main" val="37612241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F94B95D-6FB0-4873-846E-C8C17A8227D5}" type="slidenum">
              <a:rPr lang="en-US" smtClean="0"/>
              <a:t>12</a:t>
            </a:fld>
            <a:endParaRPr lang="en-US"/>
          </a:p>
        </p:txBody>
      </p:sp>
    </p:spTree>
    <p:extLst>
      <p:ext uri="{BB962C8B-B14F-4D97-AF65-F5344CB8AC3E}">
        <p14:creationId xmlns:p14="http://schemas.microsoft.com/office/powerpoint/2010/main" val="7546193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F94B95D-6FB0-4873-846E-C8C17A8227D5}" type="slidenum">
              <a:rPr lang="en-US" smtClean="0"/>
              <a:t>2</a:t>
            </a:fld>
            <a:endParaRPr lang="en-US"/>
          </a:p>
        </p:txBody>
      </p:sp>
    </p:spTree>
    <p:extLst>
      <p:ext uri="{BB962C8B-B14F-4D97-AF65-F5344CB8AC3E}">
        <p14:creationId xmlns:p14="http://schemas.microsoft.com/office/powerpoint/2010/main" val="18125950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F94B95D-6FB0-4873-846E-C8C17A8227D5}" type="slidenum">
              <a:rPr lang="en-US" smtClean="0"/>
              <a:t>3</a:t>
            </a:fld>
            <a:endParaRPr lang="en-US"/>
          </a:p>
        </p:txBody>
      </p:sp>
    </p:spTree>
    <p:extLst>
      <p:ext uri="{BB962C8B-B14F-4D97-AF65-F5344CB8AC3E}">
        <p14:creationId xmlns:p14="http://schemas.microsoft.com/office/powerpoint/2010/main" val="40443690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F94B95D-6FB0-4873-846E-C8C17A8227D5}" type="slidenum">
              <a:rPr lang="en-US" smtClean="0"/>
              <a:t>4</a:t>
            </a:fld>
            <a:endParaRPr lang="en-US"/>
          </a:p>
        </p:txBody>
      </p:sp>
    </p:spTree>
    <p:extLst>
      <p:ext uri="{BB962C8B-B14F-4D97-AF65-F5344CB8AC3E}">
        <p14:creationId xmlns:p14="http://schemas.microsoft.com/office/powerpoint/2010/main" val="31357198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F94B95D-6FB0-4873-846E-C8C17A8227D5}" type="slidenum">
              <a:rPr lang="en-US" smtClean="0"/>
              <a:t>5</a:t>
            </a:fld>
            <a:endParaRPr lang="en-US"/>
          </a:p>
        </p:txBody>
      </p:sp>
    </p:spTree>
    <p:extLst>
      <p:ext uri="{BB962C8B-B14F-4D97-AF65-F5344CB8AC3E}">
        <p14:creationId xmlns:p14="http://schemas.microsoft.com/office/powerpoint/2010/main" val="27233673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F94B95D-6FB0-4873-846E-C8C17A8227D5}" type="slidenum">
              <a:rPr lang="en-US" smtClean="0"/>
              <a:t>6</a:t>
            </a:fld>
            <a:endParaRPr lang="en-US"/>
          </a:p>
        </p:txBody>
      </p:sp>
    </p:spTree>
    <p:extLst>
      <p:ext uri="{BB962C8B-B14F-4D97-AF65-F5344CB8AC3E}">
        <p14:creationId xmlns:p14="http://schemas.microsoft.com/office/powerpoint/2010/main" val="27345768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F94B95D-6FB0-4873-846E-C8C17A8227D5}" type="slidenum">
              <a:rPr lang="en-US" smtClean="0"/>
              <a:t>7</a:t>
            </a:fld>
            <a:endParaRPr lang="en-US"/>
          </a:p>
        </p:txBody>
      </p:sp>
    </p:spTree>
    <p:extLst>
      <p:ext uri="{BB962C8B-B14F-4D97-AF65-F5344CB8AC3E}">
        <p14:creationId xmlns:p14="http://schemas.microsoft.com/office/powerpoint/2010/main" val="1527816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F94B95D-6FB0-4873-846E-C8C17A8227D5}" type="slidenum">
              <a:rPr lang="en-US" smtClean="0"/>
              <a:t>8</a:t>
            </a:fld>
            <a:endParaRPr lang="en-US"/>
          </a:p>
        </p:txBody>
      </p:sp>
    </p:spTree>
    <p:extLst>
      <p:ext uri="{BB962C8B-B14F-4D97-AF65-F5344CB8AC3E}">
        <p14:creationId xmlns:p14="http://schemas.microsoft.com/office/powerpoint/2010/main" val="6880675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F94B95D-6FB0-4873-846E-C8C17A8227D5}" type="slidenum">
              <a:rPr lang="en-US" smtClean="0"/>
              <a:t>9</a:t>
            </a:fld>
            <a:endParaRPr lang="en-US"/>
          </a:p>
        </p:txBody>
      </p:sp>
    </p:spTree>
    <p:extLst>
      <p:ext uri="{BB962C8B-B14F-4D97-AF65-F5344CB8AC3E}">
        <p14:creationId xmlns:p14="http://schemas.microsoft.com/office/powerpoint/2010/main" val="36886070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567D37A-7A7A-4E1A-8000-9528A00728F0}" type="datetimeFigureOut">
              <a:rPr lang="en-US" smtClean="0"/>
              <a:t>10/24/2018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E8FC7-3179-4E8A-8FAF-2645FC7674CA}" type="slidenum">
              <a:rPr lang="en-US" smtClean="0"/>
              <a:t>‹#›</a:t>
            </a:fld>
            <a:endParaRPr lang="en-US"/>
          </a:p>
        </p:txBody>
      </p:sp>
    </p:spTree>
    <p:extLst>
      <p:ext uri="{BB962C8B-B14F-4D97-AF65-F5344CB8AC3E}">
        <p14:creationId xmlns:p14="http://schemas.microsoft.com/office/powerpoint/2010/main" val="14046784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567D37A-7A7A-4E1A-8000-9528A00728F0}" type="datetimeFigureOut">
              <a:rPr lang="en-US" smtClean="0"/>
              <a:t>10/24/2018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E8FC7-3179-4E8A-8FAF-2645FC7674CA}" type="slidenum">
              <a:rPr lang="en-US" smtClean="0"/>
              <a:t>‹#›</a:t>
            </a:fld>
            <a:endParaRPr lang="en-US"/>
          </a:p>
        </p:txBody>
      </p:sp>
    </p:spTree>
    <p:extLst>
      <p:ext uri="{BB962C8B-B14F-4D97-AF65-F5344CB8AC3E}">
        <p14:creationId xmlns:p14="http://schemas.microsoft.com/office/powerpoint/2010/main" val="13090956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567D37A-7A7A-4E1A-8000-9528A00728F0}" type="datetimeFigureOut">
              <a:rPr lang="en-US" smtClean="0"/>
              <a:t>10/24/2018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E8FC7-3179-4E8A-8FAF-2645FC7674CA}" type="slidenum">
              <a:rPr lang="en-US" smtClean="0"/>
              <a:t>‹#›</a:t>
            </a:fld>
            <a:endParaRPr lang="en-US"/>
          </a:p>
        </p:txBody>
      </p:sp>
    </p:spTree>
    <p:extLst>
      <p:ext uri="{BB962C8B-B14F-4D97-AF65-F5344CB8AC3E}">
        <p14:creationId xmlns:p14="http://schemas.microsoft.com/office/powerpoint/2010/main" val="2122610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567D37A-7A7A-4E1A-8000-9528A00728F0}" type="datetimeFigureOut">
              <a:rPr lang="en-US" smtClean="0"/>
              <a:t>10/24/2018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E8FC7-3179-4E8A-8FAF-2645FC7674CA}" type="slidenum">
              <a:rPr lang="en-US" smtClean="0"/>
              <a:t>‹#›</a:t>
            </a:fld>
            <a:endParaRPr lang="en-US"/>
          </a:p>
        </p:txBody>
      </p:sp>
    </p:spTree>
    <p:extLst>
      <p:ext uri="{BB962C8B-B14F-4D97-AF65-F5344CB8AC3E}">
        <p14:creationId xmlns:p14="http://schemas.microsoft.com/office/powerpoint/2010/main" val="13312853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567D37A-7A7A-4E1A-8000-9528A00728F0}" type="datetimeFigureOut">
              <a:rPr lang="en-US" smtClean="0"/>
              <a:t>10/24/2018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E8FC7-3179-4E8A-8FAF-2645FC7674CA}" type="slidenum">
              <a:rPr lang="en-US" smtClean="0"/>
              <a:t>‹#›</a:t>
            </a:fld>
            <a:endParaRPr lang="en-US"/>
          </a:p>
        </p:txBody>
      </p:sp>
    </p:spTree>
    <p:extLst>
      <p:ext uri="{BB962C8B-B14F-4D97-AF65-F5344CB8AC3E}">
        <p14:creationId xmlns:p14="http://schemas.microsoft.com/office/powerpoint/2010/main" val="27368378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567D37A-7A7A-4E1A-8000-9528A00728F0}" type="datetimeFigureOut">
              <a:rPr lang="en-US" smtClean="0"/>
              <a:t>10/24/2018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2E8FC7-3179-4E8A-8FAF-2645FC7674CA}" type="slidenum">
              <a:rPr lang="en-US" smtClean="0"/>
              <a:t>‹#›</a:t>
            </a:fld>
            <a:endParaRPr lang="en-US"/>
          </a:p>
        </p:txBody>
      </p:sp>
    </p:spTree>
    <p:extLst>
      <p:ext uri="{BB962C8B-B14F-4D97-AF65-F5344CB8AC3E}">
        <p14:creationId xmlns:p14="http://schemas.microsoft.com/office/powerpoint/2010/main" val="38856994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567D37A-7A7A-4E1A-8000-9528A00728F0}" type="datetimeFigureOut">
              <a:rPr lang="en-US" smtClean="0"/>
              <a:t>10/24/2018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A2E8FC7-3179-4E8A-8FAF-2645FC7674CA}" type="slidenum">
              <a:rPr lang="en-US" smtClean="0"/>
              <a:t>‹#›</a:t>
            </a:fld>
            <a:endParaRPr lang="en-US"/>
          </a:p>
        </p:txBody>
      </p:sp>
    </p:spTree>
    <p:extLst>
      <p:ext uri="{BB962C8B-B14F-4D97-AF65-F5344CB8AC3E}">
        <p14:creationId xmlns:p14="http://schemas.microsoft.com/office/powerpoint/2010/main" val="24396050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567D37A-7A7A-4E1A-8000-9528A00728F0}" type="datetimeFigureOut">
              <a:rPr lang="en-US" smtClean="0"/>
              <a:t>10/24/2018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A2E8FC7-3179-4E8A-8FAF-2645FC7674CA}" type="slidenum">
              <a:rPr lang="en-US" smtClean="0"/>
              <a:t>‹#›</a:t>
            </a:fld>
            <a:endParaRPr lang="en-US"/>
          </a:p>
        </p:txBody>
      </p:sp>
    </p:spTree>
    <p:extLst>
      <p:ext uri="{BB962C8B-B14F-4D97-AF65-F5344CB8AC3E}">
        <p14:creationId xmlns:p14="http://schemas.microsoft.com/office/powerpoint/2010/main" val="6753708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67D37A-7A7A-4E1A-8000-9528A00728F0}" type="datetimeFigureOut">
              <a:rPr lang="en-US" smtClean="0"/>
              <a:t>10/24/2018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A2E8FC7-3179-4E8A-8FAF-2645FC7674CA}" type="slidenum">
              <a:rPr lang="en-US" smtClean="0"/>
              <a:t>‹#›</a:t>
            </a:fld>
            <a:endParaRPr lang="en-US"/>
          </a:p>
        </p:txBody>
      </p:sp>
    </p:spTree>
    <p:extLst>
      <p:ext uri="{BB962C8B-B14F-4D97-AF65-F5344CB8AC3E}">
        <p14:creationId xmlns:p14="http://schemas.microsoft.com/office/powerpoint/2010/main" val="16447835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67D37A-7A7A-4E1A-8000-9528A00728F0}" type="datetimeFigureOut">
              <a:rPr lang="en-US" smtClean="0"/>
              <a:t>10/24/2018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2E8FC7-3179-4E8A-8FAF-2645FC7674CA}" type="slidenum">
              <a:rPr lang="en-US" smtClean="0"/>
              <a:t>‹#›</a:t>
            </a:fld>
            <a:endParaRPr lang="en-US"/>
          </a:p>
        </p:txBody>
      </p:sp>
    </p:spTree>
    <p:extLst>
      <p:ext uri="{BB962C8B-B14F-4D97-AF65-F5344CB8AC3E}">
        <p14:creationId xmlns:p14="http://schemas.microsoft.com/office/powerpoint/2010/main" val="33078192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67D37A-7A7A-4E1A-8000-9528A00728F0}" type="datetimeFigureOut">
              <a:rPr lang="en-US" smtClean="0"/>
              <a:t>10/24/2018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2E8FC7-3179-4E8A-8FAF-2645FC7674CA}" type="slidenum">
              <a:rPr lang="en-US" smtClean="0"/>
              <a:t>‹#›</a:t>
            </a:fld>
            <a:endParaRPr lang="en-US"/>
          </a:p>
        </p:txBody>
      </p:sp>
    </p:spTree>
    <p:extLst>
      <p:ext uri="{BB962C8B-B14F-4D97-AF65-F5344CB8AC3E}">
        <p14:creationId xmlns:p14="http://schemas.microsoft.com/office/powerpoint/2010/main" val="16744379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67D37A-7A7A-4E1A-8000-9528A00728F0}" type="datetimeFigureOut">
              <a:rPr lang="en-US" smtClean="0"/>
              <a:t>10/24/2018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2E8FC7-3179-4E8A-8FAF-2645FC7674CA}" type="slidenum">
              <a:rPr lang="en-US" smtClean="0"/>
              <a:t>‹#›</a:t>
            </a:fld>
            <a:endParaRPr lang="en-US"/>
          </a:p>
        </p:txBody>
      </p:sp>
    </p:spTree>
    <p:extLst>
      <p:ext uri="{BB962C8B-B14F-4D97-AF65-F5344CB8AC3E}">
        <p14:creationId xmlns:p14="http://schemas.microsoft.com/office/powerpoint/2010/main" val="3271378122"/>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grantproposal.info/"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1.png"/><Relationship Id="rId5" Type="http://schemas.openxmlformats.org/officeDocument/2006/relationships/hyperlink" Target="http://foundationcenter.org/find-funding/demystifying-the-990-pf" TargetMode="External"/><Relationship Id="rId4" Type="http://schemas.openxmlformats.org/officeDocument/2006/relationships/hyperlink" Target="https://grantspace.org/resources/knowledge-base/finding-grants/"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hemeOverride" Target="../theme/themeOverride1.xm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fconline.foundationcenter.org/"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1.png"/><Relationship Id="rId5" Type="http://schemas.openxmlformats.org/officeDocument/2006/relationships/hyperlink" Target="https://ejewishphilanthropy.com/" TargetMode="External"/><Relationship Id="rId4" Type="http://schemas.openxmlformats.org/officeDocument/2006/relationships/hyperlink" Target="https://grantspace.org/find-us/"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foundationcenter.org/find-funding/990-finder"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https://www.guidestar.org/Home.aspx"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43025" y="4147345"/>
            <a:ext cx="6667500" cy="609600"/>
          </a:xfrm>
        </p:spPr>
        <p:txBody>
          <a:bodyPr>
            <a:normAutofit fontScale="70000" lnSpcReduction="20000"/>
          </a:bodyPr>
          <a:lstStyle/>
          <a:p>
            <a:r>
              <a:rPr lang="en-US" dirty="0" smtClean="0">
                <a:ea typeface="Microsoft JhengHei" panose="020B0604030504040204" pitchFamily="34" charset="-120"/>
              </a:rPr>
              <a:t>Susan Berman</a:t>
            </a:r>
          </a:p>
          <a:p>
            <a:r>
              <a:rPr lang="en-US" dirty="0" smtClean="0">
                <a:ea typeface="Microsoft JhengHei" panose="020B0604030504040204" pitchFamily="34" charset="-120"/>
              </a:rPr>
              <a:t>October 25, 2018</a:t>
            </a:r>
          </a:p>
        </p:txBody>
      </p:sp>
      <p:cxnSp>
        <p:nvCxnSpPr>
          <p:cNvPr id="25" name="Straight Connector 24"/>
          <p:cNvCxnSpPr/>
          <p:nvPr/>
        </p:nvCxnSpPr>
        <p:spPr>
          <a:xfrm flipV="1">
            <a:off x="304800" y="1219200"/>
            <a:ext cx="8534402" cy="0"/>
          </a:xfrm>
          <a:prstGeom prst="line">
            <a:avLst/>
          </a:prstGeom>
          <a:ln w="31750">
            <a:solidFill>
              <a:srgbClr val="009D70"/>
            </a:solidFill>
          </a:ln>
        </p:spPr>
        <p:style>
          <a:lnRef idx="1">
            <a:schemeClr val="accent1"/>
          </a:lnRef>
          <a:fillRef idx="0">
            <a:schemeClr val="accent1"/>
          </a:fillRef>
          <a:effectRef idx="0">
            <a:schemeClr val="accent1"/>
          </a:effectRef>
          <a:fontRef idx="minor">
            <a:schemeClr val="tx1"/>
          </a:fontRef>
        </p:style>
      </p:cxnSp>
      <p:sp>
        <p:nvSpPr>
          <p:cNvPr id="4" name="Title 3"/>
          <p:cNvSpPr>
            <a:spLocks noGrp="1"/>
          </p:cNvSpPr>
          <p:nvPr>
            <p:ph type="ctrTitle"/>
          </p:nvPr>
        </p:nvSpPr>
        <p:spPr>
          <a:xfrm>
            <a:off x="685801" y="1718469"/>
            <a:ext cx="7772400" cy="1430337"/>
          </a:xfrm>
        </p:spPr>
        <p:txBody>
          <a:bodyPr>
            <a:normAutofit/>
          </a:bodyPr>
          <a:lstStyle/>
          <a:p>
            <a:r>
              <a:rPr lang="en-US" sz="4000" dirty="0" smtClean="0"/>
              <a:t>ABCs of </a:t>
            </a:r>
            <a:r>
              <a:rPr lang="en-US" sz="4000" dirty="0" err="1" smtClean="0"/>
              <a:t>Grantseeking</a:t>
            </a:r>
            <a:endParaRPr lang="en-US" sz="4000"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5488912"/>
            <a:ext cx="3396240" cy="1082719"/>
          </a:xfrm>
          <a:prstGeom prst="rect">
            <a:avLst/>
          </a:prstGeom>
        </p:spPr>
      </p:pic>
      <p:cxnSp>
        <p:nvCxnSpPr>
          <p:cNvPr id="8" name="Straight Connector 7"/>
          <p:cNvCxnSpPr/>
          <p:nvPr/>
        </p:nvCxnSpPr>
        <p:spPr>
          <a:xfrm flipV="1">
            <a:off x="304800" y="3648075"/>
            <a:ext cx="8534402" cy="0"/>
          </a:xfrm>
          <a:prstGeom prst="line">
            <a:avLst/>
          </a:prstGeom>
          <a:ln w="31750">
            <a:solidFill>
              <a:srgbClr val="009D7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760485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Exploring the 990</a:t>
            </a:r>
            <a:endParaRPr lang="en-US" dirty="0"/>
          </a:p>
        </p:txBody>
      </p:sp>
      <p:sp>
        <p:nvSpPr>
          <p:cNvPr id="3" name="Content Placeholder 2"/>
          <p:cNvSpPr>
            <a:spLocks noGrp="1"/>
          </p:cNvSpPr>
          <p:nvPr>
            <p:ph idx="1"/>
          </p:nvPr>
        </p:nvSpPr>
        <p:spPr>
          <a:xfrm>
            <a:off x="628650" y="1825625"/>
            <a:ext cx="7886700" cy="3739486"/>
          </a:xfrm>
        </p:spPr>
        <p:txBody>
          <a:bodyPr>
            <a:normAutofit lnSpcReduction="10000"/>
          </a:bodyPr>
          <a:lstStyle/>
          <a:p>
            <a:pPr marL="514350" lvl="0" indent="-514350">
              <a:buFont typeface="+mj-lt"/>
              <a:buAutoNum type="arabicPeriod"/>
            </a:pPr>
            <a:r>
              <a:rPr lang="en-US" dirty="0"/>
              <a:t>What was the total “contributions, gifts, grants paid” in 2016? (pg. 1)</a:t>
            </a:r>
            <a:endParaRPr lang="en-US" sz="2400" dirty="0"/>
          </a:p>
          <a:p>
            <a:pPr marL="514350" lvl="0" indent="-514350">
              <a:buFont typeface="+mj-lt"/>
              <a:buAutoNum type="arabicPeriod"/>
            </a:pPr>
            <a:r>
              <a:rPr lang="en-US" dirty="0"/>
              <a:t>Does the foundation accept unsolicited applications? Any grant guidelines? (pp. 10, 25)</a:t>
            </a:r>
            <a:endParaRPr lang="en-US" sz="2400" dirty="0"/>
          </a:p>
          <a:p>
            <a:pPr marL="514350" lvl="0" indent="-514350">
              <a:buFont typeface="+mj-lt"/>
              <a:buAutoNum type="arabicPeriod"/>
            </a:pPr>
            <a:r>
              <a:rPr lang="en-US" dirty="0"/>
              <a:t>Grants given (or pledged) during the year (pp. 11, 15-17):</a:t>
            </a:r>
            <a:endParaRPr lang="en-US" sz="2400" dirty="0"/>
          </a:p>
          <a:p>
            <a:pPr marL="457200" lvl="1" indent="0">
              <a:buNone/>
            </a:pPr>
            <a:r>
              <a:rPr lang="en-US" i="1" dirty="0"/>
              <a:t>If you wanted to request a new grant for a Jewish social justice organization, how much would you ask for? </a:t>
            </a:r>
            <a:endParaRPr lang="en-US" sz="2000" dirty="0"/>
          </a:p>
          <a:p>
            <a:pPr marL="514350" lvl="0" indent="-514350">
              <a:buFont typeface="+mj-lt"/>
              <a:buAutoNum type="arabicPeriod"/>
            </a:pPr>
            <a:r>
              <a:rPr lang="en-US" dirty="0"/>
              <a:t>Board members (pp. 6, 23)</a:t>
            </a:r>
            <a:endParaRPr lang="en-US" sz="2400" dirty="0"/>
          </a:p>
        </p:txBody>
      </p:sp>
      <p:sp>
        <p:nvSpPr>
          <p:cNvPr id="13" name="Slide Number Placeholder 12"/>
          <p:cNvSpPr>
            <a:spLocks noGrp="1"/>
          </p:cNvSpPr>
          <p:nvPr>
            <p:ph type="sldNum" sz="quarter" idx="12"/>
          </p:nvPr>
        </p:nvSpPr>
        <p:spPr/>
        <p:txBody>
          <a:bodyPr/>
          <a:lstStyle/>
          <a:p>
            <a:fld id="{0AF0C9BB-101A-481D-B86C-B04406EF9307}" type="slidenum">
              <a:rPr lang="en-US" smtClean="0"/>
              <a:t>10</a:t>
            </a:fld>
            <a:endParaRPr lang="en-US" dirty="0"/>
          </a:p>
        </p:txBody>
      </p:sp>
      <p:sp>
        <p:nvSpPr>
          <p:cNvPr id="12" name="Content Placeholder 2"/>
          <p:cNvSpPr txBox="1">
            <a:spLocks/>
          </p:cNvSpPr>
          <p:nvPr/>
        </p:nvSpPr>
        <p:spPr>
          <a:xfrm>
            <a:off x="1066800" y="1862336"/>
            <a:ext cx="7473450" cy="34591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Clr>
                <a:srgbClr val="330066"/>
              </a:buClr>
              <a:buSzPct val="100000"/>
              <a:buNone/>
            </a:pPr>
            <a:endParaRPr lang="en-US" dirty="0" smtClean="0"/>
          </a:p>
        </p:txBody>
      </p:sp>
      <p:sp>
        <p:nvSpPr>
          <p:cNvPr id="64" name="Title 1"/>
          <p:cNvSpPr txBox="1">
            <a:spLocks/>
          </p:cNvSpPr>
          <p:nvPr/>
        </p:nvSpPr>
        <p:spPr>
          <a:xfrm>
            <a:off x="799012" y="1524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US" sz="3600" dirty="0">
              <a:solidFill>
                <a:schemeClr val="tx1">
                  <a:lumMod val="75000"/>
                  <a:lumOff val="25000"/>
                </a:schemeClr>
              </a:solidFill>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5488912"/>
            <a:ext cx="3396240" cy="1082719"/>
          </a:xfrm>
          <a:prstGeom prst="rect">
            <a:avLst/>
          </a:prstGeom>
        </p:spPr>
      </p:pic>
      <p:cxnSp>
        <p:nvCxnSpPr>
          <p:cNvPr id="8" name="Straight Connector 7"/>
          <p:cNvCxnSpPr/>
          <p:nvPr/>
        </p:nvCxnSpPr>
        <p:spPr>
          <a:xfrm flipV="1">
            <a:off x="304800" y="1219200"/>
            <a:ext cx="8534402" cy="0"/>
          </a:xfrm>
          <a:prstGeom prst="line">
            <a:avLst/>
          </a:prstGeom>
          <a:ln w="31750">
            <a:solidFill>
              <a:srgbClr val="009D7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136981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Reflections and Next Steps</a:t>
            </a:r>
            <a:endParaRPr lang="en-US" dirty="0"/>
          </a:p>
        </p:txBody>
      </p:sp>
      <p:sp>
        <p:nvSpPr>
          <p:cNvPr id="5" name="Content Placeholder 4"/>
          <p:cNvSpPr>
            <a:spLocks noGrp="1"/>
          </p:cNvSpPr>
          <p:nvPr>
            <p:ph idx="1"/>
          </p:nvPr>
        </p:nvSpPr>
        <p:spPr/>
        <p:txBody>
          <a:bodyPr/>
          <a:lstStyle/>
          <a:p>
            <a:r>
              <a:rPr lang="en-US" dirty="0" smtClean="0"/>
              <a:t>Watch for follow-up email</a:t>
            </a:r>
          </a:p>
          <a:p>
            <a:r>
              <a:rPr lang="en-US" dirty="0" smtClean="0"/>
              <a:t>Tell us if you want to connect around special interests</a:t>
            </a:r>
          </a:p>
          <a:p>
            <a:r>
              <a:rPr lang="en-US" dirty="0" smtClean="0"/>
              <a:t>Let us know how this network can best meet your needs!</a:t>
            </a:r>
          </a:p>
          <a:p>
            <a:pPr marL="0" indent="0">
              <a:buNone/>
            </a:pPr>
            <a:endParaRPr lang="en-US" dirty="0"/>
          </a:p>
        </p:txBody>
      </p:sp>
      <p:sp>
        <p:nvSpPr>
          <p:cNvPr id="13" name="Slide Number Placeholder 12"/>
          <p:cNvSpPr>
            <a:spLocks noGrp="1"/>
          </p:cNvSpPr>
          <p:nvPr>
            <p:ph type="sldNum" sz="quarter" idx="12"/>
          </p:nvPr>
        </p:nvSpPr>
        <p:spPr/>
        <p:txBody>
          <a:bodyPr/>
          <a:lstStyle/>
          <a:p>
            <a:fld id="{0AF0C9BB-101A-481D-B86C-B04406EF9307}" type="slidenum">
              <a:rPr lang="en-US" smtClean="0"/>
              <a:t>11</a:t>
            </a:fld>
            <a:endParaRPr lang="en-US" dirty="0"/>
          </a:p>
        </p:txBody>
      </p:sp>
      <p:sp>
        <p:nvSpPr>
          <p:cNvPr id="12" name="Content Placeholder 2"/>
          <p:cNvSpPr txBox="1">
            <a:spLocks/>
          </p:cNvSpPr>
          <p:nvPr/>
        </p:nvSpPr>
        <p:spPr>
          <a:xfrm>
            <a:off x="1066800" y="1876191"/>
            <a:ext cx="7473450" cy="34591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Clr>
                <a:srgbClr val="330066"/>
              </a:buClr>
              <a:buSzPct val="100000"/>
            </a:pPr>
            <a:endParaRPr lang="en-US" dirty="0" smtClean="0"/>
          </a:p>
        </p:txBody>
      </p:sp>
      <p:sp>
        <p:nvSpPr>
          <p:cNvPr id="64" name="Title 1"/>
          <p:cNvSpPr txBox="1">
            <a:spLocks/>
          </p:cNvSpPr>
          <p:nvPr/>
        </p:nvSpPr>
        <p:spPr>
          <a:xfrm>
            <a:off x="799012" y="1524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US" sz="3600" dirty="0">
              <a:solidFill>
                <a:schemeClr val="tx1">
                  <a:lumMod val="75000"/>
                  <a:lumOff val="25000"/>
                </a:schemeClr>
              </a:solidFill>
            </a:endParaRPr>
          </a:p>
        </p:txBody>
      </p:sp>
      <p:sp>
        <p:nvSpPr>
          <p:cNvPr id="2" name="TextBox 1"/>
          <p:cNvSpPr txBox="1"/>
          <p:nvPr/>
        </p:nvSpPr>
        <p:spPr>
          <a:xfrm>
            <a:off x="799011" y="533512"/>
            <a:ext cx="5830388" cy="477054"/>
          </a:xfrm>
          <a:prstGeom prst="rect">
            <a:avLst/>
          </a:prstGeom>
          <a:noFill/>
        </p:spPr>
        <p:txBody>
          <a:bodyPr wrap="square" rtlCol="0">
            <a:spAutoFit/>
          </a:bodyPr>
          <a:lstStyle/>
          <a:p>
            <a:endParaRPr lang="en-US" sz="2500" dirty="0">
              <a:latin typeface="Arial" panose="020B0604020202020204" pitchFamily="34" charset="0"/>
              <a:cs typeface="Arial" panose="020B0604020202020204" pitchFamily="34" charset="0"/>
            </a:endParaRPr>
          </a:p>
        </p:txBody>
      </p:sp>
      <p:sp>
        <p:nvSpPr>
          <p:cNvPr id="3" name="TextBox 2"/>
          <p:cNvSpPr txBox="1"/>
          <p:nvPr/>
        </p:nvSpPr>
        <p:spPr>
          <a:xfrm>
            <a:off x="799011" y="4181475"/>
            <a:ext cx="7078163" cy="369332"/>
          </a:xfrm>
          <a:prstGeom prst="rect">
            <a:avLst/>
          </a:prstGeom>
          <a:noFill/>
        </p:spPr>
        <p:txBody>
          <a:bodyPr wrap="square" rtlCol="0">
            <a:spAutoFit/>
          </a:bodyPr>
          <a:lstStyle/>
          <a:p>
            <a:endParaRPr lang="en-US" dirty="0"/>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5488912"/>
            <a:ext cx="3396240" cy="1082719"/>
          </a:xfrm>
          <a:prstGeom prst="rect">
            <a:avLst/>
          </a:prstGeom>
        </p:spPr>
      </p:pic>
      <p:cxnSp>
        <p:nvCxnSpPr>
          <p:cNvPr id="11" name="Straight Connector 10"/>
          <p:cNvCxnSpPr/>
          <p:nvPr/>
        </p:nvCxnSpPr>
        <p:spPr>
          <a:xfrm flipV="1">
            <a:off x="304800" y="1239982"/>
            <a:ext cx="8534402" cy="0"/>
          </a:xfrm>
          <a:prstGeom prst="line">
            <a:avLst/>
          </a:prstGeom>
          <a:ln w="31750">
            <a:solidFill>
              <a:srgbClr val="009D7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77342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Additional Resources </a:t>
            </a:r>
            <a:endParaRPr lang="en-US" dirty="0"/>
          </a:p>
        </p:txBody>
      </p:sp>
      <p:sp>
        <p:nvSpPr>
          <p:cNvPr id="4" name="Content Placeholder 3"/>
          <p:cNvSpPr>
            <a:spLocks noGrp="1"/>
          </p:cNvSpPr>
          <p:nvPr>
            <p:ph idx="1"/>
          </p:nvPr>
        </p:nvSpPr>
        <p:spPr>
          <a:xfrm>
            <a:off x="653550" y="1802684"/>
            <a:ext cx="7886700" cy="4351338"/>
          </a:xfrm>
        </p:spPr>
        <p:txBody>
          <a:bodyPr/>
          <a:lstStyle/>
          <a:p>
            <a:r>
              <a:rPr lang="en-US" u="sng" dirty="0">
                <a:hlinkClick r:id="rId3"/>
              </a:rPr>
              <a:t>https://www.grantproposal.info/</a:t>
            </a:r>
            <a:endParaRPr lang="en-US" dirty="0"/>
          </a:p>
          <a:p>
            <a:r>
              <a:rPr lang="en-US" u="sng" dirty="0">
                <a:hlinkClick r:id="rId4"/>
              </a:rPr>
              <a:t>https://grantspace.org/resources/knowledge-base/finding-grants</a:t>
            </a:r>
            <a:r>
              <a:rPr lang="en-US" u="sng" dirty="0" smtClean="0">
                <a:hlinkClick r:id="rId4"/>
              </a:rPr>
              <a:t>/</a:t>
            </a:r>
            <a:endParaRPr lang="en-US" u="sng" dirty="0" smtClean="0"/>
          </a:p>
          <a:p>
            <a:r>
              <a:rPr lang="en-US" dirty="0">
                <a:hlinkClick r:id="rId5"/>
              </a:rPr>
              <a:t>http://</a:t>
            </a:r>
            <a:r>
              <a:rPr lang="en-US" dirty="0" smtClean="0">
                <a:hlinkClick r:id="rId5"/>
              </a:rPr>
              <a:t>foundationcenter.org/find-funding/demystifying-the-990-pf</a:t>
            </a:r>
            <a:endParaRPr lang="en-US" dirty="0" smtClean="0"/>
          </a:p>
          <a:p>
            <a:r>
              <a:rPr lang="en-US" dirty="0" smtClean="0"/>
              <a:t>More to come…</a:t>
            </a:r>
          </a:p>
          <a:p>
            <a:pPr marL="0" indent="0">
              <a:buNone/>
            </a:pPr>
            <a:endParaRPr lang="en-US" dirty="0"/>
          </a:p>
          <a:p>
            <a:pPr marL="0" indent="0">
              <a:buNone/>
            </a:pPr>
            <a:endParaRPr lang="en-US" dirty="0"/>
          </a:p>
        </p:txBody>
      </p:sp>
      <p:sp>
        <p:nvSpPr>
          <p:cNvPr id="13" name="Slide Number Placeholder 12"/>
          <p:cNvSpPr>
            <a:spLocks noGrp="1"/>
          </p:cNvSpPr>
          <p:nvPr>
            <p:ph type="sldNum" sz="quarter" idx="12"/>
          </p:nvPr>
        </p:nvSpPr>
        <p:spPr/>
        <p:txBody>
          <a:bodyPr/>
          <a:lstStyle/>
          <a:p>
            <a:fld id="{0AF0C9BB-101A-481D-B86C-B04406EF9307}" type="slidenum">
              <a:rPr lang="en-US" smtClean="0"/>
              <a:t>12</a:t>
            </a:fld>
            <a:endParaRPr lang="en-US" dirty="0"/>
          </a:p>
        </p:txBody>
      </p:sp>
      <p:sp>
        <p:nvSpPr>
          <p:cNvPr id="12" name="Content Placeholder 2"/>
          <p:cNvSpPr txBox="1">
            <a:spLocks/>
          </p:cNvSpPr>
          <p:nvPr/>
        </p:nvSpPr>
        <p:spPr>
          <a:xfrm>
            <a:off x="1066800" y="1917754"/>
            <a:ext cx="7473450" cy="34591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Clr>
                <a:srgbClr val="330066"/>
              </a:buClr>
              <a:buSzPct val="100000"/>
            </a:pPr>
            <a:endParaRPr lang="en-US" dirty="0" smtClean="0"/>
          </a:p>
          <a:p>
            <a:pPr marL="0" indent="0">
              <a:buClr>
                <a:srgbClr val="330066"/>
              </a:buClr>
              <a:buSzPct val="100000"/>
              <a:buNone/>
            </a:pPr>
            <a:endParaRPr lang="en-US" dirty="0" smtClean="0"/>
          </a:p>
        </p:txBody>
      </p:sp>
      <p:sp>
        <p:nvSpPr>
          <p:cNvPr id="64" name="Title 1"/>
          <p:cNvSpPr txBox="1">
            <a:spLocks/>
          </p:cNvSpPr>
          <p:nvPr/>
        </p:nvSpPr>
        <p:spPr>
          <a:xfrm>
            <a:off x="799012" y="1524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US" sz="2500" dirty="0">
              <a:solidFill>
                <a:schemeClr val="tx1">
                  <a:lumMod val="75000"/>
                  <a:lumOff val="25000"/>
                </a:schemeClr>
              </a:solidFill>
              <a:latin typeface="Arial" panose="020B0604020202020204" pitchFamily="34" charset="0"/>
              <a:cs typeface="Arial" panose="020B0604020202020204" pitchFamily="34" charset="0"/>
            </a:endParaRPr>
          </a:p>
        </p:txBody>
      </p:sp>
      <p:pic>
        <p:nvPicPr>
          <p:cNvPr id="2" name="Picture 1"/>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04800" y="5488912"/>
            <a:ext cx="3396240" cy="1082719"/>
          </a:xfrm>
          <a:prstGeom prst="rect">
            <a:avLst/>
          </a:prstGeom>
        </p:spPr>
      </p:pic>
      <p:cxnSp>
        <p:nvCxnSpPr>
          <p:cNvPr id="8" name="Straight Connector 7"/>
          <p:cNvCxnSpPr/>
          <p:nvPr/>
        </p:nvCxnSpPr>
        <p:spPr>
          <a:xfrm flipV="1">
            <a:off x="304800" y="1219200"/>
            <a:ext cx="8534402" cy="0"/>
          </a:xfrm>
          <a:prstGeom prst="line">
            <a:avLst/>
          </a:prstGeom>
          <a:ln w="31750">
            <a:solidFill>
              <a:srgbClr val="009D7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570607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Slide Number Placeholder 12"/>
          <p:cNvSpPr>
            <a:spLocks noGrp="1"/>
          </p:cNvSpPr>
          <p:nvPr>
            <p:ph type="sldNum" sz="quarter" idx="12"/>
          </p:nvPr>
        </p:nvSpPr>
        <p:spPr>
          <a:xfrm>
            <a:off x="6629400" y="6206506"/>
            <a:ext cx="2133600" cy="365125"/>
          </a:xfrm>
        </p:spPr>
        <p:txBody>
          <a:bodyPr/>
          <a:lstStyle/>
          <a:p>
            <a:fld id="{0AF0C9BB-101A-481D-B86C-B04406EF9307}" type="slidenum">
              <a:rPr lang="en-US" smtClean="0"/>
              <a:t>2</a:t>
            </a:fld>
            <a:endParaRPr lang="en-US" dirty="0"/>
          </a:p>
        </p:txBody>
      </p:sp>
      <p:sp>
        <p:nvSpPr>
          <p:cNvPr id="12" name="Content Placeholder 2"/>
          <p:cNvSpPr txBox="1">
            <a:spLocks/>
          </p:cNvSpPr>
          <p:nvPr/>
        </p:nvSpPr>
        <p:spPr>
          <a:xfrm>
            <a:off x="1066800" y="1862336"/>
            <a:ext cx="7473450" cy="34591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Clr>
                <a:srgbClr val="330066"/>
              </a:buClr>
              <a:buSzPct val="100000"/>
              <a:buFont typeface="Arial" panose="020B0604020202020204" pitchFamily="34" charset="0"/>
              <a:buBlip>
                <a:blip r:embed="rId3"/>
              </a:buBlip>
            </a:pPr>
            <a:endParaRPr lang="en-US" dirty="0" smtClean="0"/>
          </a:p>
        </p:txBody>
      </p:sp>
      <p:sp>
        <p:nvSpPr>
          <p:cNvPr id="64" name="Title 1"/>
          <p:cNvSpPr txBox="1">
            <a:spLocks/>
          </p:cNvSpPr>
          <p:nvPr/>
        </p:nvSpPr>
        <p:spPr>
          <a:xfrm>
            <a:off x="799012" y="1524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dirty="0"/>
              <a:t>Goals of the Network</a:t>
            </a:r>
          </a:p>
        </p:txBody>
      </p:sp>
      <p:pic>
        <p:nvPicPr>
          <p:cNvPr id="2" name="Picture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04800" y="5488912"/>
            <a:ext cx="3396240" cy="1082719"/>
          </a:xfrm>
          <a:prstGeom prst="rect">
            <a:avLst/>
          </a:prstGeom>
        </p:spPr>
      </p:pic>
      <p:cxnSp>
        <p:nvCxnSpPr>
          <p:cNvPr id="8" name="Straight Connector 7"/>
          <p:cNvCxnSpPr/>
          <p:nvPr/>
        </p:nvCxnSpPr>
        <p:spPr>
          <a:xfrm flipV="1">
            <a:off x="304800" y="1219200"/>
            <a:ext cx="8534402" cy="0"/>
          </a:xfrm>
          <a:prstGeom prst="line">
            <a:avLst/>
          </a:prstGeom>
          <a:ln w="31750">
            <a:solidFill>
              <a:srgbClr val="009D70"/>
            </a:solidFill>
          </a:ln>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799012" y="1685925"/>
            <a:ext cx="7167352" cy="3323987"/>
          </a:xfrm>
          <a:prstGeom prst="rect">
            <a:avLst/>
          </a:prstGeom>
          <a:noFill/>
        </p:spPr>
        <p:txBody>
          <a:bodyPr wrap="square" rtlCol="0">
            <a:spAutoFit/>
          </a:bodyPr>
          <a:lstStyle/>
          <a:p>
            <a:pPr marL="285750" indent="-285750">
              <a:buFont typeface="Arial" panose="020B0604020202020204" pitchFamily="34" charset="0"/>
              <a:buChar char="•"/>
            </a:pPr>
            <a:r>
              <a:rPr lang="en-US" sz="3200" dirty="0"/>
              <a:t>Learn the basics: how to identify grant opportunities; how to develop a </a:t>
            </a:r>
            <a:r>
              <a:rPr lang="en-US" sz="3200" dirty="0" smtClean="0"/>
              <a:t>proposal</a:t>
            </a:r>
            <a:endParaRPr lang="en-US" sz="3200" dirty="0"/>
          </a:p>
          <a:p>
            <a:endParaRPr lang="en-US" sz="3200" dirty="0"/>
          </a:p>
          <a:p>
            <a:pPr marL="285750" indent="-285750">
              <a:buFont typeface="Arial" panose="020B0604020202020204" pitchFamily="34" charset="0"/>
              <a:buChar char="•"/>
            </a:pPr>
            <a:r>
              <a:rPr lang="en-US" sz="3200" dirty="0"/>
              <a:t>Share questions, strategies, successes and challenges</a:t>
            </a:r>
          </a:p>
          <a:p>
            <a:endParaRPr lang="en-US" dirty="0"/>
          </a:p>
        </p:txBody>
      </p:sp>
    </p:spTree>
    <p:extLst>
      <p:ext uri="{BB962C8B-B14F-4D97-AF65-F5344CB8AC3E}">
        <p14:creationId xmlns:p14="http://schemas.microsoft.com/office/powerpoint/2010/main" val="38605072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Slide Number Placeholder 12"/>
          <p:cNvSpPr>
            <a:spLocks noGrp="1"/>
          </p:cNvSpPr>
          <p:nvPr>
            <p:ph type="sldNum" sz="quarter" idx="12"/>
          </p:nvPr>
        </p:nvSpPr>
        <p:spPr>
          <a:xfrm>
            <a:off x="6629400" y="6206506"/>
            <a:ext cx="2133600" cy="365125"/>
          </a:xfrm>
        </p:spPr>
        <p:txBody>
          <a:bodyPr/>
          <a:lstStyle/>
          <a:p>
            <a:fld id="{0AF0C9BB-101A-481D-B86C-B04406EF9307}" type="slidenum">
              <a:rPr lang="en-US" smtClean="0"/>
              <a:t>3</a:t>
            </a:fld>
            <a:endParaRPr lang="en-US" dirty="0"/>
          </a:p>
        </p:txBody>
      </p:sp>
      <p:sp>
        <p:nvSpPr>
          <p:cNvPr id="12" name="Content Placeholder 2"/>
          <p:cNvSpPr txBox="1">
            <a:spLocks/>
          </p:cNvSpPr>
          <p:nvPr/>
        </p:nvSpPr>
        <p:spPr>
          <a:xfrm>
            <a:off x="1066800" y="1917754"/>
            <a:ext cx="7473450" cy="34591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Clr>
                <a:srgbClr val="330066"/>
              </a:buClr>
              <a:buSzPct val="100000"/>
            </a:pPr>
            <a:r>
              <a:rPr lang="en-US" dirty="0" smtClean="0"/>
              <a:t>Grants </a:t>
            </a:r>
            <a:r>
              <a:rPr lang="en-US" u="sng" dirty="0" smtClean="0"/>
              <a:t>can</a:t>
            </a:r>
            <a:r>
              <a:rPr lang="en-US" dirty="0" smtClean="0"/>
              <a:t> be helpful</a:t>
            </a:r>
            <a:endParaRPr lang="en-US" dirty="0"/>
          </a:p>
          <a:p>
            <a:pPr>
              <a:buClr>
                <a:srgbClr val="330066"/>
              </a:buClr>
              <a:buSzPct val="100000"/>
            </a:pPr>
            <a:r>
              <a:rPr lang="en-US" dirty="0" smtClean="0"/>
              <a:t>Do your homework</a:t>
            </a:r>
          </a:p>
          <a:p>
            <a:pPr>
              <a:buClr>
                <a:srgbClr val="330066"/>
              </a:buClr>
              <a:buSzPct val="100000"/>
            </a:pPr>
            <a:r>
              <a:rPr lang="en-US" dirty="0" smtClean="0"/>
              <a:t>Gather a team</a:t>
            </a:r>
          </a:p>
          <a:p>
            <a:pPr>
              <a:buClr>
                <a:srgbClr val="330066"/>
              </a:buClr>
              <a:buSzPct val="100000"/>
            </a:pPr>
            <a:r>
              <a:rPr lang="en-US" dirty="0" smtClean="0"/>
              <a:t>Don’t contort yourself</a:t>
            </a:r>
          </a:p>
        </p:txBody>
      </p:sp>
      <p:sp>
        <p:nvSpPr>
          <p:cNvPr id="64" name="Title 1"/>
          <p:cNvSpPr txBox="1">
            <a:spLocks/>
          </p:cNvSpPr>
          <p:nvPr/>
        </p:nvSpPr>
        <p:spPr>
          <a:xfrm>
            <a:off x="799012" y="1524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dirty="0"/>
              <a:t>Themes </a:t>
            </a:r>
          </a:p>
        </p:txBody>
      </p:sp>
      <p:pic>
        <p:nvPicPr>
          <p:cNvPr id="2" name="Picture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04800" y="5488912"/>
            <a:ext cx="3396240" cy="1082719"/>
          </a:xfrm>
          <a:prstGeom prst="rect">
            <a:avLst/>
          </a:prstGeom>
        </p:spPr>
      </p:pic>
      <p:cxnSp>
        <p:nvCxnSpPr>
          <p:cNvPr id="8" name="Straight Connector 7"/>
          <p:cNvCxnSpPr/>
          <p:nvPr/>
        </p:nvCxnSpPr>
        <p:spPr>
          <a:xfrm flipV="1">
            <a:off x="304800" y="1219200"/>
            <a:ext cx="8534402" cy="0"/>
          </a:xfrm>
          <a:prstGeom prst="line">
            <a:avLst/>
          </a:prstGeom>
          <a:ln w="31750">
            <a:solidFill>
              <a:srgbClr val="009D7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73208932"/>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Terms and Concepts</a:t>
            </a:r>
            <a:endParaRPr lang="en-US" dirty="0"/>
          </a:p>
        </p:txBody>
      </p:sp>
      <p:sp>
        <p:nvSpPr>
          <p:cNvPr id="3" name="Content Placeholder 2"/>
          <p:cNvSpPr>
            <a:spLocks noGrp="1"/>
          </p:cNvSpPr>
          <p:nvPr>
            <p:ph idx="1"/>
          </p:nvPr>
        </p:nvSpPr>
        <p:spPr/>
        <p:txBody>
          <a:bodyPr/>
          <a:lstStyle/>
          <a:p>
            <a:r>
              <a:rPr lang="en-US" dirty="0" smtClean="0"/>
              <a:t>Grant </a:t>
            </a:r>
          </a:p>
          <a:p>
            <a:r>
              <a:rPr lang="en-US" dirty="0" smtClean="0"/>
              <a:t>Foundation </a:t>
            </a:r>
          </a:p>
          <a:p>
            <a:r>
              <a:rPr lang="en-US" dirty="0" smtClean="0"/>
              <a:t>Program officer</a:t>
            </a:r>
          </a:p>
          <a:p>
            <a:r>
              <a:rPr lang="en-US" dirty="0" smtClean="0"/>
              <a:t>Non-profit organization – 501(c)(3)</a:t>
            </a:r>
          </a:p>
          <a:p>
            <a:r>
              <a:rPr lang="en-US" dirty="0" smtClean="0"/>
              <a:t>RFP – request for proposals</a:t>
            </a:r>
          </a:p>
          <a:p>
            <a:r>
              <a:rPr lang="en-US" dirty="0" smtClean="0"/>
              <a:t>LOI – letter of inquiry/intent</a:t>
            </a:r>
          </a:p>
          <a:p>
            <a:r>
              <a:rPr lang="en-US" dirty="0" smtClean="0"/>
              <a:t>Proposal</a:t>
            </a:r>
            <a:endParaRPr lang="en-US" dirty="0"/>
          </a:p>
        </p:txBody>
      </p:sp>
      <p:sp>
        <p:nvSpPr>
          <p:cNvPr id="13" name="Slide Number Placeholder 12"/>
          <p:cNvSpPr>
            <a:spLocks noGrp="1"/>
          </p:cNvSpPr>
          <p:nvPr>
            <p:ph type="sldNum" sz="quarter" idx="12"/>
          </p:nvPr>
        </p:nvSpPr>
        <p:spPr/>
        <p:txBody>
          <a:bodyPr/>
          <a:lstStyle/>
          <a:p>
            <a:fld id="{0AF0C9BB-101A-481D-B86C-B04406EF9307}" type="slidenum">
              <a:rPr lang="en-US" smtClean="0"/>
              <a:t>4</a:t>
            </a:fld>
            <a:endParaRPr lang="en-US" dirty="0"/>
          </a:p>
        </p:txBody>
      </p:sp>
      <p:sp>
        <p:nvSpPr>
          <p:cNvPr id="12" name="Content Placeholder 2"/>
          <p:cNvSpPr txBox="1">
            <a:spLocks/>
          </p:cNvSpPr>
          <p:nvPr/>
        </p:nvSpPr>
        <p:spPr>
          <a:xfrm>
            <a:off x="1066800" y="1953550"/>
            <a:ext cx="7473450" cy="34591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Clr>
                <a:srgbClr val="330066"/>
              </a:buClr>
              <a:buSzPct val="100000"/>
              <a:buFont typeface="Arial" panose="020B0604020202020204" pitchFamily="34" charset="0"/>
              <a:buBlip>
                <a:blip r:embed="rId3"/>
              </a:buBlip>
            </a:pPr>
            <a:endParaRPr lang="en-US" dirty="0" smtClean="0"/>
          </a:p>
        </p:txBody>
      </p:sp>
      <p:sp>
        <p:nvSpPr>
          <p:cNvPr id="64" name="Title 1"/>
          <p:cNvSpPr txBox="1">
            <a:spLocks/>
          </p:cNvSpPr>
          <p:nvPr/>
        </p:nvSpPr>
        <p:spPr>
          <a:xfrm>
            <a:off x="799012" y="1524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US" sz="3600" dirty="0">
              <a:solidFill>
                <a:schemeClr val="tx1">
                  <a:lumMod val="75000"/>
                  <a:lumOff val="25000"/>
                </a:schemeClr>
              </a:solidFill>
            </a:endParaRPr>
          </a:p>
        </p:txBody>
      </p:sp>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04800" y="5488912"/>
            <a:ext cx="3396240" cy="1082719"/>
          </a:xfrm>
          <a:prstGeom prst="rect">
            <a:avLst/>
          </a:prstGeom>
        </p:spPr>
      </p:pic>
      <p:cxnSp>
        <p:nvCxnSpPr>
          <p:cNvPr id="8" name="Straight Connector 7"/>
          <p:cNvCxnSpPr/>
          <p:nvPr/>
        </p:nvCxnSpPr>
        <p:spPr>
          <a:xfrm flipV="1">
            <a:off x="304800" y="1219200"/>
            <a:ext cx="8534402" cy="0"/>
          </a:xfrm>
          <a:prstGeom prst="line">
            <a:avLst/>
          </a:prstGeom>
          <a:ln w="31750">
            <a:solidFill>
              <a:srgbClr val="009D7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047382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Grantseeking</a:t>
            </a:r>
            <a:r>
              <a:rPr lang="en-US" dirty="0" smtClean="0"/>
              <a:t> Steps</a:t>
            </a:r>
            <a:endParaRPr lang="en-US" dirty="0"/>
          </a:p>
        </p:txBody>
      </p:sp>
      <p:sp>
        <p:nvSpPr>
          <p:cNvPr id="3" name="Content Placeholder 2"/>
          <p:cNvSpPr>
            <a:spLocks noGrp="1"/>
          </p:cNvSpPr>
          <p:nvPr>
            <p:ph idx="1"/>
          </p:nvPr>
        </p:nvSpPr>
        <p:spPr/>
        <p:txBody>
          <a:bodyPr/>
          <a:lstStyle/>
          <a:p>
            <a:r>
              <a:rPr lang="en-US" dirty="0" smtClean="0"/>
              <a:t>Research foundation</a:t>
            </a:r>
          </a:p>
          <a:p>
            <a:r>
              <a:rPr lang="en-US" dirty="0" smtClean="0"/>
              <a:t>Develop project concept</a:t>
            </a:r>
          </a:p>
          <a:p>
            <a:r>
              <a:rPr lang="en-US" dirty="0" smtClean="0"/>
              <a:t>Establish contact if possible</a:t>
            </a:r>
          </a:p>
          <a:p>
            <a:r>
              <a:rPr lang="en-US" dirty="0" smtClean="0"/>
              <a:t>Write and submit proposal</a:t>
            </a:r>
          </a:p>
          <a:p>
            <a:r>
              <a:rPr lang="en-US" dirty="0" smtClean="0"/>
              <a:t>Follow up</a:t>
            </a:r>
            <a:endParaRPr lang="en-US" dirty="0"/>
          </a:p>
        </p:txBody>
      </p:sp>
      <p:sp>
        <p:nvSpPr>
          <p:cNvPr id="13" name="Slide Number Placeholder 12"/>
          <p:cNvSpPr>
            <a:spLocks noGrp="1"/>
          </p:cNvSpPr>
          <p:nvPr>
            <p:ph type="sldNum" sz="quarter" idx="12"/>
          </p:nvPr>
        </p:nvSpPr>
        <p:spPr/>
        <p:txBody>
          <a:bodyPr/>
          <a:lstStyle/>
          <a:p>
            <a:fld id="{0AF0C9BB-101A-481D-B86C-B04406EF9307}" type="slidenum">
              <a:rPr lang="en-US" smtClean="0"/>
              <a:t>5</a:t>
            </a:fld>
            <a:endParaRPr lang="en-US" dirty="0"/>
          </a:p>
        </p:txBody>
      </p:sp>
      <p:sp>
        <p:nvSpPr>
          <p:cNvPr id="12" name="Content Placeholder 2"/>
          <p:cNvSpPr txBox="1">
            <a:spLocks/>
          </p:cNvSpPr>
          <p:nvPr/>
        </p:nvSpPr>
        <p:spPr>
          <a:xfrm>
            <a:off x="1066800" y="1862336"/>
            <a:ext cx="7473450" cy="34591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Clr>
                <a:srgbClr val="330066"/>
              </a:buClr>
              <a:buSzPct val="100000"/>
              <a:buFont typeface="Arial" panose="020B0604020202020204" pitchFamily="34" charset="0"/>
              <a:buBlip>
                <a:blip r:embed="rId3"/>
              </a:buBlip>
            </a:pPr>
            <a:endParaRPr lang="en-US" dirty="0" smtClean="0"/>
          </a:p>
        </p:txBody>
      </p:sp>
      <p:sp>
        <p:nvSpPr>
          <p:cNvPr id="64" name="Title 1"/>
          <p:cNvSpPr txBox="1">
            <a:spLocks/>
          </p:cNvSpPr>
          <p:nvPr/>
        </p:nvSpPr>
        <p:spPr>
          <a:xfrm>
            <a:off x="799012" y="1524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US" sz="3600" dirty="0">
              <a:solidFill>
                <a:schemeClr val="tx1">
                  <a:lumMod val="75000"/>
                  <a:lumOff val="25000"/>
                </a:schemeClr>
              </a:solidFill>
            </a:endParaRPr>
          </a:p>
        </p:txBody>
      </p:sp>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04800" y="5488912"/>
            <a:ext cx="3396240" cy="1082719"/>
          </a:xfrm>
          <a:prstGeom prst="rect">
            <a:avLst/>
          </a:prstGeom>
        </p:spPr>
      </p:pic>
      <p:cxnSp>
        <p:nvCxnSpPr>
          <p:cNvPr id="8" name="Straight Connector 7"/>
          <p:cNvCxnSpPr/>
          <p:nvPr/>
        </p:nvCxnSpPr>
        <p:spPr>
          <a:xfrm flipV="1">
            <a:off x="304800" y="1219200"/>
            <a:ext cx="8534402" cy="0"/>
          </a:xfrm>
          <a:prstGeom prst="line">
            <a:avLst/>
          </a:prstGeom>
          <a:ln w="31750">
            <a:solidFill>
              <a:srgbClr val="009D7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087336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a:t>
            </a:r>
            <a:endParaRPr lang="en-US" dirty="0"/>
          </a:p>
        </p:txBody>
      </p:sp>
      <p:sp>
        <p:nvSpPr>
          <p:cNvPr id="3" name="Content Placeholder 2"/>
          <p:cNvSpPr>
            <a:spLocks noGrp="1"/>
          </p:cNvSpPr>
          <p:nvPr>
            <p:ph idx="1"/>
          </p:nvPr>
        </p:nvSpPr>
        <p:spPr>
          <a:xfrm>
            <a:off x="628650" y="1825625"/>
            <a:ext cx="7886700" cy="3739486"/>
          </a:xfrm>
        </p:spPr>
        <p:txBody>
          <a:bodyPr>
            <a:normAutofit fontScale="85000" lnSpcReduction="20000"/>
          </a:bodyPr>
          <a:lstStyle/>
          <a:p>
            <a:pPr marL="0" indent="0" fontAlgn="base">
              <a:buNone/>
            </a:pPr>
            <a:r>
              <a:rPr lang="en-US" i="1" dirty="0"/>
              <a:t>“I would suggest that the very first step and one that is most important prior to writing anything is doing research on the foundation you wish to approach. The buzzword is homework. Do it well and thoroughly. It is more efficient and in the end more beneficial to send appropriate requests to fewer organizations than to send a shower of appeals in the hopes that one may land in the right place. While you may not receive an approval or even a hearing on the first attempt, if the appeal has been well thought out and is indeed within the guidelines of the foundation, the impression left is a positive one and the next time you try, you may be more successful.”</a:t>
            </a:r>
            <a:endParaRPr lang="en-US" dirty="0"/>
          </a:p>
          <a:p>
            <a:pPr marL="0" indent="0" fontAlgn="base">
              <a:buNone/>
            </a:pPr>
            <a:r>
              <a:rPr lang="en-US" dirty="0"/>
              <a:t>– Ilene Mack, Senior Program Officer at the William Randolph Hearst Foundation </a:t>
            </a:r>
          </a:p>
        </p:txBody>
      </p:sp>
      <p:sp>
        <p:nvSpPr>
          <p:cNvPr id="13" name="Slide Number Placeholder 12"/>
          <p:cNvSpPr>
            <a:spLocks noGrp="1"/>
          </p:cNvSpPr>
          <p:nvPr>
            <p:ph type="sldNum" sz="quarter" idx="12"/>
          </p:nvPr>
        </p:nvSpPr>
        <p:spPr/>
        <p:txBody>
          <a:bodyPr/>
          <a:lstStyle/>
          <a:p>
            <a:fld id="{0AF0C9BB-101A-481D-B86C-B04406EF9307}" type="slidenum">
              <a:rPr lang="en-US" smtClean="0"/>
              <a:t>6</a:t>
            </a:fld>
            <a:endParaRPr lang="en-US" dirty="0"/>
          </a:p>
        </p:txBody>
      </p:sp>
      <p:sp>
        <p:nvSpPr>
          <p:cNvPr id="12" name="Content Placeholder 2"/>
          <p:cNvSpPr txBox="1">
            <a:spLocks/>
          </p:cNvSpPr>
          <p:nvPr/>
        </p:nvSpPr>
        <p:spPr>
          <a:xfrm>
            <a:off x="1066800" y="1862336"/>
            <a:ext cx="7473450" cy="34591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Clr>
                <a:srgbClr val="330066"/>
              </a:buClr>
              <a:buSzPct val="100000"/>
              <a:buNone/>
            </a:pPr>
            <a:endParaRPr lang="en-US" dirty="0" smtClean="0"/>
          </a:p>
        </p:txBody>
      </p:sp>
      <p:sp>
        <p:nvSpPr>
          <p:cNvPr id="64" name="Title 1"/>
          <p:cNvSpPr txBox="1">
            <a:spLocks/>
          </p:cNvSpPr>
          <p:nvPr/>
        </p:nvSpPr>
        <p:spPr>
          <a:xfrm>
            <a:off x="799012" y="1524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US" sz="3600" dirty="0">
              <a:solidFill>
                <a:schemeClr val="tx1">
                  <a:lumMod val="75000"/>
                  <a:lumOff val="25000"/>
                </a:schemeClr>
              </a:solidFill>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5488912"/>
            <a:ext cx="3396240" cy="1082719"/>
          </a:xfrm>
          <a:prstGeom prst="rect">
            <a:avLst/>
          </a:prstGeom>
        </p:spPr>
      </p:pic>
      <p:cxnSp>
        <p:nvCxnSpPr>
          <p:cNvPr id="8" name="Straight Connector 7"/>
          <p:cNvCxnSpPr/>
          <p:nvPr/>
        </p:nvCxnSpPr>
        <p:spPr>
          <a:xfrm flipV="1">
            <a:off x="304800" y="1219200"/>
            <a:ext cx="8534402" cy="0"/>
          </a:xfrm>
          <a:prstGeom prst="line">
            <a:avLst/>
          </a:prstGeom>
          <a:ln w="31750">
            <a:solidFill>
              <a:srgbClr val="009D7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804247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Finding Funders – Where to Start?</a:t>
            </a:r>
            <a:endParaRPr lang="en-US" dirty="0"/>
          </a:p>
        </p:txBody>
      </p:sp>
      <p:sp>
        <p:nvSpPr>
          <p:cNvPr id="3" name="Content Placeholder 2"/>
          <p:cNvSpPr>
            <a:spLocks noGrp="1"/>
          </p:cNvSpPr>
          <p:nvPr>
            <p:ph idx="1"/>
          </p:nvPr>
        </p:nvSpPr>
        <p:spPr>
          <a:xfrm>
            <a:off x="628650" y="1825625"/>
            <a:ext cx="7886700" cy="3739486"/>
          </a:xfrm>
        </p:spPr>
        <p:txBody>
          <a:bodyPr>
            <a:normAutofit fontScale="92500" lnSpcReduction="20000"/>
          </a:bodyPr>
          <a:lstStyle/>
          <a:p>
            <a:pPr fontAlgn="base"/>
            <a:r>
              <a:rPr lang="en-US" dirty="0" smtClean="0"/>
              <a:t>Google</a:t>
            </a:r>
          </a:p>
          <a:p>
            <a:pPr fontAlgn="base"/>
            <a:r>
              <a:rPr lang="en-US" dirty="0" smtClean="0"/>
              <a:t>Board </a:t>
            </a:r>
            <a:r>
              <a:rPr lang="en-US" dirty="0" smtClean="0"/>
              <a:t>members/your networks</a:t>
            </a:r>
          </a:p>
          <a:p>
            <a:pPr fontAlgn="base"/>
            <a:r>
              <a:rPr lang="en-US" dirty="0" smtClean="0"/>
              <a:t>Local federation and funders</a:t>
            </a:r>
          </a:p>
          <a:p>
            <a:pPr fontAlgn="base"/>
            <a:r>
              <a:rPr lang="en-US" dirty="0" smtClean="0"/>
              <a:t>Foundation Directory Online: </a:t>
            </a:r>
            <a:r>
              <a:rPr lang="en-US" u="sng" dirty="0">
                <a:hlinkClick r:id="rId3"/>
              </a:rPr>
              <a:t>https://fconline.foundationcenter.org</a:t>
            </a:r>
            <a:r>
              <a:rPr lang="en-US" u="sng" dirty="0" smtClean="0">
                <a:hlinkClick r:id="rId3"/>
              </a:rPr>
              <a:t>/</a:t>
            </a:r>
            <a:endParaRPr lang="en-US" u="sng" dirty="0" smtClean="0"/>
          </a:p>
          <a:p>
            <a:pPr fontAlgn="base"/>
            <a:r>
              <a:rPr lang="en-US" dirty="0" smtClean="0"/>
              <a:t>Funding Information Network: </a:t>
            </a:r>
            <a:r>
              <a:rPr lang="en-US" u="sng" dirty="0">
                <a:hlinkClick r:id="rId4"/>
              </a:rPr>
              <a:t>https://grantspace.org/find-us</a:t>
            </a:r>
            <a:r>
              <a:rPr lang="en-US" u="sng" dirty="0" smtClean="0">
                <a:hlinkClick r:id="rId4"/>
              </a:rPr>
              <a:t>/</a:t>
            </a:r>
            <a:endParaRPr lang="en-US" dirty="0"/>
          </a:p>
          <a:p>
            <a:pPr fontAlgn="base"/>
            <a:r>
              <a:rPr lang="en-US" dirty="0" smtClean="0"/>
              <a:t>“Meet the Funders” sessions</a:t>
            </a:r>
          </a:p>
          <a:p>
            <a:pPr fontAlgn="base"/>
            <a:r>
              <a:rPr lang="en-US" dirty="0" smtClean="0"/>
              <a:t>Follow </a:t>
            </a:r>
            <a:r>
              <a:rPr lang="en-US" dirty="0" err="1" smtClean="0"/>
              <a:t>eJewishPhilanthropy</a:t>
            </a:r>
            <a:r>
              <a:rPr lang="en-US" dirty="0"/>
              <a:t>: </a:t>
            </a:r>
            <a:r>
              <a:rPr lang="en-US" dirty="0">
                <a:hlinkClick r:id="rId5"/>
              </a:rPr>
              <a:t>https://ejewishphilanthropy.com</a:t>
            </a:r>
            <a:r>
              <a:rPr lang="en-US" dirty="0" smtClean="0">
                <a:hlinkClick r:id="rId5"/>
              </a:rPr>
              <a:t>/</a:t>
            </a:r>
            <a:endParaRPr lang="en-US" dirty="0" smtClean="0"/>
          </a:p>
          <a:p>
            <a:pPr fontAlgn="base"/>
            <a:endParaRPr lang="en-US" dirty="0"/>
          </a:p>
        </p:txBody>
      </p:sp>
      <p:sp>
        <p:nvSpPr>
          <p:cNvPr id="13" name="Slide Number Placeholder 12"/>
          <p:cNvSpPr>
            <a:spLocks noGrp="1"/>
          </p:cNvSpPr>
          <p:nvPr>
            <p:ph type="sldNum" sz="quarter" idx="12"/>
          </p:nvPr>
        </p:nvSpPr>
        <p:spPr/>
        <p:txBody>
          <a:bodyPr/>
          <a:lstStyle/>
          <a:p>
            <a:fld id="{0AF0C9BB-101A-481D-B86C-B04406EF9307}" type="slidenum">
              <a:rPr lang="en-US" smtClean="0"/>
              <a:t>7</a:t>
            </a:fld>
            <a:endParaRPr lang="en-US" dirty="0"/>
          </a:p>
        </p:txBody>
      </p:sp>
      <p:sp>
        <p:nvSpPr>
          <p:cNvPr id="12" name="Content Placeholder 2"/>
          <p:cNvSpPr txBox="1">
            <a:spLocks/>
          </p:cNvSpPr>
          <p:nvPr/>
        </p:nvSpPr>
        <p:spPr>
          <a:xfrm>
            <a:off x="1066800" y="1862336"/>
            <a:ext cx="7473450" cy="34591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Clr>
                <a:srgbClr val="330066"/>
              </a:buClr>
              <a:buSzPct val="100000"/>
              <a:buNone/>
            </a:pPr>
            <a:endParaRPr lang="en-US" dirty="0" smtClean="0"/>
          </a:p>
        </p:txBody>
      </p:sp>
      <p:sp>
        <p:nvSpPr>
          <p:cNvPr id="64" name="Title 1"/>
          <p:cNvSpPr txBox="1">
            <a:spLocks/>
          </p:cNvSpPr>
          <p:nvPr/>
        </p:nvSpPr>
        <p:spPr>
          <a:xfrm>
            <a:off x="799012" y="1524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US" sz="3600" dirty="0">
              <a:solidFill>
                <a:schemeClr val="tx1">
                  <a:lumMod val="75000"/>
                  <a:lumOff val="25000"/>
                </a:schemeClr>
              </a:solidFill>
            </a:endParaRPr>
          </a:p>
        </p:txBody>
      </p:sp>
      <p:pic>
        <p:nvPicPr>
          <p:cNvPr id="7" name="Picture 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04800" y="5488912"/>
            <a:ext cx="3396240" cy="1082719"/>
          </a:xfrm>
          <a:prstGeom prst="rect">
            <a:avLst/>
          </a:prstGeom>
        </p:spPr>
      </p:pic>
      <p:cxnSp>
        <p:nvCxnSpPr>
          <p:cNvPr id="8" name="Straight Connector 7"/>
          <p:cNvCxnSpPr/>
          <p:nvPr/>
        </p:nvCxnSpPr>
        <p:spPr>
          <a:xfrm flipV="1">
            <a:off x="304800" y="1219200"/>
            <a:ext cx="8534402" cy="0"/>
          </a:xfrm>
          <a:prstGeom prst="line">
            <a:avLst/>
          </a:prstGeom>
          <a:ln w="31750">
            <a:solidFill>
              <a:srgbClr val="009D7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696474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Finding Funders – Digging In </a:t>
            </a:r>
            <a:endParaRPr lang="en-US" dirty="0"/>
          </a:p>
        </p:txBody>
      </p:sp>
      <p:sp>
        <p:nvSpPr>
          <p:cNvPr id="3" name="Content Placeholder 2"/>
          <p:cNvSpPr>
            <a:spLocks noGrp="1"/>
          </p:cNvSpPr>
          <p:nvPr>
            <p:ph idx="1"/>
          </p:nvPr>
        </p:nvSpPr>
        <p:spPr>
          <a:xfrm>
            <a:off x="628650" y="1825625"/>
            <a:ext cx="7886700" cy="3739486"/>
          </a:xfrm>
        </p:spPr>
        <p:txBody>
          <a:bodyPr>
            <a:normAutofit/>
          </a:bodyPr>
          <a:lstStyle/>
          <a:p>
            <a:pPr fontAlgn="base"/>
            <a:r>
              <a:rPr lang="en-US" dirty="0" smtClean="0"/>
              <a:t>Foundation website</a:t>
            </a:r>
          </a:p>
          <a:p>
            <a:pPr fontAlgn="base"/>
            <a:r>
              <a:rPr lang="en-US" dirty="0" smtClean="0"/>
              <a:t>Newsletters, blogs, news articles</a:t>
            </a:r>
          </a:p>
          <a:p>
            <a:pPr fontAlgn="base"/>
            <a:r>
              <a:rPr lang="en-US" dirty="0" smtClean="0"/>
              <a:t>Foundation 990:  </a:t>
            </a:r>
          </a:p>
          <a:p>
            <a:pPr lvl="1" fontAlgn="base"/>
            <a:r>
              <a:rPr lang="en-US" dirty="0" smtClean="0">
                <a:hlinkClick r:id="rId3"/>
              </a:rPr>
              <a:t>http</a:t>
            </a:r>
            <a:r>
              <a:rPr lang="en-US" dirty="0">
                <a:hlinkClick r:id="rId3"/>
              </a:rPr>
              <a:t>://</a:t>
            </a:r>
            <a:r>
              <a:rPr lang="en-US" dirty="0" smtClean="0">
                <a:hlinkClick r:id="rId3"/>
              </a:rPr>
              <a:t>foundationcenter.org/find-funding/990-finder</a:t>
            </a:r>
            <a:endParaRPr lang="en-US" dirty="0" smtClean="0"/>
          </a:p>
          <a:p>
            <a:pPr lvl="1" fontAlgn="base"/>
            <a:r>
              <a:rPr lang="en-US" dirty="0">
                <a:hlinkClick r:id="rId4"/>
              </a:rPr>
              <a:t>https://</a:t>
            </a:r>
            <a:r>
              <a:rPr lang="en-US" dirty="0" smtClean="0">
                <a:hlinkClick r:id="rId4"/>
              </a:rPr>
              <a:t>www.guidestar.org/Home.aspx</a:t>
            </a:r>
            <a:endParaRPr lang="en-US" dirty="0" smtClean="0"/>
          </a:p>
          <a:p>
            <a:pPr marL="457200" lvl="1" indent="0" fontAlgn="base">
              <a:buNone/>
            </a:pPr>
            <a:endParaRPr lang="en-US" dirty="0"/>
          </a:p>
        </p:txBody>
      </p:sp>
      <p:sp>
        <p:nvSpPr>
          <p:cNvPr id="13" name="Slide Number Placeholder 12"/>
          <p:cNvSpPr>
            <a:spLocks noGrp="1"/>
          </p:cNvSpPr>
          <p:nvPr>
            <p:ph type="sldNum" sz="quarter" idx="12"/>
          </p:nvPr>
        </p:nvSpPr>
        <p:spPr/>
        <p:txBody>
          <a:bodyPr/>
          <a:lstStyle/>
          <a:p>
            <a:fld id="{0AF0C9BB-101A-481D-B86C-B04406EF9307}" type="slidenum">
              <a:rPr lang="en-US" smtClean="0"/>
              <a:t>8</a:t>
            </a:fld>
            <a:endParaRPr lang="en-US" dirty="0"/>
          </a:p>
        </p:txBody>
      </p:sp>
      <p:sp>
        <p:nvSpPr>
          <p:cNvPr id="12" name="Content Placeholder 2"/>
          <p:cNvSpPr txBox="1">
            <a:spLocks/>
          </p:cNvSpPr>
          <p:nvPr/>
        </p:nvSpPr>
        <p:spPr>
          <a:xfrm>
            <a:off x="1066800" y="1862336"/>
            <a:ext cx="7473450" cy="34591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Clr>
                <a:srgbClr val="330066"/>
              </a:buClr>
              <a:buSzPct val="100000"/>
              <a:buNone/>
            </a:pPr>
            <a:endParaRPr lang="en-US" dirty="0" smtClean="0"/>
          </a:p>
        </p:txBody>
      </p:sp>
      <p:sp>
        <p:nvSpPr>
          <p:cNvPr id="64" name="Title 1"/>
          <p:cNvSpPr txBox="1">
            <a:spLocks/>
          </p:cNvSpPr>
          <p:nvPr/>
        </p:nvSpPr>
        <p:spPr>
          <a:xfrm>
            <a:off x="799012" y="1524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US" sz="3600" dirty="0">
              <a:solidFill>
                <a:schemeClr val="tx1">
                  <a:lumMod val="75000"/>
                  <a:lumOff val="25000"/>
                </a:schemeClr>
              </a:solidFill>
            </a:endParaRPr>
          </a:p>
        </p:txBody>
      </p:sp>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04800" y="5488912"/>
            <a:ext cx="3396240" cy="1082719"/>
          </a:xfrm>
          <a:prstGeom prst="rect">
            <a:avLst/>
          </a:prstGeom>
        </p:spPr>
      </p:pic>
      <p:cxnSp>
        <p:nvCxnSpPr>
          <p:cNvPr id="8" name="Straight Connector 7"/>
          <p:cNvCxnSpPr/>
          <p:nvPr/>
        </p:nvCxnSpPr>
        <p:spPr>
          <a:xfrm flipV="1">
            <a:off x="304800" y="1219200"/>
            <a:ext cx="8534402" cy="0"/>
          </a:xfrm>
          <a:prstGeom prst="line">
            <a:avLst/>
          </a:prstGeom>
          <a:ln w="31750">
            <a:solidFill>
              <a:srgbClr val="009D7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339356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Exploring the 990 </a:t>
            </a:r>
            <a:endParaRPr lang="en-US" dirty="0"/>
          </a:p>
        </p:txBody>
      </p:sp>
      <p:sp>
        <p:nvSpPr>
          <p:cNvPr id="3" name="Content Placeholder 2"/>
          <p:cNvSpPr>
            <a:spLocks noGrp="1"/>
          </p:cNvSpPr>
          <p:nvPr>
            <p:ph idx="1"/>
          </p:nvPr>
        </p:nvSpPr>
        <p:spPr>
          <a:xfrm>
            <a:off x="628650" y="1825625"/>
            <a:ext cx="7886700" cy="3739486"/>
          </a:xfrm>
        </p:spPr>
        <p:txBody>
          <a:bodyPr>
            <a:normAutofit/>
          </a:bodyPr>
          <a:lstStyle/>
          <a:p>
            <a:pPr marL="0" indent="0">
              <a:buNone/>
            </a:pPr>
            <a:r>
              <a:rPr lang="en-US" dirty="0" err="1" smtClean="0"/>
              <a:t>Lippman</a:t>
            </a:r>
            <a:r>
              <a:rPr lang="en-US" dirty="0" smtClean="0"/>
              <a:t> </a:t>
            </a:r>
            <a:r>
              <a:rPr lang="en-US" dirty="0" err="1"/>
              <a:t>Kanfer</a:t>
            </a:r>
            <a:r>
              <a:rPr lang="en-US" dirty="0"/>
              <a:t> Foundation for Living Torah promotes and supports “Living Torah” — Judaism as a powerful, evolving wellspring of accumulating wisdom and sensibilities that enriches people’s lives and helps create a better world.  We are also continuing the </a:t>
            </a:r>
            <a:r>
              <a:rPr lang="en-US" dirty="0" err="1"/>
              <a:t>Lippman</a:t>
            </a:r>
            <a:r>
              <a:rPr lang="en-US" dirty="0"/>
              <a:t> </a:t>
            </a:r>
            <a:r>
              <a:rPr lang="en-US" dirty="0" err="1"/>
              <a:t>Kanfer</a:t>
            </a:r>
            <a:r>
              <a:rPr lang="en-US" dirty="0"/>
              <a:t> family’s commitment to strengthening the ecosystem for innovation in the Jewish community and to the pursuit of justice.</a:t>
            </a:r>
            <a:endParaRPr lang="en-US" sz="2400" dirty="0"/>
          </a:p>
          <a:p>
            <a:pPr marL="457200" lvl="1" indent="0" fontAlgn="base">
              <a:buNone/>
            </a:pPr>
            <a:endParaRPr lang="en-US" dirty="0"/>
          </a:p>
        </p:txBody>
      </p:sp>
      <p:sp>
        <p:nvSpPr>
          <p:cNvPr id="13" name="Slide Number Placeholder 12"/>
          <p:cNvSpPr>
            <a:spLocks noGrp="1"/>
          </p:cNvSpPr>
          <p:nvPr>
            <p:ph type="sldNum" sz="quarter" idx="12"/>
          </p:nvPr>
        </p:nvSpPr>
        <p:spPr/>
        <p:txBody>
          <a:bodyPr/>
          <a:lstStyle/>
          <a:p>
            <a:fld id="{0AF0C9BB-101A-481D-B86C-B04406EF9307}" type="slidenum">
              <a:rPr lang="en-US" smtClean="0"/>
              <a:t>9</a:t>
            </a:fld>
            <a:endParaRPr lang="en-US" dirty="0"/>
          </a:p>
        </p:txBody>
      </p:sp>
      <p:sp>
        <p:nvSpPr>
          <p:cNvPr id="12" name="Content Placeholder 2"/>
          <p:cNvSpPr txBox="1">
            <a:spLocks/>
          </p:cNvSpPr>
          <p:nvPr/>
        </p:nvSpPr>
        <p:spPr>
          <a:xfrm>
            <a:off x="1066800" y="1862336"/>
            <a:ext cx="7473450" cy="34591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Clr>
                <a:srgbClr val="330066"/>
              </a:buClr>
              <a:buSzPct val="100000"/>
              <a:buNone/>
            </a:pPr>
            <a:endParaRPr lang="en-US" dirty="0" smtClean="0"/>
          </a:p>
        </p:txBody>
      </p:sp>
      <p:sp>
        <p:nvSpPr>
          <p:cNvPr id="64" name="Title 1"/>
          <p:cNvSpPr txBox="1">
            <a:spLocks/>
          </p:cNvSpPr>
          <p:nvPr/>
        </p:nvSpPr>
        <p:spPr>
          <a:xfrm>
            <a:off x="799012" y="1524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US" sz="3600" dirty="0">
              <a:solidFill>
                <a:schemeClr val="tx1">
                  <a:lumMod val="75000"/>
                  <a:lumOff val="25000"/>
                </a:schemeClr>
              </a:solidFill>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5488912"/>
            <a:ext cx="3396240" cy="1082719"/>
          </a:xfrm>
          <a:prstGeom prst="rect">
            <a:avLst/>
          </a:prstGeom>
        </p:spPr>
      </p:pic>
      <p:cxnSp>
        <p:nvCxnSpPr>
          <p:cNvPr id="8" name="Straight Connector 7"/>
          <p:cNvCxnSpPr/>
          <p:nvPr/>
        </p:nvCxnSpPr>
        <p:spPr>
          <a:xfrm flipV="1">
            <a:off x="304800" y="1219200"/>
            <a:ext cx="8534402" cy="0"/>
          </a:xfrm>
          <a:prstGeom prst="line">
            <a:avLst/>
          </a:prstGeom>
          <a:ln w="31750">
            <a:solidFill>
              <a:srgbClr val="009D7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3297361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Override1.xml><?xml version="1.0" encoding="utf-8"?>
<a:themeOverride xmlns:a="http://schemas.openxmlformats.org/drawingml/2006/main">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579</TotalTime>
  <Words>502</Words>
  <Application>Microsoft Office PowerPoint</Application>
  <PresentationFormat>On-screen Show (4:3)</PresentationFormat>
  <Paragraphs>83</Paragraphs>
  <Slides>12</Slides>
  <Notes>12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ABCs of Grantseeking</vt:lpstr>
      <vt:lpstr>PowerPoint Presentation</vt:lpstr>
      <vt:lpstr>PowerPoint Presentation</vt:lpstr>
      <vt:lpstr>Key Terms and Concepts</vt:lpstr>
      <vt:lpstr>Grantseeking Steps</vt:lpstr>
      <vt:lpstr>Research</vt:lpstr>
      <vt:lpstr>Finding Funders – Where to Start?</vt:lpstr>
      <vt:lpstr>Finding Funders – Digging In </vt:lpstr>
      <vt:lpstr>Exploring the 990 </vt:lpstr>
      <vt:lpstr>Exploring the 990</vt:lpstr>
      <vt:lpstr>Reflections and Next Steps</vt:lpstr>
      <vt:lpstr>Additional Resources </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Rory Schonning</dc:creator>
  <cp:lastModifiedBy>Susan Berman</cp:lastModifiedBy>
  <cp:revision>28</cp:revision>
  <dcterms:created xsi:type="dcterms:W3CDTF">2016-11-08T15:20:50Z</dcterms:created>
  <dcterms:modified xsi:type="dcterms:W3CDTF">2018-10-25T02:24:28Z</dcterms:modified>
</cp:coreProperties>
</file>