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57" r:id="rId2"/>
    <p:sldId id="261" r:id="rId3"/>
    <p:sldId id="267" r:id="rId4"/>
    <p:sldId id="269" r:id="rId5"/>
    <p:sldId id="275" r:id="rId6"/>
    <p:sldId id="276" r:id="rId7"/>
    <p:sldId id="277" r:id="rId8"/>
    <p:sldId id="268" r:id="rId9"/>
    <p:sldId id="272"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7" autoAdjust="0"/>
    <p:restoredTop sz="95771" autoAdjust="0"/>
  </p:normalViewPr>
  <p:slideViewPr>
    <p:cSldViewPr snapToGrid="0">
      <p:cViewPr varScale="1">
        <p:scale>
          <a:sx n="101" d="100"/>
          <a:sy n="101" d="100"/>
        </p:scale>
        <p:origin x="132" y="1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193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9CA94-7ED5-48BF-9176-4406666091E1}" type="datetimeFigureOut">
              <a:rPr lang="en-US" smtClean="0"/>
              <a:t>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8CDF5-EC5F-4323-8ABD-BBE9A2181F52}" type="slidenum">
              <a:rPr lang="en-US" smtClean="0"/>
              <a:t>‹#›</a:t>
            </a:fld>
            <a:endParaRPr lang="en-US"/>
          </a:p>
        </p:txBody>
      </p:sp>
    </p:spTree>
    <p:extLst>
      <p:ext uri="{BB962C8B-B14F-4D97-AF65-F5344CB8AC3E}">
        <p14:creationId xmlns:p14="http://schemas.microsoft.com/office/powerpoint/2010/main" val="210521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48CDF5-EC5F-4323-8ABD-BBE9A2181F52}" type="slidenum">
              <a:rPr lang="en-US" smtClean="0"/>
              <a:t>1</a:t>
            </a:fld>
            <a:endParaRPr lang="en-US"/>
          </a:p>
        </p:txBody>
      </p:sp>
    </p:spTree>
    <p:extLst>
      <p:ext uri="{BB962C8B-B14F-4D97-AF65-F5344CB8AC3E}">
        <p14:creationId xmlns:p14="http://schemas.microsoft.com/office/powerpoint/2010/main" val="314118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10</a:t>
            </a:fld>
            <a:endParaRPr lang="en-US"/>
          </a:p>
        </p:txBody>
      </p:sp>
    </p:spTree>
    <p:extLst>
      <p:ext uri="{BB962C8B-B14F-4D97-AF65-F5344CB8AC3E}">
        <p14:creationId xmlns:p14="http://schemas.microsoft.com/office/powerpoint/2010/main" val="376122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2</a:t>
            </a:fld>
            <a:endParaRPr lang="en-US"/>
          </a:p>
        </p:txBody>
      </p:sp>
    </p:spTree>
    <p:extLst>
      <p:ext uri="{BB962C8B-B14F-4D97-AF65-F5344CB8AC3E}">
        <p14:creationId xmlns:p14="http://schemas.microsoft.com/office/powerpoint/2010/main" val="181259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3</a:t>
            </a:fld>
            <a:endParaRPr lang="en-US"/>
          </a:p>
        </p:txBody>
      </p:sp>
    </p:spTree>
    <p:extLst>
      <p:ext uri="{BB962C8B-B14F-4D97-AF65-F5344CB8AC3E}">
        <p14:creationId xmlns:p14="http://schemas.microsoft.com/office/powerpoint/2010/main" val="313571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4</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5</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6</a:t>
            </a:fld>
            <a:endParaRPr lang="en-US"/>
          </a:p>
        </p:txBody>
      </p:sp>
    </p:spTree>
    <p:extLst>
      <p:ext uri="{BB962C8B-B14F-4D97-AF65-F5344CB8AC3E}">
        <p14:creationId xmlns:p14="http://schemas.microsoft.com/office/powerpoint/2010/main" val="372365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7</a:t>
            </a:fld>
            <a:endParaRPr lang="en-US"/>
          </a:p>
        </p:txBody>
      </p:sp>
    </p:spTree>
    <p:extLst>
      <p:ext uri="{BB962C8B-B14F-4D97-AF65-F5344CB8AC3E}">
        <p14:creationId xmlns:p14="http://schemas.microsoft.com/office/powerpoint/2010/main" val="1038844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8</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9</a:t>
            </a:fld>
            <a:endParaRPr lang="en-US"/>
          </a:p>
        </p:txBody>
      </p:sp>
    </p:spTree>
    <p:extLst>
      <p:ext uri="{BB962C8B-B14F-4D97-AF65-F5344CB8AC3E}">
        <p14:creationId xmlns:p14="http://schemas.microsoft.com/office/powerpoint/2010/main" val="273457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40467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30909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1226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33128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7D37A-7A7A-4E1A-8000-9528A00728F0}"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73683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67D37A-7A7A-4E1A-8000-9528A00728F0}"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388569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67D37A-7A7A-4E1A-8000-9528A00728F0}"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43960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67D37A-7A7A-4E1A-8000-9528A00728F0}"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67537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37A-7A7A-4E1A-8000-9528A00728F0}"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64478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7D37A-7A7A-4E1A-8000-9528A00728F0}"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330781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7D37A-7A7A-4E1A-8000-9528A00728F0}"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67443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37A-7A7A-4E1A-8000-9528A00728F0}" type="datetimeFigureOut">
              <a:rPr lang="en-US" smtClean="0"/>
              <a:t>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E8FC7-3179-4E8A-8FAF-2645FC7674CA}" type="slidenum">
              <a:rPr lang="en-US" smtClean="0"/>
              <a:t>‹#›</a:t>
            </a:fld>
            <a:endParaRPr lang="en-US"/>
          </a:p>
        </p:txBody>
      </p:sp>
    </p:spTree>
    <p:extLst>
      <p:ext uri="{BB962C8B-B14F-4D97-AF65-F5344CB8AC3E}">
        <p14:creationId xmlns:p14="http://schemas.microsoft.com/office/powerpoint/2010/main" val="32713781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padlet.com/ReconstructingJudaism/educationdirectors"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asel.org/what-is-sel/"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343400"/>
            <a:ext cx="6667500" cy="609600"/>
          </a:xfrm>
        </p:spPr>
        <p:txBody>
          <a:bodyPr>
            <a:normAutofit fontScale="70000" lnSpcReduction="20000"/>
          </a:bodyPr>
          <a:lstStyle/>
          <a:p>
            <a:r>
              <a:rPr lang="en-US" sz="2400" dirty="0" smtClean="0">
                <a:ea typeface="Microsoft JhengHei" panose="020B0604030504040204" pitchFamily="34" charset="-120"/>
              </a:rPr>
              <a:t>Cyd </a:t>
            </a:r>
            <a:r>
              <a:rPr lang="en-US" sz="2400" dirty="0" smtClean="0">
                <a:ea typeface="Microsoft JhengHei" panose="020B0604030504040204" pitchFamily="34" charset="-120"/>
              </a:rPr>
              <a:t>Weissman</a:t>
            </a:r>
          </a:p>
          <a:p>
            <a:r>
              <a:rPr lang="en-US" dirty="0" smtClean="0">
                <a:ea typeface="Microsoft JhengHei" panose="020B0604030504040204" pitchFamily="34" charset="-120"/>
              </a:rPr>
              <a:t>January 2019</a:t>
            </a:r>
            <a:endParaRPr lang="en-US" sz="2400" dirty="0" smtClean="0">
              <a:ea typeface="Microsoft JhengHei" panose="020B0604030504040204" pitchFamily="34" charset="-120"/>
            </a:endParaRPr>
          </a:p>
        </p:txBody>
      </p:sp>
      <p:cxnSp>
        <p:nvCxnSpPr>
          <p:cNvPr id="25" name="Straight Connector 24"/>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ctrTitle"/>
          </p:nvPr>
        </p:nvSpPr>
        <p:spPr/>
        <p:txBody>
          <a:bodyPr>
            <a:normAutofit/>
          </a:bodyPr>
          <a:lstStyle/>
          <a:p>
            <a:r>
              <a:rPr lang="en-US" sz="4000" dirty="0" smtClean="0"/>
              <a:t>Directors Newly in the Lead</a:t>
            </a:r>
            <a:endParaRPr lang="en-US" sz="4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3648075"/>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04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10</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sp>
        <p:nvSpPr>
          <p:cNvPr id="2" name="TextBox 1"/>
          <p:cNvSpPr txBox="1"/>
          <p:nvPr/>
        </p:nvSpPr>
        <p:spPr>
          <a:xfrm>
            <a:off x="785846" y="567767"/>
            <a:ext cx="5830388" cy="477054"/>
          </a:xfrm>
          <a:prstGeom prst="rect">
            <a:avLst/>
          </a:prstGeom>
          <a:noFill/>
        </p:spPr>
        <p:txBody>
          <a:bodyPr wrap="square" rtlCol="0">
            <a:spAutoFit/>
          </a:bodyPr>
          <a:lstStyle/>
          <a:p>
            <a:r>
              <a:rPr lang="en-US" sz="2500" dirty="0" smtClean="0">
                <a:latin typeface="Arial" panose="020B0604020202020204" pitchFamily="34" charset="0"/>
                <a:cs typeface="Arial" panose="020B0604020202020204" pitchFamily="34" charset="0"/>
              </a:rPr>
              <a:t>Reflection and Next Steps</a:t>
            </a:r>
            <a:endParaRPr lang="en-US" sz="2500" dirty="0">
              <a:latin typeface="Arial" panose="020B0604020202020204" pitchFamily="34" charset="0"/>
              <a:cs typeface="Arial" panose="020B0604020202020204" pitchFamily="34" charset="0"/>
            </a:endParaRPr>
          </a:p>
        </p:txBody>
      </p:sp>
      <p:pic>
        <p:nvPicPr>
          <p:cNvPr id="8" name="Picture 2" descr="http://s3.amazonaws.com/sitebuilderreport-assets/stock_photos/files/000/007/096/small/negativespace1-23-259x172.jpg?14310918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99" y="1332057"/>
            <a:ext cx="3928893" cy="260914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99011" y="4181475"/>
            <a:ext cx="7078163" cy="369332"/>
          </a:xfrm>
          <a:prstGeom prst="rect">
            <a:avLst/>
          </a:prstGeom>
          <a:noFill/>
        </p:spPr>
        <p:txBody>
          <a:bodyPr wrap="square" rtlCol="0">
            <a:spAutoFit/>
          </a:bodyPr>
          <a:lstStyle/>
          <a:p>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11" name="Straight Connector 10"/>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487333" y="2167467"/>
            <a:ext cx="4267199" cy="646331"/>
          </a:xfrm>
          <a:prstGeom prst="rect">
            <a:avLst/>
          </a:prstGeom>
        </p:spPr>
        <p:txBody>
          <a:bodyPr wrap="square">
            <a:spAutoFit/>
          </a:bodyPr>
          <a:lstStyle/>
          <a:p>
            <a:r>
              <a:rPr lang="en-US" dirty="0"/>
              <a:t>Tuesdays, 1 p.m.–2 p.m. EST</a:t>
            </a:r>
            <a:r>
              <a:rPr lang="en-US" dirty="0" smtClean="0"/>
              <a:t>: </a:t>
            </a:r>
          </a:p>
          <a:p>
            <a:r>
              <a:rPr lang="en-US" smtClean="0"/>
              <a:t>March </a:t>
            </a:r>
            <a:r>
              <a:rPr lang="en-US" dirty="0"/>
              <a:t>5</a:t>
            </a:r>
          </a:p>
        </p:txBody>
      </p:sp>
    </p:spTree>
    <p:extLst>
      <p:ext uri="{BB962C8B-B14F-4D97-AF65-F5344CB8AC3E}">
        <p14:creationId xmlns:p14="http://schemas.microsoft.com/office/powerpoint/2010/main" val="35773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2</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186267" y="135467"/>
            <a:ext cx="8842345" cy="11599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solidFill>
                  <a:schemeClr val="tx1">
                    <a:lumMod val="75000"/>
                    <a:lumOff val="25000"/>
                  </a:schemeClr>
                </a:solidFill>
                <a:latin typeface="Arial" panose="020B0604020202020204" pitchFamily="34" charset="0"/>
                <a:cs typeface="Arial" panose="020B0604020202020204" pitchFamily="34" charset="0"/>
              </a:rPr>
              <a:t>Goals for our network</a:t>
            </a:r>
            <a:endParaRPr lang="en-US" sz="25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09599" y="1507067"/>
            <a:ext cx="8144933" cy="4308872"/>
          </a:xfrm>
          <a:prstGeom prst="rect">
            <a:avLst/>
          </a:prstGeom>
          <a:noFill/>
        </p:spPr>
        <p:txBody>
          <a:bodyPr wrap="square" rtlCol="0">
            <a:spAutoFit/>
          </a:bodyPr>
          <a:lstStyle/>
          <a:p>
            <a:pPr marL="342900" indent="-342900">
              <a:buAutoNum type="arabicPeriod"/>
            </a:pPr>
            <a:r>
              <a:rPr lang="en-US" sz="3200" dirty="0" smtClean="0"/>
              <a:t>Provide practical and spiritual support for your most important questions</a:t>
            </a:r>
          </a:p>
          <a:p>
            <a:endParaRPr lang="en-US" sz="3200" dirty="0" smtClean="0"/>
          </a:p>
          <a:p>
            <a:r>
              <a:rPr lang="en-US" sz="3200" dirty="0" smtClean="0"/>
              <a:t>2. Strengthen connections among you—share resources, ideas and stories leading to concrete actions empowering your leadership</a:t>
            </a:r>
          </a:p>
          <a:p>
            <a:endParaRPr lang="en-US" sz="3200" dirty="0"/>
          </a:p>
          <a:p>
            <a:endParaRPr lang="en-US" sz="3200" dirty="0" smtClean="0"/>
          </a:p>
          <a:p>
            <a:endParaRPr lang="en-US" dirty="0"/>
          </a:p>
        </p:txBody>
      </p:sp>
      <p:pic>
        <p:nvPicPr>
          <p:cNvPr id="4" name="Picture 3"/>
          <p:cNvPicPr>
            <a:picLocks noChangeAspect="1"/>
          </p:cNvPicPr>
          <p:nvPr/>
        </p:nvPicPr>
        <p:blipFill>
          <a:blip r:embed="rId5"/>
          <a:stretch>
            <a:fillRect/>
          </a:stretch>
        </p:blipFill>
        <p:spPr>
          <a:xfrm>
            <a:off x="5135034" y="4419600"/>
            <a:ext cx="3581400" cy="2273300"/>
          </a:xfrm>
          <a:prstGeom prst="rect">
            <a:avLst/>
          </a:prstGeom>
        </p:spPr>
      </p:pic>
    </p:spTree>
    <p:extLst>
      <p:ext uri="{BB962C8B-B14F-4D97-AF65-F5344CB8AC3E}">
        <p14:creationId xmlns:p14="http://schemas.microsoft.com/office/powerpoint/2010/main" val="386050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3</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7067" y="152400"/>
            <a:ext cx="7924800" cy="1200329"/>
          </a:xfrm>
          <a:prstGeom prst="rect">
            <a:avLst/>
          </a:prstGeom>
          <a:noFill/>
        </p:spPr>
        <p:txBody>
          <a:bodyPr wrap="square" rtlCol="0">
            <a:spAutoFit/>
          </a:bodyPr>
          <a:lstStyle/>
          <a:p>
            <a:r>
              <a:rPr lang="en-US" sz="3600" dirty="0" smtClean="0"/>
              <a:t>Who are you caring for? How?</a:t>
            </a:r>
          </a:p>
          <a:p>
            <a:r>
              <a:rPr lang="en-US" sz="3600" dirty="0" smtClean="0"/>
              <a:t>Who is taking care of you? How?</a:t>
            </a:r>
            <a:endParaRPr lang="en-US" dirty="0"/>
          </a:p>
        </p:txBody>
      </p:sp>
      <p:sp>
        <p:nvSpPr>
          <p:cNvPr id="5" name="AutoShape 2" descr="Image result for picture of helping ha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picture of helping ha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612776" y="1786137"/>
            <a:ext cx="7454900" cy="2554545"/>
          </a:xfrm>
          <a:prstGeom prst="rect">
            <a:avLst/>
          </a:prstGeom>
          <a:noFill/>
        </p:spPr>
        <p:txBody>
          <a:bodyPr wrap="square" rtlCol="0">
            <a:spAutoFit/>
          </a:bodyPr>
          <a:lstStyle/>
          <a:p>
            <a:r>
              <a:rPr lang="en-US" sz="4000" dirty="0" smtClean="0">
                <a:hlinkClick r:id="rId5"/>
              </a:rPr>
              <a:t>https</a:t>
            </a:r>
            <a:r>
              <a:rPr lang="en-US" sz="4000" dirty="0">
                <a:hlinkClick r:id="rId5"/>
              </a:rPr>
              <a:t>://</a:t>
            </a:r>
            <a:r>
              <a:rPr lang="en-US" sz="4000" dirty="0" smtClean="0">
                <a:hlinkClick r:id="rId5"/>
              </a:rPr>
              <a:t>padlet.com/ReconstructingJudaism/educationdirectors</a:t>
            </a:r>
            <a:endParaRPr lang="en-US" sz="4000" dirty="0" smtClean="0"/>
          </a:p>
          <a:p>
            <a:endParaRPr lang="en-US" sz="4000" dirty="0"/>
          </a:p>
          <a:p>
            <a:r>
              <a:rPr lang="en-US" sz="4000" dirty="0" smtClean="0"/>
              <a:t>Security?</a:t>
            </a:r>
            <a:endParaRPr lang="en-US" sz="4000" dirty="0"/>
          </a:p>
        </p:txBody>
      </p:sp>
      <p:pic>
        <p:nvPicPr>
          <p:cNvPr id="1032" name="Picture 8" descr="https://lh4.googleusercontent.com/RR2rnxcjFcZLlWVzgjrIMhBoJsoYJBxkZaL7OZJvoSu6KdL7vb5JIQ-UqSzJcn69vBUgoDctwNkr3L2iTSY76IrHjoXXW4i47sE=w1280-h9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9275" y="4190454"/>
            <a:ext cx="2336800" cy="248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738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4</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0"/>
            <a:ext cx="6942666" cy="1200329"/>
          </a:xfrm>
          <a:prstGeom prst="rect">
            <a:avLst/>
          </a:prstGeom>
          <a:noFill/>
        </p:spPr>
        <p:txBody>
          <a:bodyPr wrap="square" rtlCol="0">
            <a:spAutoFit/>
          </a:bodyPr>
          <a:lstStyle/>
          <a:p>
            <a:r>
              <a:rPr lang="en-US" sz="3600" dirty="0" smtClean="0"/>
              <a:t>Where we were last time:</a:t>
            </a:r>
          </a:p>
          <a:p>
            <a:r>
              <a:rPr lang="en-US" sz="3600" dirty="0" smtClean="0"/>
              <a:t>Engaging Parents.   </a:t>
            </a:r>
            <a:endParaRPr lang="en-US" sz="3600" dirty="0"/>
          </a:p>
        </p:txBody>
      </p:sp>
      <p:sp>
        <p:nvSpPr>
          <p:cNvPr id="3" name="TextBox 2"/>
          <p:cNvSpPr txBox="1"/>
          <p:nvPr/>
        </p:nvSpPr>
        <p:spPr>
          <a:xfrm>
            <a:off x="440267" y="1320801"/>
            <a:ext cx="8094133" cy="3046988"/>
          </a:xfrm>
          <a:prstGeom prst="rect">
            <a:avLst/>
          </a:prstGeom>
          <a:noFill/>
        </p:spPr>
        <p:txBody>
          <a:bodyPr wrap="square" rtlCol="0">
            <a:spAutoFit/>
          </a:bodyPr>
          <a:lstStyle/>
          <a:p>
            <a:r>
              <a:rPr lang="en-US" sz="2400" dirty="0" smtClean="0"/>
              <a:t>Why?</a:t>
            </a:r>
          </a:p>
          <a:p>
            <a:pPr marL="342900" indent="-342900">
              <a:buFont typeface="Arial"/>
              <a:buChar char="•"/>
            </a:pPr>
            <a:r>
              <a:rPr lang="en-US" sz="2400" dirty="0" smtClean="0"/>
              <a:t>To support “homework” and attendance</a:t>
            </a:r>
          </a:p>
          <a:p>
            <a:pPr marL="342900" indent="-342900">
              <a:buFont typeface="Arial"/>
              <a:buChar char="•"/>
            </a:pPr>
            <a:r>
              <a:rPr lang="en-US" sz="2400" dirty="0" smtClean="0"/>
              <a:t>To strengthen parents’ learning</a:t>
            </a:r>
          </a:p>
          <a:p>
            <a:pPr marL="342900" indent="-342900">
              <a:buFont typeface="Arial"/>
              <a:buChar char="•"/>
            </a:pPr>
            <a:r>
              <a:rPr lang="en-US" sz="2400" dirty="0" smtClean="0"/>
              <a:t>To enable parents to teach with students</a:t>
            </a:r>
          </a:p>
          <a:p>
            <a:pPr marL="342900" indent="-342900">
              <a:buFont typeface="Arial"/>
              <a:buChar char="•"/>
            </a:pPr>
            <a:r>
              <a:rPr lang="en-US" sz="2400" dirty="0" smtClean="0"/>
              <a:t>To build a community that models Jewish life/values </a:t>
            </a:r>
          </a:p>
          <a:p>
            <a:pPr marL="342900" indent="-342900">
              <a:buFont typeface="Arial"/>
              <a:buChar char="•"/>
            </a:pPr>
            <a:r>
              <a:rPr lang="en-US" sz="2400" dirty="0" smtClean="0"/>
              <a:t>To identify goals of learning</a:t>
            </a:r>
          </a:p>
          <a:p>
            <a:pPr marL="342900" indent="-342900">
              <a:buFont typeface="Arial"/>
              <a:buChar char="•"/>
            </a:pPr>
            <a:r>
              <a:rPr lang="en-US" sz="2400" dirty="0" smtClean="0"/>
              <a:t>Other</a:t>
            </a:r>
          </a:p>
          <a:p>
            <a:endParaRPr lang="en-US" sz="2400" dirty="0"/>
          </a:p>
        </p:txBody>
      </p:sp>
    </p:spTree>
    <p:extLst>
      <p:ext uri="{BB962C8B-B14F-4D97-AF65-F5344CB8AC3E}">
        <p14:creationId xmlns:p14="http://schemas.microsoft.com/office/powerpoint/2010/main" val="2089806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5</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200329"/>
          </a:xfrm>
          <a:prstGeom prst="rect">
            <a:avLst/>
          </a:prstGeom>
          <a:noFill/>
        </p:spPr>
        <p:txBody>
          <a:bodyPr wrap="square" rtlCol="0">
            <a:spAutoFit/>
          </a:bodyPr>
          <a:lstStyle/>
          <a:p>
            <a:r>
              <a:rPr lang="en-US" sz="3600" dirty="0" smtClean="0"/>
              <a:t>Professional Development—What are your questions/thoughts</a:t>
            </a:r>
          </a:p>
        </p:txBody>
      </p:sp>
      <p:sp>
        <p:nvSpPr>
          <p:cNvPr id="5" name="Rectangle 4"/>
          <p:cNvSpPr/>
          <p:nvPr/>
        </p:nvSpPr>
        <p:spPr>
          <a:xfrm>
            <a:off x="355599" y="1337733"/>
            <a:ext cx="8415867" cy="4401205"/>
          </a:xfrm>
          <a:prstGeom prst="rect">
            <a:avLst/>
          </a:prstGeom>
        </p:spPr>
        <p:txBody>
          <a:bodyPr wrap="square">
            <a:spAutoFit/>
          </a:bodyPr>
          <a:lstStyle/>
          <a:p>
            <a:r>
              <a:rPr lang="en-US" sz="2800" baseline="30000" dirty="0" smtClean="0"/>
              <a:t> </a:t>
            </a:r>
            <a:r>
              <a:rPr lang="en-US" sz="2800" baseline="30000" dirty="0"/>
              <a:t>“</a:t>
            </a:r>
            <a:r>
              <a:rPr lang="en-US" sz="2800" dirty="0"/>
              <a:t>To improve student learning, we should improve teaching. To improve teaching, teachers must engage in learning continuously as an integral part of their job. Teacher learning cannot be relegated to special occasions, nor can the subject of that learning be divorced from the immediate learning needs of students.” (NEA</a:t>
            </a:r>
            <a:r>
              <a:rPr lang="en-US" sz="2800" dirty="0" smtClean="0"/>
              <a:t>,) </a:t>
            </a:r>
            <a:r>
              <a:rPr lang="en-US" sz="2800" dirty="0"/>
              <a:t>Professional development, rather than being an isolated initiative, must be an integral part of a school’s overall plan, a smart part of a greater whole, for achieving student outcomes. </a:t>
            </a:r>
          </a:p>
        </p:txBody>
      </p:sp>
    </p:spTree>
    <p:extLst>
      <p:ext uri="{BB962C8B-B14F-4D97-AF65-F5344CB8AC3E}">
        <p14:creationId xmlns:p14="http://schemas.microsoft.com/office/powerpoint/2010/main" val="2275220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6</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200329"/>
          </a:xfrm>
          <a:prstGeom prst="rect">
            <a:avLst/>
          </a:prstGeom>
          <a:noFill/>
        </p:spPr>
        <p:txBody>
          <a:bodyPr wrap="square" rtlCol="0">
            <a:spAutoFit/>
          </a:bodyPr>
          <a:lstStyle/>
          <a:p>
            <a:r>
              <a:rPr lang="en-US" sz="3600" dirty="0" smtClean="0"/>
              <a:t>Social Emotional Learning</a:t>
            </a:r>
          </a:p>
          <a:p>
            <a:r>
              <a:rPr lang="en-US" sz="3600" dirty="0" smtClean="0"/>
              <a:t>Well being of students</a:t>
            </a:r>
            <a:endParaRPr lang="en-US" sz="3600" dirty="0" smtClean="0"/>
          </a:p>
        </p:txBody>
      </p:sp>
      <p:sp>
        <p:nvSpPr>
          <p:cNvPr id="5" name="Rectangle 4"/>
          <p:cNvSpPr/>
          <p:nvPr/>
        </p:nvSpPr>
        <p:spPr>
          <a:xfrm>
            <a:off x="355599" y="1337733"/>
            <a:ext cx="8415867" cy="523220"/>
          </a:xfrm>
          <a:prstGeom prst="rect">
            <a:avLst/>
          </a:prstGeom>
        </p:spPr>
        <p:txBody>
          <a:bodyPr wrap="square">
            <a:spAutoFit/>
          </a:bodyPr>
          <a:lstStyle/>
          <a:p>
            <a:r>
              <a:rPr lang="en-US" sz="2800" baseline="30000" dirty="0" smtClean="0"/>
              <a:t> </a:t>
            </a:r>
            <a:endParaRPr lang="en-US" sz="2800" dirty="0"/>
          </a:p>
        </p:txBody>
      </p:sp>
      <p:sp>
        <p:nvSpPr>
          <p:cNvPr id="3" name="Rectangle 2"/>
          <p:cNvSpPr/>
          <p:nvPr/>
        </p:nvSpPr>
        <p:spPr>
          <a:xfrm>
            <a:off x="552450" y="1619250"/>
            <a:ext cx="5487227" cy="2585323"/>
          </a:xfrm>
          <a:prstGeom prst="rect">
            <a:avLst/>
          </a:prstGeom>
        </p:spPr>
        <p:txBody>
          <a:bodyPr wrap="square">
            <a:spAutoFit/>
          </a:bodyPr>
          <a:lstStyle/>
          <a:p>
            <a:r>
              <a:rPr lang="en-US" dirty="0" err="1" smtClean="0"/>
              <a:t>Casel</a:t>
            </a:r>
            <a:r>
              <a:rPr lang="en-US" dirty="0" smtClean="0"/>
              <a:t>: </a:t>
            </a:r>
            <a:r>
              <a:rPr lang="en-US" dirty="0" smtClean="0">
                <a:hlinkClick r:id="rId5"/>
              </a:rPr>
              <a:t>https</a:t>
            </a:r>
            <a:r>
              <a:rPr lang="en-US" dirty="0">
                <a:hlinkClick r:id="rId5"/>
              </a:rPr>
              <a:t>://casel.org/what-is-sel</a:t>
            </a:r>
            <a:r>
              <a:rPr lang="en-US" dirty="0" smtClean="0">
                <a:hlinkClick r:id="rId5"/>
              </a:rPr>
              <a:t>/</a:t>
            </a:r>
            <a:endParaRPr lang="en-US" dirty="0" smtClean="0"/>
          </a:p>
          <a:p>
            <a:endParaRPr lang="en-US" dirty="0"/>
          </a:p>
          <a:p>
            <a:endParaRPr lang="en-US" dirty="0" smtClean="0"/>
          </a:p>
          <a:p>
            <a:r>
              <a:rPr lang="en-US" dirty="0" smtClean="0"/>
              <a:t>NETWORK FOR MORE LEARNING: </a:t>
            </a:r>
          </a:p>
          <a:p>
            <a:endParaRPr lang="en-US" dirty="0" smtClean="0"/>
          </a:p>
          <a:p>
            <a:r>
              <a:rPr lang="en-US" dirty="0"/>
              <a:t>https://www.reconstructingjudaism.org/understandings-heart-social-and-emotional-learning-sel?fbclid=IwAR00yayaHEUaBc78vkHj8LwBiWisCRUgUO3y6qbIgym8DPL1F0OAnF8RQ6c</a:t>
            </a:r>
          </a:p>
        </p:txBody>
      </p:sp>
    </p:spTree>
    <p:extLst>
      <p:ext uri="{BB962C8B-B14F-4D97-AF65-F5344CB8AC3E}">
        <p14:creationId xmlns:p14="http://schemas.microsoft.com/office/powerpoint/2010/main" val="1143741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7</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200329"/>
          </a:xfrm>
          <a:prstGeom prst="rect">
            <a:avLst/>
          </a:prstGeom>
          <a:noFill/>
        </p:spPr>
        <p:txBody>
          <a:bodyPr wrap="square" rtlCol="0">
            <a:spAutoFit/>
          </a:bodyPr>
          <a:lstStyle/>
          <a:p>
            <a:r>
              <a:rPr lang="en-US" sz="3600" dirty="0" smtClean="0"/>
              <a:t>Social Emotional Learning</a:t>
            </a:r>
          </a:p>
          <a:p>
            <a:r>
              <a:rPr lang="en-US" sz="3600" dirty="0" smtClean="0"/>
              <a:t>Well being of students:  PERMA</a:t>
            </a:r>
            <a:endParaRPr lang="en-US" sz="3600" dirty="0" smtClean="0"/>
          </a:p>
        </p:txBody>
      </p:sp>
      <p:sp>
        <p:nvSpPr>
          <p:cNvPr id="5" name="Rectangle 4"/>
          <p:cNvSpPr/>
          <p:nvPr/>
        </p:nvSpPr>
        <p:spPr>
          <a:xfrm>
            <a:off x="355599" y="1337733"/>
            <a:ext cx="8415867" cy="523220"/>
          </a:xfrm>
          <a:prstGeom prst="rect">
            <a:avLst/>
          </a:prstGeom>
        </p:spPr>
        <p:txBody>
          <a:bodyPr wrap="square">
            <a:spAutoFit/>
          </a:bodyPr>
          <a:lstStyle/>
          <a:p>
            <a:r>
              <a:rPr lang="en-US" sz="2800" baseline="30000" dirty="0" smtClean="0"/>
              <a:t> </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406991498"/>
              </p:ext>
            </p:extLst>
          </p:nvPr>
        </p:nvGraphicFramePr>
        <p:xfrm>
          <a:off x="1571625" y="1462813"/>
          <a:ext cx="6867525" cy="4664461"/>
        </p:xfrm>
        <a:graphic>
          <a:graphicData uri="http://schemas.openxmlformats.org/drawingml/2006/table">
            <a:tbl>
              <a:tblPr/>
              <a:tblGrid>
                <a:gridCol w="6867525">
                  <a:extLst>
                    <a:ext uri="{9D8B030D-6E8A-4147-A177-3AD203B41FA5}">
                      <a16:colId xmlns:a16="http://schemas.microsoft.com/office/drawing/2014/main" val="39200780"/>
                    </a:ext>
                  </a:extLst>
                </a:gridCol>
              </a:tblGrid>
              <a:tr h="323224">
                <a:tc>
                  <a:txBody>
                    <a:bodyPr/>
                    <a:lstStyle/>
                    <a:p>
                      <a:pPr rtl="0" fontAlgn="t">
                        <a:spcBef>
                          <a:spcPts val="0"/>
                        </a:spcBef>
                        <a:spcAft>
                          <a:spcPts val="0"/>
                        </a:spcAft>
                      </a:pPr>
                      <a:r>
                        <a:rPr lang="en-US" sz="1100" b="1" i="0" u="none" strike="noStrike">
                          <a:solidFill>
                            <a:srgbClr val="000000"/>
                          </a:solidFill>
                          <a:effectLst/>
                          <a:latin typeface="Arial" panose="020B0604020202020204" pitchFamily="34" charset="0"/>
                        </a:rPr>
                        <a:t>PERMA</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650962"/>
                  </a:ext>
                </a:extLst>
              </a:tr>
              <a:tr h="323224">
                <a:tc>
                  <a:txBody>
                    <a:bodyPr/>
                    <a:lstStyle/>
                    <a:p>
                      <a:pPr rtl="0" fontAlgn="t">
                        <a:spcBef>
                          <a:spcPts val="0"/>
                        </a:spcBef>
                        <a:spcAft>
                          <a:spcPts val="0"/>
                        </a:spcAft>
                      </a:pPr>
                      <a:r>
                        <a:rPr lang="en-US" sz="1100" b="1" i="0" u="none" strike="noStrike">
                          <a:solidFill>
                            <a:srgbClr val="000000"/>
                          </a:solidFill>
                          <a:effectLst/>
                          <a:latin typeface="Arial" panose="020B0604020202020204" pitchFamily="34" charset="0"/>
                        </a:rPr>
                        <a:t>P= Positive Emotions:  Pleasure, happiness, contentment, peace, joy, and inspiration.</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303626"/>
                  </a:ext>
                </a:extLst>
              </a:tr>
              <a:tr h="691031">
                <a:tc>
                  <a:txBody>
                    <a:bodyPr/>
                    <a:lstStyle/>
                    <a:p>
                      <a:pPr rtl="0" fontAlgn="t">
                        <a:spcBef>
                          <a:spcPts val="0"/>
                        </a:spcBef>
                        <a:spcAft>
                          <a:spcPts val="0"/>
                        </a:spcAft>
                      </a:pPr>
                      <a:r>
                        <a:rPr lang="en-US" sz="1100" b="1" i="0" u="none" strike="noStrike" dirty="0">
                          <a:solidFill>
                            <a:srgbClr val="000000"/>
                          </a:solidFill>
                          <a:effectLst/>
                          <a:latin typeface="Arial" panose="020B0604020202020204" pitchFamily="34" charset="0"/>
                        </a:rPr>
                        <a:t>E= Engagement:  When we are truly engaged in a situation, task, or project, we experience a state of FLOW- time seems to stop, we lose our sense of self, and we concentrate intensely on the present.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136497"/>
                  </a:ext>
                </a:extLst>
              </a:tr>
              <a:tr h="1108994">
                <a:tc>
                  <a:txBody>
                    <a:bodyPr/>
                    <a:lstStyle/>
                    <a:p>
                      <a:pPr rtl="0" fontAlgn="t">
                        <a:spcBef>
                          <a:spcPts val="0"/>
                        </a:spcBef>
                        <a:spcAft>
                          <a:spcPts val="0"/>
                        </a:spcAft>
                      </a:pPr>
                      <a:r>
                        <a:rPr lang="en-US" sz="1100" b="1" i="0" u="none" strike="noStrike">
                          <a:solidFill>
                            <a:srgbClr val="000000"/>
                          </a:solidFill>
                          <a:effectLst/>
                          <a:latin typeface="Arial" panose="020B0604020202020204" pitchFamily="34" charset="0"/>
                        </a:rPr>
                        <a:t>R=Positive Relationships:  As humans, we are “social beings” and good relationships are core to our well-being.</a:t>
                      </a:r>
                      <a:endParaRPr lang="en-US">
                        <a:effectLst/>
                      </a:endParaRPr>
                    </a:p>
                    <a:p>
                      <a:pPr fontAlgn="t"/>
                      <a:r>
                        <a:rPr lang="en-US">
                          <a:effectLst/>
                        </a:rPr>
                        <a:t/>
                      </a:r>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02545"/>
                  </a:ext>
                </a:extLst>
              </a:tr>
              <a:tr h="1108994">
                <a:tc>
                  <a:txBody>
                    <a:bodyPr/>
                    <a:lstStyle/>
                    <a:p>
                      <a:pPr rtl="0" fontAlgn="t">
                        <a:spcBef>
                          <a:spcPts val="0"/>
                        </a:spcBef>
                        <a:spcAft>
                          <a:spcPts val="0"/>
                        </a:spcAft>
                      </a:pPr>
                      <a:r>
                        <a:rPr lang="en-US" sz="1100" b="1" i="0" u="none" strike="noStrike">
                          <a:solidFill>
                            <a:srgbClr val="000000"/>
                          </a:solidFill>
                          <a:effectLst/>
                          <a:latin typeface="Arial" panose="020B0604020202020204" pitchFamily="34" charset="0"/>
                        </a:rPr>
                        <a:t>M= Meaning:  Meaning comes from serving a cause bigger than ourselves, serving God/ a Higher Power, or a cause that helps humanity in some way.</a:t>
                      </a:r>
                      <a:endParaRPr lang="en-US">
                        <a:effectLst/>
                      </a:endParaRPr>
                    </a:p>
                    <a:p>
                      <a:pPr fontAlgn="t"/>
                      <a:r>
                        <a:rPr lang="en-US">
                          <a:effectLst/>
                        </a:rPr>
                        <a:t/>
                      </a:r>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612938"/>
                  </a:ext>
                </a:extLst>
              </a:tr>
              <a:tr h="1108994">
                <a:tc>
                  <a:txBody>
                    <a:bodyPr/>
                    <a:lstStyle/>
                    <a:p>
                      <a:pPr rtl="0" fontAlgn="t">
                        <a:spcBef>
                          <a:spcPts val="0"/>
                        </a:spcBef>
                        <a:spcAft>
                          <a:spcPts val="0"/>
                        </a:spcAft>
                      </a:pPr>
                      <a:r>
                        <a:rPr lang="en-US" sz="1100" b="1" i="0" u="none" strike="noStrike" dirty="0">
                          <a:solidFill>
                            <a:srgbClr val="000000"/>
                          </a:solidFill>
                          <a:effectLst/>
                          <a:latin typeface="Arial" panose="020B0604020202020204" pitchFamily="34" charset="0"/>
                        </a:rPr>
                        <a:t>A=Accomplishments/Achievement:  Striving to better ourselves in some way, whether seeking to master a skill, achieve a valuable goal, win a competitive event.</a:t>
                      </a:r>
                      <a:endParaRPr lang="en-US" dirty="0">
                        <a:effectLst/>
                      </a:endParaRPr>
                    </a:p>
                    <a:p>
                      <a:pPr fontAlgn="t"/>
                      <a:r>
                        <a:rPr lang="en-US" dirty="0">
                          <a:effectLst/>
                        </a:rPr>
                        <a:t/>
                      </a:r>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262198"/>
                  </a:ext>
                </a:extLst>
              </a:tr>
            </a:tbl>
          </a:graphicData>
        </a:graphic>
      </p:graphicFrame>
      <p:sp>
        <p:nvSpPr>
          <p:cNvPr id="6" name="Rectangle 1"/>
          <p:cNvSpPr>
            <a:spLocks noChangeArrowheads="1"/>
          </p:cNvSpPr>
          <p:nvPr/>
        </p:nvSpPr>
        <p:spPr bwMode="auto">
          <a:xfrm>
            <a:off x="1556238" y="1619596"/>
            <a:ext cx="1056542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4321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8</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0"/>
            <a:ext cx="6942666" cy="646331"/>
          </a:xfrm>
          <a:prstGeom prst="rect">
            <a:avLst/>
          </a:prstGeom>
          <a:noFill/>
        </p:spPr>
        <p:txBody>
          <a:bodyPr wrap="square" rtlCol="0">
            <a:spAutoFit/>
          </a:bodyPr>
          <a:lstStyle/>
          <a:p>
            <a:r>
              <a:rPr lang="en-US" sz="3600" dirty="0" smtClean="0"/>
              <a:t>What your said feels most urgent</a:t>
            </a:r>
            <a:endParaRPr lang="en-US" sz="3600" dirty="0"/>
          </a:p>
        </p:txBody>
      </p:sp>
      <p:sp>
        <p:nvSpPr>
          <p:cNvPr id="3" name="TextBox 2"/>
          <p:cNvSpPr txBox="1"/>
          <p:nvPr/>
        </p:nvSpPr>
        <p:spPr>
          <a:xfrm>
            <a:off x="440267" y="1320801"/>
            <a:ext cx="8094133" cy="4031873"/>
          </a:xfrm>
          <a:prstGeom prst="rect">
            <a:avLst/>
          </a:prstGeom>
          <a:noFill/>
        </p:spPr>
        <p:txBody>
          <a:bodyPr wrap="square" rtlCol="0">
            <a:spAutoFit/>
          </a:bodyPr>
          <a:lstStyle/>
          <a:p>
            <a:r>
              <a:rPr lang="en-US" sz="2400" dirty="0"/>
              <a:t>As an idea starter let me offer some thoughts:</a:t>
            </a:r>
          </a:p>
          <a:p>
            <a:r>
              <a:rPr lang="en-US" sz="2400" dirty="0"/>
              <a:t>1.       Working with the rabbi/the board</a:t>
            </a:r>
          </a:p>
          <a:p>
            <a:r>
              <a:rPr lang="en-US" sz="2400" dirty="0"/>
              <a:t>2</a:t>
            </a:r>
            <a:r>
              <a:rPr lang="en-US" sz="3200" dirty="0"/>
              <a:t>.       </a:t>
            </a:r>
            <a:r>
              <a:rPr lang="en-US" sz="2000" dirty="0"/>
              <a:t>Engaging parents</a:t>
            </a:r>
          </a:p>
          <a:p>
            <a:r>
              <a:rPr lang="en-US" sz="2400" dirty="0"/>
              <a:t>3.       Establishing my leadership with teachers</a:t>
            </a:r>
          </a:p>
          <a:p>
            <a:r>
              <a:rPr lang="en-US" sz="2400" dirty="0"/>
              <a:t>4.       Managing the day to day</a:t>
            </a:r>
          </a:p>
          <a:p>
            <a:r>
              <a:rPr lang="en-US" sz="2400" dirty="0"/>
              <a:t>5.       Taking care of my own spirit/soul</a:t>
            </a:r>
          </a:p>
          <a:p>
            <a:r>
              <a:rPr lang="en-US" sz="2400" dirty="0"/>
              <a:t>6.       Professional Development for staff</a:t>
            </a:r>
          </a:p>
          <a:p>
            <a:pPr marL="457200" indent="-457200">
              <a:buAutoNum type="arabicPeriod" startAt="7"/>
            </a:pPr>
            <a:r>
              <a:rPr lang="en-US" sz="2400" dirty="0" smtClean="0"/>
              <a:t>Saying </a:t>
            </a:r>
            <a:r>
              <a:rPr lang="en-US" sz="2400" dirty="0"/>
              <a:t>no when I must…setting </a:t>
            </a:r>
            <a:endParaRPr lang="en-US" sz="2400" dirty="0" smtClean="0"/>
          </a:p>
          <a:p>
            <a:r>
              <a:rPr lang="en-US" sz="2400" dirty="0" smtClean="0"/>
              <a:t>boundaries</a:t>
            </a:r>
            <a:endParaRPr lang="en-US" sz="2400" dirty="0"/>
          </a:p>
          <a:p>
            <a:r>
              <a:rPr lang="en-US" sz="2400" dirty="0"/>
              <a:t>8.       YOU NAME IT!!!!!!!!!!!!!!!!!!!!!!!!!!!!!!!!!!!!!</a:t>
            </a:r>
            <a:r>
              <a:rPr lang="en-US" dirty="0"/>
              <a:t>!</a:t>
            </a:r>
          </a:p>
        </p:txBody>
      </p:sp>
      <p:pic>
        <p:nvPicPr>
          <p:cNvPr id="4" name="Picture 3"/>
          <p:cNvPicPr>
            <a:picLocks noChangeAspect="1"/>
          </p:cNvPicPr>
          <p:nvPr/>
        </p:nvPicPr>
        <p:blipFill>
          <a:blip r:embed="rId5"/>
          <a:stretch>
            <a:fillRect/>
          </a:stretch>
        </p:blipFill>
        <p:spPr>
          <a:xfrm>
            <a:off x="6205888" y="4182532"/>
            <a:ext cx="2819579" cy="2675467"/>
          </a:xfrm>
          <a:prstGeom prst="rect">
            <a:avLst/>
          </a:prstGeom>
        </p:spPr>
      </p:pic>
    </p:spTree>
    <p:extLst>
      <p:ext uri="{BB962C8B-B14F-4D97-AF65-F5344CB8AC3E}">
        <p14:creationId xmlns:p14="http://schemas.microsoft.com/office/powerpoint/2010/main" val="3680424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9</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754327"/>
          </a:xfrm>
          <a:prstGeom prst="rect">
            <a:avLst/>
          </a:prstGeom>
          <a:noFill/>
        </p:spPr>
        <p:txBody>
          <a:bodyPr wrap="square" rtlCol="0">
            <a:spAutoFit/>
          </a:bodyPr>
          <a:lstStyle/>
          <a:p>
            <a:r>
              <a:rPr lang="en-US" sz="3600" dirty="0" smtClean="0"/>
              <a:t> 3 A’s  </a:t>
            </a:r>
            <a:endParaRPr lang="en-US" sz="3600" dirty="0" smtClean="0"/>
          </a:p>
          <a:p>
            <a:r>
              <a:rPr lang="en-US" sz="3600" dirty="0" smtClean="0"/>
              <a:t>15 minute </a:t>
            </a:r>
            <a:r>
              <a:rPr lang="en-US" sz="3600" dirty="0" err="1" smtClean="0"/>
              <a:t>trivruta</a:t>
            </a:r>
            <a:endParaRPr lang="en-US" sz="3600" dirty="0" smtClean="0"/>
          </a:p>
          <a:p>
            <a:endParaRPr lang="en-US" sz="3600" dirty="0" smtClean="0"/>
          </a:p>
        </p:txBody>
      </p:sp>
      <p:sp>
        <p:nvSpPr>
          <p:cNvPr id="3" name="TextBox 2"/>
          <p:cNvSpPr txBox="1"/>
          <p:nvPr/>
        </p:nvSpPr>
        <p:spPr>
          <a:xfrm>
            <a:off x="254001" y="1676399"/>
            <a:ext cx="8890000" cy="3785652"/>
          </a:xfrm>
          <a:prstGeom prst="rect">
            <a:avLst/>
          </a:prstGeom>
          <a:noFill/>
        </p:spPr>
        <p:txBody>
          <a:bodyPr wrap="square" rtlCol="0">
            <a:spAutoFit/>
          </a:bodyPr>
          <a:lstStyle/>
          <a:p>
            <a:pPr marL="342900" indent="-342900">
              <a:buFont typeface="Arial"/>
              <a:buChar char="•"/>
            </a:pPr>
            <a:r>
              <a:rPr lang="en-US" sz="2400" dirty="0" smtClean="0"/>
              <a:t>A RESONANT </a:t>
            </a:r>
            <a:r>
              <a:rPr lang="en-US" sz="2400" dirty="0" smtClean="0"/>
              <a:t>IDEA or question!</a:t>
            </a:r>
            <a:endParaRPr lang="en-US" sz="2400" dirty="0" smtClean="0"/>
          </a:p>
          <a:p>
            <a:endParaRPr lang="en-US" sz="2400" dirty="0" smtClean="0"/>
          </a:p>
          <a:p>
            <a:endParaRPr lang="en-US" sz="2400" dirty="0" smtClean="0"/>
          </a:p>
          <a:p>
            <a:pPr marL="342900" indent="-342900">
              <a:buFont typeface="Arial"/>
              <a:buChar char="•"/>
            </a:pPr>
            <a:r>
              <a:rPr lang="en-US" sz="2400" dirty="0" smtClean="0"/>
              <a:t>A  SUCCESS </a:t>
            </a:r>
          </a:p>
          <a:p>
            <a:endParaRPr lang="en-US" sz="2400" dirty="0" smtClean="0"/>
          </a:p>
          <a:p>
            <a:endParaRPr lang="en-US" sz="2400" dirty="0" smtClean="0"/>
          </a:p>
          <a:p>
            <a:pPr marL="342900" indent="-342900">
              <a:buFont typeface="Arial"/>
              <a:buChar char="•"/>
            </a:pPr>
            <a:r>
              <a:rPr lang="en-US" sz="2400" dirty="0" smtClean="0"/>
              <a:t>A CHALLENGE</a:t>
            </a:r>
          </a:p>
          <a:p>
            <a:pPr marL="342900" indent="-342900">
              <a:buFont typeface="Arial"/>
              <a:buChar char="•"/>
            </a:pPr>
            <a:endParaRPr lang="en-US" sz="2400" dirty="0"/>
          </a:p>
          <a:p>
            <a:pPr marL="342900" indent="-342900">
              <a:buFont typeface="Arial"/>
              <a:buChar char="•"/>
            </a:pPr>
            <a:r>
              <a:rPr lang="en-US" sz="2400" dirty="0" smtClean="0"/>
              <a:t>Come back to us with a </a:t>
            </a:r>
          </a:p>
          <a:p>
            <a:r>
              <a:rPr lang="en-US" sz="2400" dirty="0" smtClean="0"/>
              <a:t>headline</a:t>
            </a:r>
          </a:p>
        </p:txBody>
      </p:sp>
      <p:pic>
        <p:nvPicPr>
          <p:cNvPr id="4" name="Picture 3"/>
          <p:cNvPicPr>
            <a:picLocks noChangeAspect="1"/>
          </p:cNvPicPr>
          <p:nvPr/>
        </p:nvPicPr>
        <p:blipFill>
          <a:blip r:embed="rId5"/>
          <a:stretch>
            <a:fillRect/>
          </a:stretch>
        </p:blipFill>
        <p:spPr>
          <a:xfrm>
            <a:off x="4080932" y="2810933"/>
            <a:ext cx="4682067" cy="2341034"/>
          </a:xfrm>
          <a:prstGeom prst="rect">
            <a:avLst/>
          </a:prstGeom>
        </p:spPr>
      </p:pic>
    </p:spTree>
    <p:extLst>
      <p:ext uri="{BB962C8B-B14F-4D97-AF65-F5344CB8AC3E}">
        <p14:creationId xmlns:p14="http://schemas.microsoft.com/office/powerpoint/2010/main" val="3965728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TotalTime>
  <Words>381</Words>
  <Application>Microsoft Office PowerPoint</Application>
  <PresentationFormat>On-screen Show (4:3)</PresentationFormat>
  <Paragraphs>91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Microsoft JhengHei</vt:lpstr>
      <vt:lpstr>Arial</vt:lpstr>
      <vt:lpstr>Calibri</vt:lpstr>
      <vt:lpstr>Calibri Light</vt:lpstr>
      <vt:lpstr>Office Theme</vt:lpstr>
      <vt:lpstr>Directors Newly in the Lead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Schonning</dc:creator>
  <cp:lastModifiedBy>Cyd Weissman</cp:lastModifiedBy>
  <cp:revision>30</cp:revision>
  <dcterms:created xsi:type="dcterms:W3CDTF">2016-11-08T15:20:50Z</dcterms:created>
  <dcterms:modified xsi:type="dcterms:W3CDTF">2019-01-08T18:58:01Z</dcterms:modified>
</cp:coreProperties>
</file>