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1"/>
  </p:notesMasterIdLst>
  <p:sldIdLst>
    <p:sldId id="257" r:id="rId4"/>
    <p:sldId id="270" r:id="rId5"/>
    <p:sldId id="276" r:id="rId6"/>
    <p:sldId id="290" r:id="rId7"/>
    <p:sldId id="289" r:id="rId8"/>
    <p:sldId id="292" r:id="rId9"/>
    <p:sldId id="293" r:id="rId10"/>
    <p:sldId id="272" r:id="rId11"/>
    <p:sldId id="287" r:id="rId12"/>
    <p:sldId id="273" r:id="rId13"/>
    <p:sldId id="274" r:id="rId14"/>
    <p:sldId id="275" r:id="rId15"/>
    <p:sldId id="288" r:id="rId16"/>
    <p:sldId id="278" r:id="rId17"/>
    <p:sldId id="291" r:id="rId18"/>
    <p:sldId id="27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5771" autoAdjust="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9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CA94-7ED5-48BF-9176-4406666091E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8CDF5-EC5F-4323-8ABD-BBE9A218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7812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055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55080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9331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1565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5728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408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8769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297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55487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983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D37A-7A7A-4E1A-8000-9528A00728F0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8B1E-D40F-4851-95E7-3CDC4166E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8627-10E0-4307-B728-2726FCC75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hyperlink" Target="mailto:mharris@rr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ritualwell.org/ritual/tefilat-haderek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s://daysofawe.net/shebotzodkim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6675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ea typeface="Microsoft JhengHei" panose="020B0604030504040204" pitchFamily="34" charset="-120"/>
              </a:rPr>
              <a:t>Session 3</a:t>
            </a:r>
          </a:p>
          <a:p>
            <a:r>
              <a:rPr lang="en-US" sz="2400" dirty="0" smtClean="0">
                <a:ea typeface="Microsoft JhengHei" panose="020B0604030504040204" pitchFamily="34" charset="-120"/>
              </a:rPr>
              <a:t>Rabbi Maurice Harris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4800" y="34290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“Dual Narrative” Approach to Teaching the Israeli-Palestinian Conflict?</a:t>
            </a:r>
            <a:endParaRPr lang="en-US" sz="4000" dirty="0"/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1524000"/>
            <a:ext cx="883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of Civility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75" y="2444763"/>
            <a:ext cx="7921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Respectful </a:t>
            </a:r>
            <a:r>
              <a:rPr lang="en-US" sz="2800" dirty="0">
                <a:solidFill>
                  <a:prstClr val="black"/>
                </a:solidFill>
              </a:rPr>
              <a:t>disagreement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Respectful questioning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For people who tend to like to share a lot, making sure that you leave room for others to participate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Refraining from language that is bigoted or derogatory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Assuming the best intentions, not the worst, if someone does say something that causes pain or offense (“ouch”)</a:t>
            </a:r>
          </a:p>
        </p:txBody>
      </p:sp>
      <p:pic>
        <p:nvPicPr>
          <p:cNvPr id="1026" name="Picture 2" descr="http://moziru.com/images/situation-clipart-exampl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 bwMode="auto">
          <a:xfrm>
            <a:off x="612775" y="465137"/>
            <a:ext cx="1665892" cy="10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08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1524000"/>
            <a:ext cx="883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of Civility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4587" y="2514600"/>
            <a:ext cx="6857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Allowing the use of politicized language while holding one another to a mutually agreed expectation to avoid bigoted or derogatory language. (This can be tricky.)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This is a </a:t>
            </a:r>
            <a:r>
              <a:rPr lang="en-US" sz="2800" dirty="0" smtClean="0">
                <a:solidFill>
                  <a:prstClr val="black"/>
                </a:solidFill>
              </a:rPr>
              <a:t>closed course – </a:t>
            </a:r>
            <a:r>
              <a:rPr lang="en-US" sz="2800" dirty="0">
                <a:solidFill>
                  <a:prstClr val="black"/>
                </a:solidFill>
              </a:rPr>
              <a:t>no visitors or guests without the advance permission of the instructor.</a:t>
            </a:r>
          </a:p>
        </p:txBody>
      </p:sp>
      <p:pic>
        <p:nvPicPr>
          <p:cNvPr id="10" name="Picture 2" descr="http://moziru.com/images/situation-clipart-exampl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 bwMode="auto">
          <a:xfrm>
            <a:off x="460375" y="564373"/>
            <a:ext cx="1665892" cy="10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28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953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Registration questions?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2" descr="http://moziru.com/images/situation-clipart-exampl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 bwMode="auto">
          <a:xfrm>
            <a:off x="307975" y="302774"/>
            <a:ext cx="1665892" cy="10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9175" y="261068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hopes do you bring to this </a:t>
            </a:r>
            <a:r>
              <a:rPr lang="en-US" dirty="0" smtClean="0"/>
              <a:t>class?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concerns or worries do you bring to this </a:t>
            </a:r>
            <a:r>
              <a:rPr lang="en-US" dirty="0" smtClean="0"/>
              <a:t>class?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What, if anything, do you want to know about the instructor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Please tell us a little about your experiences and perspectives on this subject?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5175" y="1830982"/>
            <a:ext cx="807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 order to help the facilitator create a constructive learning environment for everyone, please respond to the following questions. Your responses will not be shared with anyone else in the class. 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interfaith or public events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85" y="1472330"/>
            <a:ext cx="7937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1. Greeters hand out civility pledge notecards.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28" y="2090085"/>
            <a:ext cx="80740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2. Best events aren’t debates – they include speakers who give voice to both narratives, which can happen in various ways.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28" y="3515062"/>
            <a:ext cx="8074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3</a:t>
            </a:r>
            <a:r>
              <a:rPr lang="en-US" sz="2600" dirty="0" smtClean="0">
                <a:solidFill>
                  <a:prstClr val="black"/>
                </a:solidFill>
              </a:rPr>
              <a:t>. Scripted and mutually previewed &amp; approved opening / closing ritual moment by clergy of multiple faiths.</a:t>
            </a:r>
            <a:endParaRPr lang="en-US" sz="2600" i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028" y="4502965"/>
            <a:ext cx="7921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4</a:t>
            </a:r>
            <a:r>
              <a:rPr lang="en-US" sz="2600" dirty="0" smtClean="0">
                <a:solidFill>
                  <a:prstClr val="black"/>
                </a:solidFill>
              </a:rPr>
              <a:t>. 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Questions to the speakers must be written on notecards and handed to volunteers.</a:t>
            </a:r>
            <a:r>
              <a:rPr lang="en-US" sz="2600" i="1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175" y="5459084"/>
            <a:ext cx="7921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5</a:t>
            </a:r>
            <a:r>
              <a:rPr lang="en-US" sz="2600" dirty="0" smtClean="0">
                <a:solidFill>
                  <a:prstClr val="black"/>
                </a:solidFill>
              </a:rPr>
              <a:t>.  Publicity choices matter. </a:t>
            </a:r>
            <a:r>
              <a:rPr lang="en-US" sz="2600" i="1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02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Facilitator self-identification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28" y="1778682"/>
            <a:ext cx="7937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I’m a “progressive rabbi” with ties to the Israeli peace movement. 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28" y="2764873"/>
            <a:ext cx="8074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I have close family in Israel and partly grew up there.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071" y="4706566"/>
            <a:ext cx="7921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So on a gut level, Israel feels like family to me, and Palestinians feel like people I have deep feelings for. I respect, admire, and get frustrated by them both.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975" y="3487366"/>
            <a:ext cx="8455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I’ve formed important friendships with Palestinians living in the West Bank and have come to care deeply about them.</a:t>
            </a:r>
            <a:endParaRPr lang="en-US" sz="2600" i="1" dirty="0">
              <a:solidFill>
                <a:prstClr val="black"/>
              </a:solidFill>
            </a:endParaRPr>
          </a:p>
        </p:txBody>
      </p:sp>
      <p:pic>
        <p:nvPicPr>
          <p:cNvPr id="13" name="Picture 2" descr="http://moziru.com/images/situation-clipart-exampl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 bwMode="auto">
          <a:xfrm>
            <a:off x="307975" y="302774"/>
            <a:ext cx="1665892" cy="10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Things that can go wrong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06" y="1594643"/>
            <a:ext cx="7937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1. There are groups that oppose any program based on a dual narrative approach, and some of them believe that it is their duty to redirect the discussion to their objection to the assumptions upon which the event is based.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28" y="3515062"/>
            <a:ext cx="8074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2</a:t>
            </a:r>
            <a:r>
              <a:rPr lang="en-US" sz="2600" dirty="0" smtClean="0">
                <a:solidFill>
                  <a:prstClr val="black"/>
                </a:solidFill>
              </a:rPr>
              <a:t>. Grandstanding &amp; individuals taking up too much airspace</a:t>
            </a:r>
            <a:endParaRPr lang="en-US" sz="2600" i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028" y="4502965"/>
            <a:ext cx="7921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3</a:t>
            </a:r>
            <a:r>
              <a:rPr lang="en-US" sz="2600" dirty="0" smtClean="0">
                <a:solidFill>
                  <a:prstClr val="black"/>
                </a:solidFill>
              </a:rPr>
              <a:t>. Getting stuck over language and terminology</a:t>
            </a:r>
            <a:r>
              <a:rPr lang="en-US" sz="2600" i="1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175" y="5384838"/>
            <a:ext cx="7921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4</a:t>
            </a:r>
            <a:r>
              <a:rPr lang="en-US" sz="2600" dirty="0" smtClean="0">
                <a:solidFill>
                  <a:prstClr val="black"/>
                </a:solidFill>
              </a:rPr>
              <a:t>.  Getting blindsided in public </a:t>
            </a:r>
            <a:r>
              <a:rPr lang="en-US" sz="2600" i="1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08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Suggestions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775" y="1571466"/>
            <a:ext cx="8074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Your Advice / Suggestions:</a:t>
            </a:r>
            <a:endParaRPr lang="en-US" sz="2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9011" y="4181475"/>
            <a:ext cx="707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13318" y="1693059"/>
            <a:ext cx="4903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Please read the PDF you’ll receive with a short portion of this journal article by Ned Lazarus.</a:t>
            </a:r>
          </a:p>
          <a:p>
            <a:endParaRPr lang="en-US" sz="1600" i="1" dirty="0">
              <a:solidFill>
                <a:prstClr val="black"/>
              </a:solidFill>
            </a:endParaRPr>
          </a:p>
          <a:p>
            <a:r>
              <a:rPr lang="en-US" sz="1600" i="1" dirty="0" smtClean="0">
                <a:solidFill>
                  <a:prstClr val="black"/>
                </a:solidFill>
              </a:rPr>
              <a:t>If you have questions or thoughts to share, please email them to Maurice at </a:t>
            </a:r>
            <a:r>
              <a:rPr lang="en-US" sz="1600" i="1" dirty="0" smtClean="0">
                <a:solidFill>
                  <a:prstClr val="black"/>
                </a:solidFill>
                <a:hlinkClick r:id="rId4"/>
              </a:rPr>
              <a:t>mharris@rrc.edu</a:t>
            </a:r>
            <a:r>
              <a:rPr lang="en-US" sz="1600" i="1" dirty="0" smtClean="0">
                <a:solidFill>
                  <a:prstClr val="black"/>
                </a:solidFill>
              </a:rPr>
              <a:t> and he’ll weave them into our next session.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24" y="1535668"/>
            <a:ext cx="3090691" cy="31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Today’s Session in a Nutshell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8664" y="164061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Opening: Two opening prayers from two different sources, and review of goals.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brought you here? (2 people share)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Your thoughts on the reading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Safety &amp; Risk: Structural Choices for Planning Dual-Narrative Events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Problem with Dual-Narrative: Power dynamics can be obscured.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20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 </a:t>
            </a:r>
            <a:r>
              <a:rPr lang="en-US" dirty="0" err="1" smtClean="0"/>
              <a:t>Kavannah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81964" y="5956150"/>
            <a:ext cx="6222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ritualwell.org/ritual/tefilat-haderekh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224455" y="1581587"/>
            <a:ext cx="6532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err="1"/>
              <a:t>Tefilat</a:t>
            </a:r>
            <a:r>
              <a:rPr lang="en-US" sz="1400" dirty="0"/>
              <a:t> </a:t>
            </a:r>
            <a:r>
              <a:rPr lang="en-US" sz="1400" dirty="0" err="1"/>
              <a:t>HaDerekh</a:t>
            </a:r>
            <a:endParaRPr lang="en-US" sz="1400" dirty="0"/>
          </a:p>
          <a:p>
            <a:pPr fontAlgn="base"/>
            <a:r>
              <a:rPr lang="en-US" sz="1400" i="1" dirty="0"/>
              <a:t>By Rabbi David </a:t>
            </a:r>
            <a:r>
              <a:rPr lang="en-US" sz="1400" i="1" dirty="0" smtClean="0"/>
              <a:t>Seidenberg (adapted text)</a:t>
            </a:r>
          </a:p>
          <a:p>
            <a:pPr fontAlgn="base"/>
            <a:endParaRPr lang="en-US" sz="1400" i="1" dirty="0"/>
          </a:p>
          <a:p>
            <a:pPr fontAlgn="base"/>
            <a:r>
              <a:rPr lang="en-US" sz="1400" dirty="0"/>
              <a:t>May the holy desire come from You,</a:t>
            </a:r>
            <a:br>
              <a:rPr lang="en-US" sz="1400" dirty="0"/>
            </a:br>
            <a:r>
              <a:rPr lang="en-US" sz="1400" dirty="0" smtClean="0"/>
              <a:t>Eternal One, </a:t>
            </a:r>
            <a:r>
              <a:rPr lang="en-US" sz="1400" dirty="0"/>
              <a:t>our Source and our ancestors' Source,</a:t>
            </a:r>
            <a:br>
              <a:rPr lang="en-US" sz="1400" dirty="0"/>
            </a:br>
            <a:r>
              <a:rPr lang="en-US" sz="1400" dirty="0"/>
              <a:t>that You will lead us toward peace</a:t>
            </a:r>
            <a:br>
              <a:rPr lang="en-US" sz="1400" dirty="0"/>
            </a:br>
            <a:r>
              <a:rPr lang="en-US" sz="1400" dirty="0"/>
              <a:t>and make our every step be a step toward peace</a:t>
            </a:r>
            <a:br>
              <a:rPr lang="en-US" sz="1400" dirty="0"/>
            </a:br>
            <a:r>
              <a:rPr lang="en-US" sz="1400" dirty="0"/>
              <a:t>and our path be a path of peace.</a:t>
            </a:r>
            <a:br>
              <a:rPr lang="en-US" sz="1400" dirty="0"/>
            </a:br>
            <a:r>
              <a:rPr lang="en-US" sz="1400" dirty="0"/>
              <a:t>May You help us reach the true target of our desire:</a:t>
            </a:r>
            <a:br>
              <a:rPr lang="en-US" sz="1400" dirty="0"/>
            </a:br>
            <a:r>
              <a:rPr lang="en-US" sz="1400" dirty="0"/>
              <a:t>life, joy, and peace.</a:t>
            </a:r>
            <a:br>
              <a:rPr lang="en-US" sz="1400" dirty="0"/>
            </a:br>
            <a:r>
              <a:rPr lang="en-US" sz="1400" dirty="0"/>
              <a:t>Rescue us from all enmity and ambush and theft and predation,</a:t>
            </a:r>
            <a:br>
              <a:rPr lang="en-US" sz="1400" dirty="0"/>
            </a:br>
            <a:r>
              <a:rPr lang="en-US" sz="1400" dirty="0"/>
              <a:t>from all impulses to harm that confront us on this path,</a:t>
            </a:r>
            <a:br>
              <a:rPr lang="en-US" sz="1400" dirty="0"/>
            </a:br>
            <a:r>
              <a:rPr lang="en-US" sz="1400" dirty="0"/>
              <a:t>and from any dangerous complications that may arise</a:t>
            </a:r>
            <a:br>
              <a:rPr lang="en-US" sz="1400" dirty="0"/>
            </a:br>
            <a:r>
              <a:rPr lang="en-US" sz="1400" dirty="0"/>
              <a:t>from the passions that come into the world.</a:t>
            </a:r>
            <a:br>
              <a:rPr lang="en-US" sz="1400" dirty="0"/>
            </a:br>
            <a:r>
              <a:rPr lang="en-US" sz="1400" dirty="0"/>
              <a:t>Bless our actions and handiwork</a:t>
            </a:r>
            <a:br>
              <a:rPr lang="en-US" sz="1400" dirty="0"/>
            </a:br>
            <a:r>
              <a:rPr lang="en-US" sz="1400" dirty="0"/>
              <a:t>and grant us grace, love, and compassion</a:t>
            </a:r>
            <a:br>
              <a:rPr lang="en-US" sz="1400" dirty="0"/>
            </a:br>
            <a:r>
              <a:rPr lang="en-US" sz="1400" dirty="0"/>
              <a:t>in Your eyes and in the eyes of all who behold us,</a:t>
            </a:r>
            <a:br>
              <a:rPr lang="en-US" sz="1400" dirty="0"/>
            </a:br>
            <a:r>
              <a:rPr lang="en-US" sz="1400" dirty="0"/>
              <a:t>for You are the one who is listening to hear the prayer</a:t>
            </a:r>
            <a:br>
              <a:rPr lang="en-US" sz="1400" dirty="0"/>
            </a:br>
            <a:r>
              <a:rPr lang="en-US" sz="1400" dirty="0"/>
              <a:t>of every mouth of every creature.</a:t>
            </a:r>
            <a:br>
              <a:rPr lang="en-US" sz="1400" dirty="0"/>
            </a:br>
            <a:r>
              <a:rPr lang="en-US" sz="1400" dirty="0"/>
              <a:t>Blessed be You who listens for prayer.</a:t>
            </a: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 </a:t>
            </a:r>
            <a:r>
              <a:rPr lang="en-US" dirty="0" err="1" smtClean="0"/>
              <a:t>Kavannah</a:t>
            </a:r>
            <a:r>
              <a:rPr lang="en-US" dirty="0"/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1964" y="5956150"/>
            <a:ext cx="6222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daysofawe.net/shebotzodkim.htm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88" y="1535668"/>
            <a:ext cx="62198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828800"/>
            <a:ext cx="5867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181- partition</a:t>
            </a:r>
          </a:p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194- refugees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57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810000"/>
            <a:ext cx="8153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273-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admission with 194</a:t>
            </a:r>
          </a:p>
          <a:p>
            <a:pPr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242 &amp; 338- land 4 peace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3100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kinds of programs are you interested in offering?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6426">
            <a:off x="525675" y="834176"/>
            <a:ext cx="2638642" cy="17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3100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Political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Moral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Spiritual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Practical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Hopeful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6426">
            <a:off x="525675" y="834176"/>
            <a:ext cx="2638642" cy="17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events in a shul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8012" y="1950246"/>
            <a:ext cx="33722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chemeClr val="accent3"/>
                </a:solidFill>
                <a:effectLst/>
              </a:rPr>
              <a:t>Strong boundaries around the event create the opportunity for people to engage the fire without getting too burned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868993"/>
            <a:ext cx="0" cy="40796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Image result for two speakers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43" y="1297173"/>
            <a:ext cx="2459414" cy="1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ocu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01" y="4571389"/>
            <a:ext cx="1838849" cy="15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open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17" y="4813161"/>
            <a:ext cx="1772215" cy="9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98012" y="3612832"/>
            <a:ext cx="33722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</a:rPr>
              <a:t>For a series of events, begin with high-safety / low risk and take incrementally bigger risks as trust builds</a:t>
            </a:r>
            <a:endParaRPr lang="en-US" b="1" cap="none" spc="0" dirty="0">
              <a:ln/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8206" name="Picture 1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5" y="2990770"/>
            <a:ext cx="1901729" cy="14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events in a shul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://www.nssbethel.org/uploadedImages/site/Home_Home_Images/slideshow-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http://jrf.org/files/images/JonSarn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://jrf.org/files/images/JonSarna_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85" y="1472330"/>
            <a:ext cx="7937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1. Advanced registrations plus sign-off on civility covenant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28" y="2338129"/>
            <a:ext cx="8074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2. To complete registration, must respond to a few questions (see sample registration questions below)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28" y="3546846"/>
            <a:ext cx="8074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3</a:t>
            </a:r>
            <a:r>
              <a:rPr lang="en-US" sz="2600" dirty="0" smtClean="0">
                <a:solidFill>
                  <a:prstClr val="black"/>
                </a:solidFill>
              </a:rPr>
              <a:t>. Opening / closing ritual moment</a:t>
            </a:r>
            <a:endParaRPr lang="en-US" sz="2600" i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www.reconstructingjudaism.org/sites/all/themes/jewishrecon/img/ReconJudaism_LogoTagline_RGB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33" y="6083842"/>
            <a:ext cx="1524338" cy="4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701</Words>
  <Application>Microsoft Office PowerPoint</Application>
  <PresentationFormat>On-screen Show (4:3)</PresentationFormat>
  <Paragraphs>87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JhengHei</vt:lpstr>
      <vt:lpstr>Arial</vt:lpstr>
      <vt:lpstr>Calibri</vt:lpstr>
      <vt:lpstr>Calibri Light</vt:lpstr>
      <vt:lpstr>Office Theme</vt:lpstr>
      <vt:lpstr>1_Office Theme</vt:lpstr>
      <vt:lpstr>2_Office Theme</vt:lpstr>
      <vt:lpstr>What is the “Dual Narrative” Approach to Teaching the Israeli-Palestinian Conflict?</vt:lpstr>
      <vt:lpstr>PowerPoint Presentation</vt:lpstr>
      <vt:lpstr>PowerPoint Presentation</vt:lpstr>
      <vt:lpstr>PowerPoint Presentation</vt:lpstr>
      <vt:lpstr>PowerPoint Presentation</vt:lpstr>
      <vt:lpstr>What kinds of programs are you interested in offering?</vt:lpstr>
      <vt:lpstr>Political Moral Spiritual Practical Hopeful</vt:lpstr>
      <vt:lpstr>For events in a shul</vt:lpstr>
      <vt:lpstr>For events in a shul</vt:lpstr>
      <vt:lpstr>PowerPoint Presentation</vt:lpstr>
      <vt:lpstr>PowerPoint Presentation</vt:lpstr>
      <vt:lpstr>Registration questions?</vt:lpstr>
      <vt:lpstr>For interfaith or public events</vt:lpstr>
      <vt:lpstr>Facilitator self-identification</vt:lpstr>
      <vt:lpstr>Things that can go wrong</vt:lpstr>
      <vt:lpstr>Suggestions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Schonning</dc:creator>
  <cp:lastModifiedBy>Shoshana Lovett-Graff</cp:lastModifiedBy>
  <cp:revision>62</cp:revision>
  <dcterms:created xsi:type="dcterms:W3CDTF">2016-11-08T15:20:50Z</dcterms:created>
  <dcterms:modified xsi:type="dcterms:W3CDTF">2018-02-14T21:57:15Z</dcterms:modified>
</cp:coreProperties>
</file>