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Lst>
  <p:notesMasterIdLst>
    <p:notesMasterId r:id="rId24"/>
  </p:notesMasterIdLst>
  <p:sldIdLst>
    <p:sldId id="257" r:id="rId4"/>
    <p:sldId id="270" r:id="rId5"/>
    <p:sldId id="276" r:id="rId6"/>
    <p:sldId id="285" r:id="rId7"/>
    <p:sldId id="261" r:id="rId8"/>
    <p:sldId id="268" r:id="rId9"/>
    <p:sldId id="286" r:id="rId10"/>
    <p:sldId id="284" r:id="rId11"/>
    <p:sldId id="282" r:id="rId12"/>
    <p:sldId id="283" r:id="rId13"/>
    <p:sldId id="289" r:id="rId14"/>
    <p:sldId id="272" r:id="rId15"/>
    <p:sldId id="287" r:id="rId16"/>
    <p:sldId id="288" r:id="rId17"/>
    <p:sldId id="277" r:id="rId18"/>
    <p:sldId id="273" r:id="rId19"/>
    <p:sldId id="274" r:id="rId20"/>
    <p:sldId id="275" r:id="rId21"/>
    <p:sldId id="278"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7" autoAdjust="0"/>
    <p:restoredTop sz="95771" autoAdjust="0"/>
  </p:normalViewPr>
  <p:slideViewPr>
    <p:cSldViewPr snapToGrid="0">
      <p:cViewPr varScale="1">
        <p:scale>
          <a:sx n="101" d="100"/>
          <a:sy n="101" d="100"/>
        </p:scale>
        <p:origin x="132" y="1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193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9CA94-7ED5-48BF-9176-4406666091E1}" type="datetimeFigureOut">
              <a:rPr lang="en-US" smtClean="0"/>
              <a:t>1/31/2018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8CDF5-EC5F-4323-8ABD-BBE9A2181F52}" type="slidenum">
              <a:rPr lang="en-US" smtClean="0"/>
              <a:t>‹#›</a:t>
            </a:fld>
            <a:endParaRPr lang="en-US"/>
          </a:p>
        </p:txBody>
      </p:sp>
    </p:spTree>
    <p:extLst>
      <p:ext uri="{BB962C8B-B14F-4D97-AF65-F5344CB8AC3E}">
        <p14:creationId xmlns:p14="http://schemas.microsoft.com/office/powerpoint/2010/main" val="210521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2</a:t>
            </a:fld>
            <a:endParaRPr lang="en-US"/>
          </a:p>
        </p:txBody>
      </p:sp>
    </p:spTree>
    <p:extLst>
      <p:ext uri="{BB962C8B-B14F-4D97-AF65-F5344CB8AC3E}">
        <p14:creationId xmlns:p14="http://schemas.microsoft.com/office/powerpoint/2010/main" val="181595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3</a:t>
            </a:fld>
            <a:endParaRPr lang="en-US"/>
          </a:p>
        </p:txBody>
      </p:sp>
    </p:spTree>
    <p:extLst>
      <p:ext uri="{BB962C8B-B14F-4D97-AF65-F5344CB8AC3E}">
        <p14:creationId xmlns:p14="http://schemas.microsoft.com/office/powerpoint/2010/main" val="399612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4</a:t>
            </a:fld>
            <a:endParaRPr lang="en-US"/>
          </a:p>
        </p:txBody>
      </p:sp>
    </p:spTree>
    <p:extLst>
      <p:ext uri="{BB962C8B-B14F-4D97-AF65-F5344CB8AC3E}">
        <p14:creationId xmlns:p14="http://schemas.microsoft.com/office/powerpoint/2010/main" val="320052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5</a:t>
            </a:fld>
            <a:endParaRPr lang="en-US"/>
          </a:p>
        </p:txBody>
      </p:sp>
    </p:spTree>
    <p:extLst>
      <p:ext uri="{BB962C8B-B14F-4D97-AF65-F5344CB8AC3E}">
        <p14:creationId xmlns:p14="http://schemas.microsoft.com/office/powerpoint/2010/main" val="1812595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6</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7</a:t>
            </a:fld>
            <a:endParaRPr lang="en-US"/>
          </a:p>
        </p:txBody>
      </p:sp>
    </p:spTree>
    <p:extLst>
      <p:ext uri="{BB962C8B-B14F-4D97-AF65-F5344CB8AC3E}">
        <p14:creationId xmlns:p14="http://schemas.microsoft.com/office/powerpoint/2010/main" val="29202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9</a:t>
            </a:fld>
            <a:endParaRPr lang="en-US"/>
          </a:p>
        </p:txBody>
      </p:sp>
    </p:spTree>
    <p:extLst>
      <p:ext uri="{BB962C8B-B14F-4D97-AF65-F5344CB8AC3E}">
        <p14:creationId xmlns:p14="http://schemas.microsoft.com/office/powerpoint/2010/main" val="379667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10</a:t>
            </a:fld>
            <a:endParaRPr lang="en-US"/>
          </a:p>
        </p:txBody>
      </p:sp>
    </p:spTree>
    <p:extLst>
      <p:ext uri="{BB962C8B-B14F-4D97-AF65-F5344CB8AC3E}">
        <p14:creationId xmlns:p14="http://schemas.microsoft.com/office/powerpoint/2010/main" val="162265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20</a:t>
            </a:fld>
            <a:endParaRPr lang="en-US"/>
          </a:p>
        </p:txBody>
      </p:sp>
    </p:spTree>
    <p:extLst>
      <p:ext uri="{BB962C8B-B14F-4D97-AF65-F5344CB8AC3E}">
        <p14:creationId xmlns:p14="http://schemas.microsoft.com/office/powerpoint/2010/main" val="376122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40467847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3090956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122610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84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192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41053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3501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42600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89983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38922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705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3312853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8601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5676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1244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427812"/>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38055"/>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55080"/>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709331"/>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71565"/>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957282"/>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234081"/>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7D37A-7A7A-4E1A-8000-9528A00728F0}"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73683780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687696"/>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02972"/>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055487"/>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949831"/>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67D37A-7A7A-4E1A-8000-9528A00728F0}"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38856994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67D37A-7A7A-4E1A-8000-9528A00728F0}"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4396050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67D37A-7A7A-4E1A-8000-9528A00728F0}"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6753708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37A-7A7A-4E1A-8000-9528A00728F0}"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6447835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7D37A-7A7A-4E1A-8000-9528A00728F0}"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33078192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7D37A-7A7A-4E1A-8000-9528A00728F0}"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6744379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37A-7A7A-4E1A-8000-9528A00728F0}" type="datetimeFigureOut">
              <a:rPr lang="en-US" smtClean="0"/>
              <a:t>1/31/2018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E8FC7-3179-4E8A-8FAF-2645FC7674CA}" type="slidenum">
              <a:rPr lang="en-US" smtClean="0"/>
              <a:t>‹#›</a:t>
            </a:fld>
            <a:endParaRPr lang="en-US"/>
          </a:p>
        </p:txBody>
      </p:sp>
    </p:spTree>
    <p:extLst>
      <p:ext uri="{BB962C8B-B14F-4D97-AF65-F5344CB8AC3E}">
        <p14:creationId xmlns:p14="http://schemas.microsoft.com/office/powerpoint/2010/main" val="32713781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5335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38B1E-D40F-4851-95E7-3CDC4166EDB1}" type="datetimeFigureOut">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36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png"/><Relationship Id="rId4" Type="http://schemas.openxmlformats.org/officeDocument/2006/relationships/hyperlink" Target="mailto:mharris@rr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rabbiellisarah.com/prayer-for-peace-between-israelis-and-palestinia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churchofscotland.org.uk/serve/world_mission/get_involved/prayers-for-israel-and-the-occupied-palestinian-territor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ifnotnowmovement.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encounterprograms.org/" TargetMode="External"/><Relationship Id="rId4" Type="http://schemas.openxmlformats.org/officeDocument/2006/relationships/hyperlink" Target="http://cjallies.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343400"/>
            <a:ext cx="6667500" cy="609600"/>
          </a:xfrm>
        </p:spPr>
        <p:txBody>
          <a:bodyPr>
            <a:normAutofit fontScale="70000" lnSpcReduction="20000"/>
          </a:bodyPr>
          <a:lstStyle/>
          <a:p>
            <a:r>
              <a:rPr lang="en-US" sz="2400" dirty="0" smtClean="0">
                <a:ea typeface="Microsoft JhengHei" panose="020B0604030504040204" pitchFamily="34" charset="-120"/>
              </a:rPr>
              <a:t>Session 2</a:t>
            </a:r>
          </a:p>
          <a:p>
            <a:r>
              <a:rPr lang="en-US" sz="2400" dirty="0" smtClean="0">
                <a:ea typeface="Microsoft JhengHei" panose="020B0604030504040204" pitchFamily="34" charset="-120"/>
              </a:rPr>
              <a:t>Rabbi Maurice Harris</a:t>
            </a:r>
          </a:p>
        </p:txBody>
      </p:sp>
      <p:cxnSp>
        <p:nvCxnSpPr>
          <p:cNvPr id="25" name="Straight Connector 2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04800" y="34290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ctrTitle"/>
          </p:nvPr>
        </p:nvSpPr>
        <p:spPr/>
        <p:txBody>
          <a:bodyPr>
            <a:normAutofit/>
          </a:bodyPr>
          <a:lstStyle/>
          <a:p>
            <a:r>
              <a:rPr lang="en-US" sz="4000" dirty="0" smtClean="0"/>
              <a:t>What is the “Dual Narrative” Approach to Teaching the Israeli-Palestinian Conflict?</a:t>
            </a:r>
            <a:endParaRPr lang="en-US" sz="4000" dirty="0"/>
          </a:p>
        </p:txBody>
      </p:sp>
      <p:pic>
        <p:nvPicPr>
          <p:cNvPr id="7" name="Picture 2" descr="https://www.reconstructingjudaism.org/sites/all/themes/jewishrecon/img/ReconJudaism_LogoTagline_RG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0485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10</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Israeli elements often left out of Palestinian narratives </a:t>
            </a:r>
            <a:endParaRPr lang="en-US" dirty="0"/>
          </a:p>
        </p:txBody>
      </p:sp>
      <p:pic>
        <p:nvPicPr>
          <p:cNvPr id="10" name="Picture 2" descr="Image result for israeli flag"/>
          <p:cNvPicPr>
            <a:picLocks noChangeAspect="1" noChangeArrowheads="1"/>
          </p:cNvPicPr>
          <p:nvPr/>
        </p:nvPicPr>
        <p:blipFill rotWithShape="1">
          <a:blip r:embed="rId4">
            <a:extLst>
              <a:ext uri="{28A0092B-C50C-407E-A947-70E740481C1C}">
                <a14:useLocalDpi xmlns:a14="http://schemas.microsoft.com/office/drawing/2010/main" val="0"/>
              </a:ext>
            </a:extLst>
          </a:blip>
          <a:srcRect t="21155" b="20778"/>
          <a:stretch/>
        </p:blipFill>
        <p:spPr bwMode="auto">
          <a:xfrm>
            <a:off x="7069722" y="201241"/>
            <a:ext cx="1470528" cy="853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www.reconstructingjudaism.org/sites/all/themes/jewishrecon/img/ReconJudaism_LogoTagline_RGB_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pic>
        <p:nvPicPr>
          <p:cNvPr id="17" name="Content Placeholder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13812" y="2155089"/>
            <a:ext cx="3761362"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Image result for judaea cap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472" y="2644527"/>
            <a:ext cx="3984422" cy="201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433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1828800"/>
            <a:ext cx="5867400" cy="1754326"/>
          </a:xfrm>
          <a:prstGeom prst="rect">
            <a:avLst/>
          </a:prstGeom>
          <a:noFill/>
        </p:spPr>
        <p:txBody>
          <a:bodyPr>
            <a:spAutoFit/>
          </a:bodyPr>
          <a:lstStyle/>
          <a:p>
            <a:pP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181- partition</a:t>
            </a:r>
          </a:p>
          <a:p>
            <a:pP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194- refugees</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2857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3400" y="3810000"/>
            <a:ext cx="8153400" cy="1754326"/>
          </a:xfrm>
          <a:prstGeom prst="rect">
            <a:avLst/>
          </a:prstGeom>
        </p:spPr>
        <p:txBody>
          <a:bodyPr>
            <a:spAutoFit/>
          </a:bodyPr>
          <a:lstStyle/>
          <a:p>
            <a:pP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273- </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admission with 194</a:t>
            </a:r>
          </a:p>
          <a:p>
            <a:pPr>
              <a:defRPr/>
            </a:pP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242 &amp; 338- land 4 peace</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pic>
        <p:nvPicPr>
          <p:cNvPr id="7" name="Picture 2" descr="https://www.reconstructingjudaism.org/sites/all/themes/jewishrecon/img/ReconJudaism_LogoTagline_RGB_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00429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For events in a shul</a:t>
            </a:r>
            <a:endParaRPr lang="en-US" dirty="0">
              <a:solidFill>
                <a:schemeClr val="accent2">
                  <a:lumMod val="75000"/>
                </a:schemeClr>
              </a:solidFill>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2" descr="https://www.reconstructingjudaism.org/sites/all/themes/jewishrecon/img/ReconJudaism_LogoTagline_RG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8012" y="1950246"/>
            <a:ext cx="3372259"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smtClean="0">
                <a:ln/>
                <a:solidFill>
                  <a:schemeClr val="accent3"/>
                </a:solidFill>
                <a:effectLst/>
              </a:rPr>
              <a:t>Strong boundaries around the event create the opportunity for people to engage the fire without getting too burned</a:t>
            </a:r>
            <a:endParaRPr lang="en-US" b="1" cap="none" spc="0" dirty="0">
              <a:ln/>
              <a:solidFill>
                <a:schemeClr val="accent3"/>
              </a:solidFill>
              <a:effectLst/>
            </a:endParaRPr>
          </a:p>
        </p:txBody>
      </p:sp>
      <p:cxnSp>
        <p:nvCxnSpPr>
          <p:cNvPr id="13" name="Straight Connector 12"/>
          <p:cNvCxnSpPr/>
          <p:nvPr/>
        </p:nvCxnSpPr>
        <p:spPr>
          <a:xfrm>
            <a:off x="4572000" y="1868993"/>
            <a:ext cx="0" cy="4079631"/>
          </a:xfrm>
          <a:prstGeom prst="line">
            <a:avLst/>
          </a:prstGeom>
          <a:ln w="28575"/>
        </p:spPr>
        <p:style>
          <a:lnRef idx="1">
            <a:schemeClr val="dk1"/>
          </a:lnRef>
          <a:fillRef idx="0">
            <a:schemeClr val="dk1"/>
          </a:fillRef>
          <a:effectRef idx="0">
            <a:schemeClr val="dk1"/>
          </a:effectRef>
          <a:fontRef idx="minor">
            <a:schemeClr val="tx1"/>
          </a:fontRef>
        </p:style>
      </p:cxnSp>
      <p:pic>
        <p:nvPicPr>
          <p:cNvPr id="8194" name="Picture 2" descr="Image result for two speakers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043" y="1297173"/>
            <a:ext cx="2459414" cy="122970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document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8901" y="4571389"/>
            <a:ext cx="1838849" cy="151245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Image result for open 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5917" y="4813161"/>
            <a:ext cx="1772215" cy="99244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98012" y="3612832"/>
            <a:ext cx="3372259"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smtClean="0">
                <a:ln/>
                <a:solidFill>
                  <a:schemeClr val="bg2">
                    <a:lumMod val="50000"/>
                  </a:schemeClr>
                </a:solidFill>
                <a:effectLst/>
              </a:rPr>
              <a:t>For a series of events, begin with high-safety / low risk and take incrementally bigger risks as trust builds</a:t>
            </a:r>
            <a:endParaRPr lang="en-US" b="1" cap="none" spc="0" dirty="0">
              <a:ln/>
              <a:solidFill>
                <a:schemeClr val="bg2">
                  <a:lumMod val="50000"/>
                </a:schemeClr>
              </a:solidFill>
              <a:effectLst/>
            </a:endParaRPr>
          </a:p>
        </p:txBody>
      </p:sp>
      <p:pic>
        <p:nvPicPr>
          <p:cNvPr id="8206" name="Picture 1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6885" y="2990770"/>
            <a:ext cx="1901729" cy="142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02484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For events in a shul</a:t>
            </a:r>
            <a:endParaRPr lang="en-US" dirty="0">
              <a:solidFill>
                <a:schemeClr val="accent2">
                  <a:lumMod val="75000"/>
                </a:schemeClr>
              </a:solidFill>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TextBox 8"/>
          <p:cNvSpPr txBox="1"/>
          <p:nvPr/>
        </p:nvSpPr>
        <p:spPr>
          <a:xfrm>
            <a:off x="692985" y="1472330"/>
            <a:ext cx="7937667" cy="492443"/>
          </a:xfrm>
          <a:prstGeom prst="rect">
            <a:avLst/>
          </a:prstGeom>
          <a:noFill/>
        </p:spPr>
        <p:txBody>
          <a:bodyPr wrap="square" rtlCol="0">
            <a:spAutoFit/>
          </a:bodyPr>
          <a:lstStyle/>
          <a:p>
            <a:r>
              <a:rPr lang="en-US" sz="2600" dirty="0" smtClean="0">
                <a:solidFill>
                  <a:prstClr val="black"/>
                </a:solidFill>
              </a:rPr>
              <a:t>1. Advanced registrations plus sign-off on civility covenant</a:t>
            </a:r>
            <a:endParaRPr lang="en-US" sz="2600" i="1" dirty="0">
              <a:solidFill>
                <a:prstClr val="black"/>
              </a:solidFill>
            </a:endParaRPr>
          </a:p>
        </p:txBody>
      </p:sp>
      <p:sp>
        <p:nvSpPr>
          <p:cNvPr id="10" name="TextBox 9"/>
          <p:cNvSpPr txBox="1"/>
          <p:nvPr/>
        </p:nvSpPr>
        <p:spPr>
          <a:xfrm>
            <a:off x="709028" y="2338129"/>
            <a:ext cx="8074025" cy="892552"/>
          </a:xfrm>
          <a:prstGeom prst="rect">
            <a:avLst/>
          </a:prstGeom>
          <a:noFill/>
        </p:spPr>
        <p:txBody>
          <a:bodyPr wrap="square" rtlCol="0">
            <a:spAutoFit/>
          </a:bodyPr>
          <a:lstStyle/>
          <a:p>
            <a:r>
              <a:rPr lang="en-US" sz="2600" dirty="0" smtClean="0">
                <a:solidFill>
                  <a:prstClr val="black"/>
                </a:solidFill>
              </a:rPr>
              <a:t>2. To complete registration, must respond to a few questions (see sample registration questions below)</a:t>
            </a:r>
            <a:endParaRPr lang="en-US" sz="2600" i="1" dirty="0">
              <a:solidFill>
                <a:prstClr val="black"/>
              </a:solidFill>
            </a:endParaRPr>
          </a:p>
        </p:txBody>
      </p:sp>
      <p:sp>
        <p:nvSpPr>
          <p:cNvPr id="14" name="TextBox 13"/>
          <p:cNvSpPr txBox="1"/>
          <p:nvPr/>
        </p:nvSpPr>
        <p:spPr>
          <a:xfrm>
            <a:off x="709028" y="3546846"/>
            <a:ext cx="8074025" cy="492443"/>
          </a:xfrm>
          <a:prstGeom prst="rect">
            <a:avLst/>
          </a:prstGeom>
          <a:noFill/>
        </p:spPr>
        <p:txBody>
          <a:bodyPr wrap="square" rtlCol="0">
            <a:spAutoFit/>
          </a:bodyPr>
          <a:lstStyle/>
          <a:p>
            <a:r>
              <a:rPr lang="en-US" sz="2600" dirty="0">
                <a:solidFill>
                  <a:prstClr val="black"/>
                </a:solidFill>
              </a:rPr>
              <a:t>3</a:t>
            </a:r>
            <a:r>
              <a:rPr lang="en-US" sz="2600" dirty="0" smtClean="0">
                <a:solidFill>
                  <a:prstClr val="black"/>
                </a:solidFill>
              </a:rPr>
              <a:t>. Opening / closing ritual moment</a:t>
            </a:r>
            <a:endParaRPr lang="en-US" sz="2600" i="1" dirty="0">
              <a:solidFill>
                <a:prstClr val="black"/>
              </a:solidFill>
            </a:endParaRPr>
          </a:p>
        </p:txBody>
      </p:sp>
      <p:pic>
        <p:nvPicPr>
          <p:cNvPr id="11" name="Picture 2" descr="https://www.reconstructingjudaism.org/sites/all/themes/jewishrecon/img/ReconJudaism_LogoTagline_RG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96298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For interfaith or public events</a:t>
            </a:r>
            <a:endParaRPr lang="en-US" dirty="0">
              <a:solidFill>
                <a:schemeClr val="accent2">
                  <a:lumMod val="75000"/>
                </a:schemeClr>
              </a:solidFill>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TextBox 8"/>
          <p:cNvSpPr txBox="1"/>
          <p:nvPr/>
        </p:nvSpPr>
        <p:spPr>
          <a:xfrm>
            <a:off x="692985" y="1472330"/>
            <a:ext cx="7937667" cy="492443"/>
          </a:xfrm>
          <a:prstGeom prst="rect">
            <a:avLst/>
          </a:prstGeom>
          <a:noFill/>
        </p:spPr>
        <p:txBody>
          <a:bodyPr wrap="square" rtlCol="0">
            <a:spAutoFit/>
          </a:bodyPr>
          <a:lstStyle/>
          <a:p>
            <a:r>
              <a:rPr lang="en-US" sz="2600" dirty="0" smtClean="0">
                <a:solidFill>
                  <a:prstClr val="black"/>
                </a:solidFill>
              </a:rPr>
              <a:t>1. Greeters hand out civility pledge notecards.</a:t>
            </a:r>
            <a:endParaRPr lang="en-US" sz="2600" i="1" dirty="0">
              <a:solidFill>
                <a:prstClr val="black"/>
              </a:solidFill>
            </a:endParaRPr>
          </a:p>
        </p:txBody>
      </p:sp>
      <p:sp>
        <p:nvSpPr>
          <p:cNvPr id="10" name="TextBox 9"/>
          <p:cNvSpPr txBox="1"/>
          <p:nvPr/>
        </p:nvSpPr>
        <p:spPr>
          <a:xfrm>
            <a:off x="709028" y="2090085"/>
            <a:ext cx="8074025" cy="1292662"/>
          </a:xfrm>
          <a:prstGeom prst="rect">
            <a:avLst/>
          </a:prstGeom>
          <a:noFill/>
        </p:spPr>
        <p:txBody>
          <a:bodyPr wrap="square" rtlCol="0">
            <a:spAutoFit/>
          </a:bodyPr>
          <a:lstStyle/>
          <a:p>
            <a:r>
              <a:rPr lang="en-US" sz="2600" dirty="0" smtClean="0">
                <a:solidFill>
                  <a:prstClr val="black"/>
                </a:solidFill>
              </a:rPr>
              <a:t>2. Best events aren’t debates – they include speakers who give voice to both narratives, which can happen in various ways.</a:t>
            </a:r>
            <a:endParaRPr lang="en-US" sz="2600" i="1" dirty="0">
              <a:solidFill>
                <a:prstClr val="black"/>
              </a:solidFill>
            </a:endParaRPr>
          </a:p>
        </p:txBody>
      </p:sp>
      <p:sp>
        <p:nvSpPr>
          <p:cNvPr id="14" name="TextBox 13"/>
          <p:cNvSpPr txBox="1"/>
          <p:nvPr/>
        </p:nvSpPr>
        <p:spPr>
          <a:xfrm>
            <a:off x="709028" y="3515062"/>
            <a:ext cx="8074025" cy="892552"/>
          </a:xfrm>
          <a:prstGeom prst="rect">
            <a:avLst/>
          </a:prstGeom>
          <a:noFill/>
        </p:spPr>
        <p:txBody>
          <a:bodyPr wrap="square" rtlCol="0">
            <a:spAutoFit/>
          </a:bodyPr>
          <a:lstStyle/>
          <a:p>
            <a:r>
              <a:rPr lang="en-US" sz="2600" dirty="0">
                <a:solidFill>
                  <a:prstClr val="black"/>
                </a:solidFill>
              </a:rPr>
              <a:t>3</a:t>
            </a:r>
            <a:r>
              <a:rPr lang="en-US" sz="2600" dirty="0" smtClean="0">
                <a:solidFill>
                  <a:prstClr val="black"/>
                </a:solidFill>
              </a:rPr>
              <a:t>. Scripted and mutually previewed &amp; approved opening / closing ritual moment by clergy of multiple faiths.</a:t>
            </a:r>
            <a:endParaRPr lang="en-US" sz="2600" i="1" dirty="0">
              <a:solidFill>
                <a:prstClr val="black"/>
              </a:solidFill>
            </a:endParaRPr>
          </a:p>
        </p:txBody>
      </p:sp>
      <p:pic>
        <p:nvPicPr>
          <p:cNvPr id="11" name="Picture 2" descr="https://www.reconstructingjudaism.org/sites/all/themes/jewishrecon/img/ReconJudaism_LogoTagline_RG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09028" y="4502965"/>
            <a:ext cx="7921624" cy="892552"/>
          </a:xfrm>
          <a:prstGeom prst="rect">
            <a:avLst/>
          </a:prstGeom>
          <a:noFill/>
        </p:spPr>
        <p:txBody>
          <a:bodyPr wrap="square" rtlCol="0">
            <a:spAutoFit/>
          </a:bodyPr>
          <a:lstStyle/>
          <a:p>
            <a:r>
              <a:rPr lang="en-US" sz="2600" dirty="0">
                <a:solidFill>
                  <a:prstClr val="black"/>
                </a:solidFill>
              </a:rPr>
              <a:t>4</a:t>
            </a:r>
            <a:r>
              <a:rPr lang="en-US" sz="2600" dirty="0" smtClean="0">
                <a:solidFill>
                  <a:prstClr val="black"/>
                </a:solidFill>
              </a:rPr>
              <a:t>. </a:t>
            </a:r>
            <a:r>
              <a:rPr lang="en-US" sz="2600" dirty="0">
                <a:solidFill>
                  <a:prstClr val="black"/>
                </a:solidFill>
              </a:rPr>
              <a:t> </a:t>
            </a:r>
            <a:r>
              <a:rPr lang="en-US" sz="2600" dirty="0" smtClean="0">
                <a:solidFill>
                  <a:prstClr val="black"/>
                </a:solidFill>
              </a:rPr>
              <a:t>Questions to the speakers must be written on notecards and handed to volunteers.</a:t>
            </a:r>
            <a:r>
              <a:rPr lang="en-US" sz="2600" i="1" dirty="0">
                <a:solidFill>
                  <a:prstClr val="black"/>
                </a:solidFill>
              </a:rPr>
              <a:t>	</a:t>
            </a:r>
          </a:p>
        </p:txBody>
      </p:sp>
      <p:sp>
        <p:nvSpPr>
          <p:cNvPr id="13" name="TextBox 12"/>
          <p:cNvSpPr txBox="1"/>
          <p:nvPr/>
        </p:nvSpPr>
        <p:spPr>
          <a:xfrm>
            <a:off x="765175" y="5459084"/>
            <a:ext cx="7921624" cy="492443"/>
          </a:xfrm>
          <a:prstGeom prst="rect">
            <a:avLst/>
          </a:prstGeom>
          <a:noFill/>
        </p:spPr>
        <p:txBody>
          <a:bodyPr wrap="square" rtlCol="0">
            <a:spAutoFit/>
          </a:bodyPr>
          <a:lstStyle/>
          <a:p>
            <a:r>
              <a:rPr lang="en-US" sz="2600" dirty="0">
                <a:solidFill>
                  <a:prstClr val="black"/>
                </a:solidFill>
              </a:rPr>
              <a:t>5</a:t>
            </a:r>
            <a:r>
              <a:rPr lang="en-US" sz="2600" dirty="0" smtClean="0">
                <a:solidFill>
                  <a:prstClr val="black"/>
                </a:solidFill>
              </a:rPr>
              <a:t>.  Publicity choices matter. </a:t>
            </a:r>
            <a:r>
              <a:rPr lang="en-US" sz="2600" i="1" dirty="0">
                <a:solidFill>
                  <a:prstClr val="black"/>
                </a:solidFill>
              </a:rPr>
              <a:t>	</a:t>
            </a:r>
          </a:p>
        </p:txBody>
      </p:sp>
    </p:spTree>
    <p:extLst>
      <p:ext uri="{BB962C8B-B14F-4D97-AF65-F5344CB8AC3E}">
        <p14:creationId xmlns:p14="http://schemas.microsoft.com/office/powerpoint/2010/main" val="12002846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Suggestions</a:t>
            </a:r>
            <a:endParaRPr lang="en-US" dirty="0">
              <a:solidFill>
                <a:schemeClr val="accent2">
                  <a:lumMod val="75000"/>
                </a:schemeClr>
              </a:solidFill>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TextBox 13"/>
          <p:cNvSpPr txBox="1"/>
          <p:nvPr/>
        </p:nvSpPr>
        <p:spPr>
          <a:xfrm>
            <a:off x="612775" y="1571466"/>
            <a:ext cx="8074025" cy="492443"/>
          </a:xfrm>
          <a:prstGeom prst="rect">
            <a:avLst/>
          </a:prstGeom>
          <a:noFill/>
        </p:spPr>
        <p:txBody>
          <a:bodyPr wrap="square" rtlCol="0">
            <a:spAutoFit/>
          </a:bodyPr>
          <a:lstStyle/>
          <a:p>
            <a:r>
              <a:rPr lang="en-US" sz="2600" dirty="0" smtClean="0">
                <a:solidFill>
                  <a:schemeClr val="accent2">
                    <a:lumMod val="75000"/>
                  </a:schemeClr>
                </a:solidFill>
              </a:rPr>
              <a:t>Your Advice / Suggestions:</a:t>
            </a:r>
            <a:endParaRPr lang="en-US" sz="2600" i="1" dirty="0">
              <a:solidFill>
                <a:schemeClr val="accent2">
                  <a:lumMod val="75000"/>
                </a:schemeClr>
              </a:solidFill>
            </a:endParaRPr>
          </a:p>
        </p:txBody>
      </p:sp>
      <p:pic>
        <p:nvPicPr>
          <p:cNvPr id="10" name="Picture 2" descr="https://www.reconstructingjudaism.org/sites/all/themes/jewishrecon/img/ReconJudaism_LogoTagline_RG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4707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575" y="1524000"/>
            <a:ext cx="8836025" cy="584775"/>
          </a:xfrm>
          <a:prstGeom prst="rect">
            <a:avLst/>
          </a:prstGeom>
          <a:noFill/>
        </p:spPr>
        <p:txBody>
          <a:bodyPr wrap="square" rtlCol="0">
            <a:spAutoFit/>
          </a:bodyPr>
          <a:lstStyle/>
          <a:p>
            <a:pPr algn="ctr"/>
            <a:r>
              <a:rPr lang="en-US" sz="3200" b="1" dirty="0" smtClean="0">
                <a:solidFill>
                  <a:prstClr val="black"/>
                </a:solidFill>
                <a:effectLst>
                  <a:outerShdw blurRad="38100" dist="38100" dir="2700000" algn="tl">
                    <a:srgbClr val="000000">
                      <a:alpha val="43137"/>
                    </a:srgbClr>
                  </a:outerShdw>
                </a:effectLst>
              </a:rPr>
              <a:t> </a:t>
            </a:r>
            <a:r>
              <a:rPr lang="en-US" sz="3200" b="1" dirty="0" smtClean="0">
                <a:solidFill>
                  <a:srgbClr val="002060"/>
                </a:solidFill>
                <a:effectLst>
                  <a:outerShdw blurRad="38100" dist="38100" dir="2700000" algn="tl">
                    <a:srgbClr val="000000">
                      <a:alpha val="43137"/>
                    </a:srgbClr>
                  </a:outerShdw>
                </a:effectLst>
              </a:rPr>
              <a:t>Code of Civility</a:t>
            </a:r>
            <a:endParaRPr lang="en-US" sz="3200" b="1" dirty="0">
              <a:solidFill>
                <a:srgbClr val="002060"/>
              </a:solidFill>
              <a:effectLst>
                <a:outerShdw blurRad="38100" dist="38100" dir="2700000" algn="tl">
                  <a:srgbClr val="000000">
                    <a:alpha val="43137"/>
                  </a:srgbClr>
                </a:outerShdw>
              </a:effectLst>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Rectangle 7"/>
          <p:cNvSpPr/>
          <p:nvPr/>
        </p:nvSpPr>
        <p:spPr>
          <a:xfrm>
            <a:off x="612775" y="2444763"/>
            <a:ext cx="7921625" cy="3970318"/>
          </a:xfrm>
          <a:prstGeom prst="rect">
            <a:avLst/>
          </a:prstGeom>
        </p:spPr>
        <p:txBody>
          <a:bodyPr wrap="square">
            <a:spAutoFit/>
          </a:bodyPr>
          <a:lstStyle/>
          <a:p>
            <a:pPr marL="457200" indent="-457200">
              <a:buFont typeface="Arial" pitchFamily="34" charset="0"/>
              <a:buChar char="•"/>
            </a:pPr>
            <a:r>
              <a:rPr lang="en-US" sz="2800" dirty="0" smtClean="0">
                <a:solidFill>
                  <a:prstClr val="black"/>
                </a:solidFill>
              </a:rPr>
              <a:t>Respectful </a:t>
            </a:r>
            <a:r>
              <a:rPr lang="en-US" sz="2800" dirty="0">
                <a:solidFill>
                  <a:prstClr val="black"/>
                </a:solidFill>
              </a:rPr>
              <a:t>disagreement</a:t>
            </a:r>
          </a:p>
          <a:p>
            <a:pPr marL="457200" indent="-457200">
              <a:buFont typeface="Arial" pitchFamily="34" charset="0"/>
              <a:buChar char="•"/>
            </a:pPr>
            <a:r>
              <a:rPr lang="en-US" sz="2800" dirty="0">
                <a:solidFill>
                  <a:prstClr val="black"/>
                </a:solidFill>
              </a:rPr>
              <a:t>Respectful questioning</a:t>
            </a:r>
          </a:p>
          <a:p>
            <a:pPr marL="457200" indent="-457200">
              <a:buFont typeface="Arial" pitchFamily="34" charset="0"/>
              <a:buChar char="•"/>
            </a:pPr>
            <a:r>
              <a:rPr lang="en-US" sz="2800" dirty="0">
                <a:solidFill>
                  <a:prstClr val="black"/>
                </a:solidFill>
              </a:rPr>
              <a:t>For people who tend to like to share a lot, making sure that you leave room for others to participate</a:t>
            </a:r>
          </a:p>
          <a:p>
            <a:pPr marL="457200" indent="-457200">
              <a:buFont typeface="Arial" pitchFamily="34" charset="0"/>
              <a:buChar char="•"/>
            </a:pPr>
            <a:r>
              <a:rPr lang="en-US" sz="2800" dirty="0">
                <a:solidFill>
                  <a:prstClr val="black"/>
                </a:solidFill>
              </a:rPr>
              <a:t>Refraining from language that is bigoted or derogatory</a:t>
            </a:r>
          </a:p>
          <a:p>
            <a:pPr marL="457200" indent="-457200">
              <a:buFont typeface="Arial" pitchFamily="34" charset="0"/>
              <a:buChar char="•"/>
            </a:pPr>
            <a:r>
              <a:rPr lang="en-US" sz="2800" dirty="0">
                <a:solidFill>
                  <a:prstClr val="black"/>
                </a:solidFill>
              </a:rPr>
              <a:t>Assuming the best intentions, not the worst, if someone does say something that causes pain or offense (“ouch”)</a:t>
            </a:r>
          </a:p>
        </p:txBody>
      </p:sp>
      <p:pic>
        <p:nvPicPr>
          <p:cNvPr id="1026" name="Picture 2" descr="http://moziru.com/images/situation-clipart-example-14.jpg"/>
          <p:cNvPicPr>
            <a:picLocks noChangeAspect="1" noChangeArrowheads="1"/>
          </p:cNvPicPr>
          <p:nvPr/>
        </p:nvPicPr>
        <p:blipFill rotWithShape="1">
          <a:blip r:embed="rId2">
            <a:extLst>
              <a:ext uri="{28A0092B-C50C-407E-A947-70E740481C1C}">
                <a14:useLocalDpi xmlns:a14="http://schemas.microsoft.com/office/drawing/2010/main" val="0"/>
              </a:ext>
            </a:extLst>
          </a:blip>
          <a:srcRect b="9210"/>
          <a:stretch/>
        </p:blipFill>
        <p:spPr bwMode="auto">
          <a:xfrm>
            <a:off x="612775" y="465137"/>
            <a:ext cx="1665892" cy="10867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reconstructingjudaism.org/sites/all/themes/jewishrecon/img/ReconJudaism_LogoTagline_RGB_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808783"/>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575" y="1524000"/>
            <a:ext cx="8836025" cy="584775"/>
          </a:xfrm>
          <a:prstGeom prst="rect">
            <a:avLst/>
          </a:prstGeom>
          <a:noFill/>
        </p:spPr>
        <p:txBody>
          <a:bodyPr wrap="square" rtlCol="0">
            <a:spAutoFit/>
          </a:bodyPr>
          <a:lstStyle/>
          <a:p>
            <a:pPr algn="ctr"/>
            <a:r>
              <a:rPr lang="en-US" sz="2800" dirty="0" smtClean="0">
                <a:solidFill>
                  <a:prstClr val="black"/>
                </a:solidFill>
              </a:rPr>
              <a:t> </a:t>
            </a:r>
            <a:r>
              <a:rPr lang="en-US" sz="3200" b="1" dirty="0" smtClean="0">
                <a:solidFill>
                  <a:srgbClr val="002060"/>
                </a:solidFill>
                <a:effectLst>
                  <a:outerShdw blurRad="38100" dist="38100" dir="2700000" algn="tl">
                    <a:srgbClr val="000000">
                      <a:alpha val="43137"/>
                    </a:srgbClr>
                  </a:outerShdw>
                </a:effectLst>
              </a:rPr>
              <a:t>Code of Civility</a:t>
            </a:r>
            <a:endParaRPr lang="en-US" sz="3200" b="1" dirty="0">
              <a:solidFill>
                <a:srgbClr val="002060"/>
              </a:solidFill>
              <a:effectLst>
                <a:outerShdw blurRad="38100" dist="38100" dir="2700000" algn="tl">
                  <a:srgbClr val="000000">
                    <a:alpha val="43137"/>
                  </a:srgbClr>
                </a:outerShdw>
              </a:effectLst>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Rectangle 7"/>
          <p:cNvSpPr/>
          <p:nvPr/>
        </p:nvSpPr>
        <p:spPr>
          <a:xfrm>
            <a:off x="1144587" y="2514600"/>
            <a:ext cx="6857999" cy="3539430"/>
          </a:xfrm>
          <a:prstGeom prst="rect">
            <a:avLst/>
          </a:prstGeom>
        </p:spPr>
        <p:txBody>
          <a:bodyPr wrap="square">
            <a:spAutoFit/>
          </a:bodyPr>
          <a:lstStyle/>
          <a:p>
            <a:pPr marL="457200" indent="-457200">
              <a:buFont typeface="Arial" pitchFamily="34" charset="0"/>
              <a:buChar char="•"/>
            </a:pPr>
            <a:r>
              <a:rPr lang="en-US" sz="2800" dirty="0">
                <a:solidFill>
                  <a:prstClr val="black"/>
                </a:solidFill>
              </a:rPr>
              <a:t>Allowing the use of politicized language while holding one another to a mutually agreed expectation to avoid bigoted or derogatory language. (This can be tricky.)</a:t>
            </a:r>
          </a:p>
          <a:p>
            <a:pPr algn="ctr"/>
            <a:endParaRPr lang="en-US" sz="2800" dirty="0">
              <a:solidFill>
                <a:prstClr val="black"/>
              </a:solidFill>
            </a:endParaRPr>
          </a:p>
          <a:p>
            <a:pPr marL="457200" indent="-457200">
              <a:buFont typeface="Arial" pitchFamily="34" charset="0"/>
              <a:buChar char="•"/>
            </a:pPr>
            <a:r>
              <a:rPr lang="en-US" sz="2800" dirty="0">
                <a:solidFill>
                  <a:prstClr val="black"/>
                </a:solidFill>
              </a:rPr>
              <a:t>This is a </a:t>
            </a:r>
            <a:r>
              <a:rPr lang="en-US" sz="2800" dirty="0" smtClean="0">
                <a:solidFill>
                  <a:prstClr val="black"/>
                </a:solidFill>
              </a:rPr>
              <a:t>closed course – </a:t>
            </a:r>
            <a:r>
              <a:rPr lang="en-US" sz="2800" dirty="0">
                <a:solidFill>
                  <a:prstClr val="black"/>
                </a:solidFill>
              </a:rPr>
              <a:t>no visitors or guests without the advance permission of the instructor.</a:t>
            </a:r>
          </a:p>
        </p:txBody>
      </p:sp>
      <p:pic>
        <p:nvPicPr>
          <p:cNvPr id="10" name="Picture 2" descr="http://moziru.com/images/situation-clipart-example-14.jpg"/>
          <p:cNvPicPr>
            <a:picLocks noChangeAspect="1" noChangeArrowheads="1"/>
          </p:cNvPicPr>
          <p:nvPr/>
        </p:nvPicPr>
        <p:blipFill rotWithShape="1">
          <a:blip r:embed="rId2">
            <a:extLst>
              <a:ext uri="{28A0092B-C50C-407E-A947-70E740481C1C}">
                <a14:useLocalDpi xmlns:a14="http://schemas.microsoft.com/office/drawing/2010/main" val="0"/>
              </a:ext>
            </a:extLst>
          </a:blip>
          <a:srcRect b="9210"/>
          <a:stretch/>
        </p:blipFill>
        <p:spPr bwMode="auto">
          <a:xfrm>
            <a:off x="460375" y="564373"/>
            <a:ext cx="1665892" cy="10867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reconstructingjudaism.org/sites/all/themes/jewishrecon/img/ReconJudaism_LogoTagline_RGB_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928147"/>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95378"/>
            <a:ext cx="8229600" cy="1143000"/>
          </a:xfrm>
        </p:spPr>
        <p:txBody>
          <a:bodyPr>
            <a:normAutofit/>
          </a:bodyPr>
          <a:lstStyle/>
          <a:p>
            <a:r>
              <a:rPr lang="en-US" dirty="0" smtClean="0">
                <a:solidFill>
                  <a:schemeClr val="accent2">
                    <a:lumMod val="75000"/>
                  </a:schemeClr>
                </a:solidFill>
              </a:rPr>
              <a:t>Registration questions?</a:t>
            </a:r>
            <a:endParaRPr lang="en-US" dirty="0">
              <a:solidFill>
                <a:schemeClr val="accent2">
                  <a:lumMod val="75000"/>
                </a:schemeClr>
              </a:solidFill>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3" name="Picture 2" descr="http://moziru.com/images/situation-clipart-example-14.jpg"/>
          <p:cNvPicPr>
            <a:picLocks noChangeAspect="1" noChangeArrowheads="1"/>
          </p:cNvPicPr>
          <p:nvPr/>
        </p:nvPicPr>
        <p:blipFill rotWithShape="1">
          <a:blip r:embed="rId2">
            <a:extLst>
              <a:ext uri="{28A0092B-C50C-407E-A947-70E740481C1C}">
                <a14:useLocalDpi xmlns:a14="http://schemas.microsoft.com/office/drawing/2010/main" val="0"/>
              </a:ext>
            </a:extLst>
          </a:blip>
          <a:srcRect b="9210"/>
          <a:stretch/>
        </p:blipFill>
        <p:spPr bwMode="auto">
          <a:xfrm>
            <a:off x="307975" y="302774"/>
            <a:ext cx="1665892" cy="10867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9175" y="2610683"/>
            <a:ext cx="4572000" cy="4247317"/>
          </a:xfrm>
          <a:prstGeom prst="rect">
            <a:avLst/>
          </a:prstGeom>
        </p:spPr>
        <p:txBody>
          <a:bodyPr>
            <a:spAutoFit/>
          </a:bodyPr>
          <a:lstStyle/>
          <a:p>
            <a:endParaRPr lang="en-US" dirty="0"/>
          </a:p>
          <a:p>
            <a:pPr marL="457200" indent="-457200">
              <a:buFont typeface="+mj-lt"/>
              <a:buAutoNum type="arabicPeriod"/>
            </a:pPr>
            <a:r>
              <a:rPr lang="en-US" dirty="0"/>
              <a:t>What hopes do you bring to this </a:t>
            </a:r>
            <a:r>
              <a:rPr lang="en-US" dirty="0" smtClean="0"/>
              <a:t>class?</a:t>
            </a:r>
            <a:endParaRPr lang="en-US" dirty="0"/>
          </a:p>
          <a:p>
            <a:pPr marL="457200" indent="-457200">
              <a:buFont typeface="+mj-lt"/>
              <a:buAutoNum type="arabicPeriod"/>
            </a:pPr>
            <a:endParaRPr lang="en-US" dirty="0"/>
          </a:p>
          <a:p>
            <a:pPr marL="457200" indent="-457200">
              <a:buFont typeface="+mj-lt"/>
              <a:buAutoNum type="arabicPeriod"/>
            </a:pPr>
            <a:r>
              <a:rPr lang="en-US" dirty="0"/>
              <a:t>What concerns or worries do you bring to this </a:t>
            </a:r>
            <a:r>
              <a:rPr lang="en-US" dirty="0" smtClean="0"/>
              <a:t>class?</a:t>
            </a:r>
            <a:endParaRPr lang="en-US" dirty="0"/>
          </a:p>
          <a:p>
            <a:pPr marL="457200" indent="-457200">
              <a:buFont typeface="+mj-lt"/>
              <a:buAutoNum type="arabicPeriod"/>
            </a:pPr>
            <a:endParaRPr lang="en-US" dirty="0"/>
          </a:p>
          <a:p>
            <a:pPr marL="457200" indent="-457200">
              <a:buFont typeface="+mj-lt"/>
              <a:buAutoNum type="arabicPeriod"/>
            </a:pPr>
            <a:r>
              <a:rPr lang="en-US" dirty="0"/>
              <a:t>What, if anything, do you want to know about the instructor</a:t>
            </a:r>
            <a:r>
              <a:rPr lang="en-US" dirty="0" smtClean="0"/>
              <a:t>?</a:t>
            </a:r>
          </a:p>
          <a:p>
            <a:pPr marL="457200" indent="-457200">
              <a:buFont typeface="+mj-lt"/>
              <a:buAutoNum type="arabicPeriod"/>
            </a:pPr>
            <a:endParaRPr lang="en-US" dirty="0" smtClean="0"/>
          </a:p>
          <a:p>
            <a:pPr marL="457200" indent="-457200">
              <a:buFont typeface="+mj-lt"/>
              <a:buAutoNum type="arabicPeriod"/>
            </a:pPr>
            <a:r>
              <a:rPr lang="en-US" dirty="0"/>
              <a:t>Please tell us a little about your experiences and perspectives on this subject?</a:t>
            </a:r>
          </a:p>
          <a:p>
            <a:pPr marL="457200" indent="-457200">
              <a:buFont typeface="+mj-lt"/>
              <a:buAutoNum type="arabicPeriod"/>
            </a:pPr>
            <a:endParaRPr lang="en-US" dirty="0" smtClean="0"/>
          </a:p>
          <a:p>
            <a:pPr marL="457200" indent="-457200">
              <a:buFont typeface="+mj-lt"/>
              <a:buAutoNum type="arabicPeriod"/>
            </a:pPr>
            <a:endParaRPr lang="en-US" dirty="0" smtClean="0"/>
          </a:p>
          <a:p>
            <a:endParaRPr lang="en-US" dirty="0" smtClean="0"/>
          </a:p>
        </p:txBody>
      </p:sp>
      <p:sp>
        <p:nvSpPr>
          <p:cNvPr id="14" name="TextBox 13"/>
          <p:cNvSpPr txBox="1"/>
          <p:nvPr/>
        </p:nvSpPr>
        <p:spPr>
          <a:xfrm>
            <a:off x="765175" y="1830982"/>
            <a:ext cx="8074025" cy="923330"/>
          </a:xfrm>
          <a:prstGeom prst="rect">
            <a:avLst/>
          </a:prstGeom>
          <a:noFill/>
        </p:spPr>
        <p:txBody>
          <a:bodyPr wrap="square" rtlCol="0">
            <a:spAutoFit/>
          </a:bodyPr>
          <a:lstStyle/>
          <a:p>
            <a:r>
              <a:rPr lang="en-US" dirty="0" smtClean="0">
                <a:solidFill>
                  <a:prstClr val="black"/>
                </a:solidFill>
              </a:rPr>
              <a:t>In order to help the facilitator create a constructive learning environment for everyone, please respond to the following questions. Your responses will not be shared with anyone else in the class. </a:t>
            </a:r>
            <a:endParaRPr lang="en-US" i="1" dirty="0">
              <a:solidFill>
                <a:prstClr val="black"/>
              </a:solidFill>
            </a:endParaRPr>
          </a:p>
        </p:txBody>
      </p:sp>
      <p:pic>
        <p:nvPicPr>
          <p:cNvPr id="10" name="Picture 2" descr="https://www.reconstructingjudaism.org/sites/all/themes/jewishrecon/img/ReconJudaism_LogoTagline_RGB_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29828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2">
                    <a:lumMod val="75000"/>
                  </a:schemeClr>
                </a:solidFill>
              </a:rPr>
              <a:t>Facilitator self-identification</a:t>
            </a:r>
            <a:endParaRPr lang="en-US" sz="3600" dirty="0">
              <a:solidFill>
                <a:schemeClr val="accent2">
                  <a:lumMod val="75000"/>
                </a:schemeClr>
              </a:solidFill>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TextBox 8"/>
          <p:cNvSpPr txBox="1"/>
          <p:nvPr/>
        </p:nvSpPr>
        <p:spPr>
          <a:xfrm>
            <a:off x="709028" y="1778682"/>
            <a:ext cx="7937667" cy="892552"/>
          </a:xfrm>
          <a:prstGeom prst="rect">
            <a:avLst/>
          </a:prstGeom>
          <a:noFill/>
        </p:spPr>
        <p:txBody>
          <a:bodyPr wrap="square" rtlCol="0">
            <a:spAutoFit/>
          </a:bodyPr>
          <a:lstStyle/>
          <a:p>
            <a:r>
              <a:rPr lang="en-US" sz="2600" dirty="0" smtClean="0">
                <a:solidFill>
                  <a:prstClr val="black"/>
                </a:solidFill>
              </a:rPr>
              <a:t>I’m a “progressive rabbi” with ties to the Israeli peace movement. </a:t>
            </a:r>
            <a:endParaRPr lang="en-US" sz="2600" i="1" dirty="0">
              <a:solidFill>
                <a:prstClr val="black"/>
              </a:solidFill>
            </a:endParaRPr>
          </a:p>
        </p:txBody>
      </p:sp>
      <p:sp>
        <p:nvSpPr>
          <p:cNvPr id="10" name="TextBox 9"/>
          <p:cNvSpPr txBox="1"/>
          <p:nvPr/>
        </p:nvSpPr>
        <p:spPr>
          <a:xfrm>
            <a:off x="709028" y="2764873"/>
            <a:ext cx="8074025" cy="492443"/>
          </a:xfrm>
          <a:prstGeom prst="rect">
            <a:avLst/>
          </a:prstGeom>
          <a:noFill/>
        </p:spPr>
        <p:txBody>
          <a:bodyPr wrap="square" rtlCol="0">
            <a:spAutoFit/>
          </a:bodyPr>
          <a:lstStyle/>
          <a:p>
            <a:r>
              <a:rPr lang="en-US" sz="2600" dirty="0" smtClean="0">
                <a:solidFill>
                  <a:prstClr val="black"/>
                </a:solidFill>
              </a:rPr>
              <a:t>I have close family in Israel and partly grew up there.</a:t>
            </a:r>
            <a:endParaRPr lang="en-US" sz="2600" i="1" dirty="0">
              <a:solidFill>
                <a:prstClr val="black"/>
              </a:solidFill>
            </a:endParaRPr>
          </a:p>
        </p:txBody>
      </p:sp>
      <p:sp>
        <p:nvSpPr>
          <p:cNvPr id="12" name="TextBox 11"/>
          <p:cNvSpPr txBox="1"/>
          <p:nvPr/>
        </p:nvSpPr>
        <p:spPr>
          <a:xfrm>
            <a:off x="725071" y="4706566"/>
            <a:ext cx="7921624" cy="1292662"/>
          </a:xfrm>
          <a:prstGeom prst="rect">
            <a:avLst/>
          </a:prstGeom>
          <a:noFill/>
        </p:spPr>
        <p:txBody>
          <a:bodyPr wrap="square" rtlCol="0">
            <a:spAutoFit/>
          </a:bodyPr>
          <a:lstStyle/>
          <a:p>
            <a:r>
              <a:rPr lang="en-US" sz="2600" dirty="0" smtClean="0">
                <a:solidFill>
                  <a:prstClr val="black"/>
                </a:solidFill>
              </a:rPr>
              <a:t>So on a gut level, Israel feels like family to me, and Palestinians feel like people I have deep feelings for. I respect, admire, and get frustrated by them both.</a:t>
            </a:r>
            <a:endParaRPr lang="en-US" sz="2600" i="1" dirty="0">
              <a:solidFill>
                <a:prstClr val="black"/>
              </a:solidFill>
            </a:endParaRPr>
          </a:p>
        </p:txBody>
      </p:sp>
      <p:sp>
        <p:nvSpPr>
          <p:cNvPr id="11" name="TextBox 10"/>
          <p:cNvSpPr txBox="1"/>
          <p:nvPr/>
        </p:nvSpPr>
        <p:spPr>
          <a:xfrm>
            <a:off x="688975" y="3487366"/>
            <a:ext cx="8455025" cy="892552"/>
          </a:xfrm>
          <a:prstGeom prst="rect">
            <a:avLst/>
          </a:prstGeom>
          <a:noFill/>
        </p:spPr>
        <p:txBody>
          <a:bodyPr wrap="square" rtlCol="0">
            <a:spAutoFit/>
          </a:bodyPr>
          <a:lstStyle/>
          <a:p>
            <a:r>
              <a:rPr lang="en-US" sz="2600" dirty="0" smtClean="0">
                <a:solidFill>
                  <a:prstClr val="black"/>
                </a:solidFill>
              </a:rPr>
              <a:t>I’ve formed important friendships with Palestinians living in the West Bank and have come to care deeply about them.</a:t>
            </a:r>
            <a:endParaRPr lang="en-US" sz="2600" i="1" dirty="0">
              <a:solidFill>
                <a:prstClr val="black"/>
              </a:solidFill>
            </a:endParaRPr>
          </a:p>
        </p:txBody>
      </p:sp>
      <p:pic>
        <p:nvPicPr>
          <p:cNvPr id="13" name="Picture 2" descr="http://moziru.com/images/situation-clipart-example-14.jpg"/>
          <p:cNvPicPr>
            <a:picLocks noChangeAspect="1" noChangeArrowheads="1"/>
          </p:cNvPicPr>
          <p:nvPr/>
        </p:nvPicPr>
        <p:blipFill rotWithShape="1">
          <a:blip r:embed="rId2">
            <a:extLst>
              <a:ext uri="{28A0092B-C50C-407E-A947-70E740481C1C}">
                <a14:useLocalDpi xmlns:a14="http://schemas.microsoft.com/office/drawing/2010/main" val="0"/>
              </a:ext>
            </a:extLst>
          </a:blip>
          <a:srcRect b="9210"/>
          <a:stretch/>
        </p:blipFill>
        <p:spPr bwMode="auto">
          <a:xfrm>
            <a:off x="307975" y="302774"/>
            <a:ext cx="1665892" cy="10867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www.reconstructingjudaism.org/sites/all/themes/jewishrecon/img/ReconJudaism_LogoTagline_RGB_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23184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2</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Today’s Session in a Nutshell</a:t>
            </a:r>
            <a:endParaRPr lang="en-US" dirty="0"/>
          </a:p>
        </p:txBody>
      </p:sp>
      <p:sp>
        <p:nvSpPr>
          <p:cNvPr id="8" name="Rectangle 7"/>
          <p:cNvSpPr/>
          <p:nvPr/>
        </p:nvSpPr>
        <p:spPr>
          <a:xfrm>
            <a:off x="878664" y="1640613"/>
            <a:ext cx="4572000" cy="4524315"/>
          </a:xfrm>
          <a:prstGeom prst="rect">
            <a:avLst/>
          </a:prstGeom>
        </p:spPr>
        <p:txBody>
          <a:bodyPr>
            <a:spAutoFit/>
          </a:bodyPr>
          <a:lstStyle/>
          <a:p>
            <a:endParaRPr lang="en-US" dirty="0"/>
          </a:p>
          <a:p>
            <a:pPr marL="457200" indent="-457200">
              <a:buFont typeface="+mj-lt"/>
              <a:buAutoNum type="arabicPeriod"/>
            </a:pPr>
            <a:r>
              <a:rPr lang="en-US" dirty="0" smtClean="0"/>
              <a:t>Opening: Two opening prayers from two different sources, and review of goals.</a:t>
            </a:r>
          </a:p>
          <a:p>
            <a:pPr marL="457200" indent="-457200">
              <a:buFont typeface="+mj-lt"/>
              <a:buAutoNum type="arabicPeriod"/>
            </a:pPr>
            <a:endParaRPr lang="en-US" dirty="0"/>
          </a:p>
          <a:p>
            <a:pPr marL="457200" indent="-457200">
              <a:buFont typeface="+mj-lt"/>
              <a:buAutoNum type="arabicPeriod"/>
            </a:pPr>
            <a:r>
              <a:rPr lang="en-US" dirty="0" smtClean="0"/>
              <a:t>What brought you here? (2 people share)</a:t>
            </a:r>
          </a:p>
          <a:p>
            <a:pPr marL="457200" indent="-457200">
              <a:buFont typeface="+mj-lt"/>
              <a:buAutoNum type="arabicPeriod"/>
            </a:pPr>
            <a:endParaRPr lang="en-US" dirty="0" smtClean="0"/>
          </a:p>
          <a:p>
            <a:pPr marL="457200" indent="-457200">
              <a:buFont typeface="+mj-lt"/>
              <a:buAutoNum type="arabicPeriod"/>
            </a:pPr>
            <a:r>
              <a:rPr lang="en-US" dirty="0" smtClean="0"/>
              <a:t>Your thoughts on the reading</a:t>
            </a:r>
          </a:p>
          <a:p>
            <a:pPr marL="457200" indent="-457200">
              <a:buFont typeface="+mj-lt"/>
              <a:buAutoNum type="arabicPeriod"/>
            </a:pPr>
            <a:endParaRPr lang="en-US" dirty="0"/>
          </a:p>
          <a:p>
            <a:pPr marL="457200" indent="-457200">
              <a:buFont typeface="+mj-lt"/>
              <a:buAutoNum type="arabicPeriod"/>
            </a:pPr>
            <a:r>
              <a:rPr lang="en-US" dirty="0" smtClean="0"/>
              <a:t>Safety &amp; Risk: Structural Choices for Planning Dual-Narrative Events</a:t>
            </a:r>
          </a:p>
          <a:p>
            <a:pPr marL="457200" indent="-457200">
              <a:buFont typeface="+mj-lt"/>
              <a:buAutoNum type="arabicPeriod"/>
            </a:pPr>
            <a:endParaRPr lang="en-US" dirty="0" smtClean="0"/>
          </a:p>
          <a:p>
            <a:pPr marL="457200" indent="-457200">
              <a:buFont typeface="+mj-lt"/>
              <a:buAutoNum type="arabicPeriod"/>
            </a:pPr>
            <a:r>
              <a:rPr lang="en-US" dirty="0" smtClean="0"/>
              <a:t>Problem with Dual-Narrative: Power dynamics can be obscured. </a:t>
            </a:r>
            <a:endParaRPr lang="en-US" dirty="0"/>
          </a:p>
          <a:p>
            <a:pPr marL="457200" indent="-457200">
              <a:buFont typeface="+mj-lt"/>
              <a:buAutoNum type="arabicPeriod"/>
            </a:pPr>
            <a:endParaRPr lang="en-US" dirty="0" smtClean="0"/>
          </a:p>
          <a:p>
            <a:pPr marL="457200" indent="-457200">
              <a:buFont typeface="+mj-lt"/>
              <a:buAutoNum type="arabicPeriod"/>
            </a:pPr>
            <a:endParaRPr lang="en-US" dirty="0" smtClean="0"/>
          </a:p>
          <a:p>
            <a:endParaRPr lang="en-US" dirty="0" smtClean="0"/>
          </a:p>
        </p:txBody>
      </p:sp>
      <p:pic>
        <p:nvPicPr>
          <p:cNvPr id="9" name="Picture 2" descr="https://www.reconstructingjudaism.org/sites/all/themes/jewishrecon/img/ReconJudaism_LogoTagline_RGB_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920"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0141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20</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99012" y="609600"/>
            <a:ext cx="5830388" cy="369332"/>
          </a:xfrm>
          <a:prstGeom prst="rect">
            <a:avLst/>
          </a:prstGeom>
          <a:noFill/>
        </p:spPr>
        <p:txBody>
          <a:bodyPr wrap="square" rtlCol="0">
            <a:spAutoFit/>
          </a:bodyPr>
          <a:lstStyle/>
          <a:p>
            <a:r>
              <a:rPr lang="en-US" dirty="0" smtClean="0"/>
              <a:t>Next Steps…</a:t>
            </a:r>
            <a:endParaRPr lang="en-US" dirty="0"/>
          </a:p>
        </p:txBody>
      </p:sp>
      <p:sp>
        <p:nvSpPr>
          <p:cNvPr id="3" name="TextBox 2"/>
          <p:cNvSpPr txBox="1"/>
          <p:nvPr/>
        </p:nvSpPr>
        <p:spPr>
          <a:xfrm>
            <a:off x="799011" y="4181475"/>
            <a:ext cx="7078163" cy="369332"/>
          </a:xfrm>
          <a:prstGeom prst="rect">
            <a:avLst/>
          </a:prstGeom>
          <a:noFill/>
        </p:spPr>
        <p:txBody>
          <a:bodyPr wrap="square" rtlCol="0">
            <a:spAutoFit/>
          </a:bodyPr>
          <a:lstStyle/>
          <a:p>
            <a:endParaRPr lang="en-US" dirty="0"/>
          </a:p>
        </p:txBody>
      </p:sp>
      <p:sp>
        <p:nvSpPr>
          <p:cNvPr id="16" name="TextBox 15"/>
          <p:cNvSpPr txBox="1"/>
          <p:nvPr/>
        </p:nvSpPr>
        <p:spPr>
          <a:xfrm>
            <a:off x="3413318" y="1693059"/>
            <a:ext cx="4903832" cy="1323439"/>
          </a:xfrm>
          <a:prstGeom prst="rect">
            <a:avLst/>
          </a:prstGeom>
          <a:noFill/>
        </p:spPr>
        <p:txBody>
          <a:bodyPr wrap="square" rtlCol="0">
            <a:spAutoFit/>
          </a:bodyPr>
          <a:lstStyle/>
          <a:p>
            <a:r>
              <a:rPr lang="en-US" sz="1600" dirty="0" smtClean="0">
                <a:solidFill>
                  <a:prstClr val="black"/>
                </a:solidFill>
              </a:rPr>
              <a:t>Please read the selection you’ll receive from this book.</a:t>
            </a:r>
          </a:p>
          <a:p>
            <a:endParaRPr lang="en-US" sz="1600" i="1" dirty="0">
              <a:solidFill>
                <a:prstClr val="black"/>
              </a:solidFill>
            </a:endParaRPr>
          </a:p>
          <a:p>
            <a:r>
              <a:rPr lang="en-US" sz="1600" i="1" dirty="0" smtClean="0">
                <a:solidFill>
                  <a:prstClr val="black"/>
                </a:solidFill>
              </a:rPr>
              <a:t>If you have questions or thoughts to share, please email them to Maurice at </a:t>
            </a:r>
            <a:r>
              <a:rPr lang="en-US" sz="1600" i="1" dirty="0" smtClean="0">
                <a:solidFill>
                  <a:prstClr val="black"/>
                </a:solidFill>
                <a:hlinkClick r:id="rId4"/>
              </a:rPr>
              <a:t>mharris@rrc.edu</a:t>
            </a:r>
            <a:r>
              <a:rPr lang="en-US" sz="1600" i="1" dirty="0" smtClean="0">
                <a:solidFill>
                  <a:prstClr val="black"/>
                </a:solidFill>
              </a:rPr>
              <a:t> and he’ll weave them into our next session.</a:t>
            </a:r>
            <a:endParaRPr lang="en-US" sz="1600" i="1" dirty="0">
              <a:solidFill>
                <a:prstClr val="black"/>
              </a:solidFill>
            </a:endParaRPr>
          </a:p>
        </p:txBody>
      </p:sp>
      <p:pic>
        <p:nvPicPr>
          <p:cNvPr id="11" name="Picture 2" descr="https://www.reconstructingjudaism.org/sites/all/themes/jewishrecon/img/ReconJudaism_LogoTagline_RGB_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ide by S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400" y="1752600"/>
            <a:ext cx="2866024" cy="4299038"/>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427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3</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Opening </a:t>
            </a:r>
            <a:r>
              <a:rPr lang="en-US" dirty="0" err="1" smtClean="0"/>
              <a:t>Kavannah</a:t>
            </a:r>
            <a:r>
              <a:rPr lang="en-US" dirty="0" smtClean="0"/>
              <a:t> 1</a:t>
            </a:r>
            <a:endParaRPr lang="en-US" dirty="0"/>
          </a:p>
        </p:txBody>
      </p:sp>
      <p:sp>
        <p:nvSpPr>
          <p:cNvPr id="3" name="Rectangle 2"/>
          <p:cNvSpPr/>
          <p:nvPr/>
        </p:nvSpPr>
        <p:spPr>
          <a:xfrm>
            <a:off x="3172999" y="5868118"/>
            <a:ext cx="6222209" cy="276999"/>
          </a:xfrm>
          <a:prstGeom prst="rect">
            <a:avLst/>
          </a:prstGeom>
        </p:spPr>
        <p:txBody>
          <a:bodyPr wrap="square">
            <a:spAutoFit/>
          </a:bodyPr>
          <a:lstStyle/>
          <a:p>
            <a:r>
              <a:rPr lang="en-US" sz="1200" dirty="0">
                <a:hlinkClick r:id="rId4"/>
              </a:rPr>
              <a:t>http://www.rabbiellisarah.com/prayer-for-peace-between-israelis-and-palestinians</a:t>
            </a:r>
            <a:r>
              <a:rPr lang="en-US" sz="1200" dirty="0" smtClean="0">
                <a:hlinkClick r:id="rId4"/>
              </a:rPr>
              <a:t>/</a:t>
            </a:r>
            <a:r>
              <a:rPr lang="en-US" sz="1200" dirty="0" smtClean="0"/>
              <a:t> </a:t>
            </a:r>
            <a:endParaRPr lang="en-US" sz="1200" dirty="0"/>
          </a:p>
        </p:txBody>
      </p:sp>
      <p:sp>
        <p:nvSpPr>
          <p:cNvPr id="4" name="Rectangle 3"/>
          <p:cNvSpPr/>
          <p:nvPr/>
        </p:nvSpPr>
        <p:spPr>
          <a:xfrm>
            <a:off x="1224455" y="1581587"/>
            <a:ext cx="6532872" cy="4185761"/>
          </a:xfrm>
          <a:prstGeom prst="rect">
            <a:avLst/>
          </a:prstGeom>
        </p:spPr>
        <p:txBody>
          <a:bodyPr wrap="square">
            <a:spAutoFit/>
          </a:bodyPr>
          <a:lstStyle/>
          <a:p>
            <a:r>
              <a:rPr lang="en-US" sz="1400" b="1" dirty="0"/>
              <a:t>El </a:t>
            </a:r>
            <a:r>
              <a:rPr lang="en-US" sz="1400" b="1" dirty="0" err="1"/>
              <a:t>Malei</a:t>
            </a:r>
            <a:r>
              <a:rPr lang="en-US" sz="1400" b="1" dirty="0"/>
              <a:t> </a:t>
            </a:r>
            <a:r>
              <a:rPr lang="en-US" sz="1400" b="1" dirty="0" err="1"/>
              <a:t>Rachamim</a:t>
            </a:r>
            <a:r>
              <a:rPr lang="en-US" sz="1400" dirty="0"/>
              <a:t>, God Full of Compassion, who heals the broken-hearted and binds up their wounds, we ask You to show all Your children the way of love and compassion, so that hatred ceases to scar their lives</a:t>
            </a:r>
            <a:r>
              <a:rPr lang="en-US" sz="1400" dirty="0" smtClean="0"/>
              <a:t>.</a:t>
            </a:r>
          </a:p>
          <a:p>
            <a:endParaRPr lang="en-US" sz="1400" dirty="0"/>
          </a:p>
          <a:p>
            <a:r>
              <a:rPr lang="en-US" sz="1400" b="1" dirty="0" err="1"/>
              <a:t>Ein</a:t>
            </a:r>
            <a:r>
              <a:rPr lang="en-US" sz="1400" b="1" dirty="0"/>
              <a:t> </a:t>
            </a:r>
            <a:r>
              <a:rPr lang="en-US" sz="1400" b="1" dirty="0" err="1"/>
              <a:t>Chayyim</a:t>
            </a:r>
            <a:r>
              <a:rPr lang="en-US" sz="1400" dirty="0"/>
              <a:t>, Source of Life, we call upon You to send Your abundant blessings into every home, Israeli and Palestinian, so that new hope may overcome old fears</a:t>
            </a:r>
            <a:r>
              <a:rPr lang="en-US" sz="1400" dirty="0" smtClean="0"/>
              <a:t>.</a:t>
            </a:r>
          </a:p>
          <a:p>
            <a:endParaRPr lang="en-US" sz="1400" dirty="0"/>
          </a:p>
          <a:p>
            <a:r>
              <a:rPr lang="en-US" sz="1400" b="1" dirty="0"/>
              <a:t>Adonai </a:t>
            </a:r>
            <a:r>
              <a:rPr lang="en-US" sz="1400" b="1" dirty="0" err="1"/>
              <a:t>Tzadik</a:t>
            </a:r>
            <a:r>
              <a:rPr lang="en-US" sz="1400" dirty="0"/>
              <a:t>, Righteous One, who exhorts us to pursue Justice, we fervently pray that a spirit of righteousness may prevail, so that both peoples find the courage to reach a just settlement of their differences</a:t>
            </a:r>
            <a:r>
              <a:rPr lang="en-US" sz="1400" dirty="0" smtClean="0"/>
              <a:t>.</a:t>
            </a:r>
          </a:p>
          <a:p>
            <a:endParaRPr lang="en-US" sz="1400" dirty="0"/>
          </a:p>
          <a:p>
            <a:r>
              <a:rPr lang="en-US" sz="1400" b="1" dirty="0" err="1"/>
              <a:t>Oseh</a:t>
            </a:r>
            <a:r>
              <a:rPr lang="en-US" sz="1400" b="1" dirty="0"/>
              <a:t> Shalom</a:t>
            </a:r>
            <a:r>
              <a:rPr lang="en-US" sz="1400" dirty="0"/>
              <a:t>, Maker of Peace, who teaches us to be seekers of peace, we entreat You now to spread Your tabernacle of </a:t>
            </a:r>
            <a:r>
              <a:rPr lang="en-US" sz="1400" i="1" dirty="0"/>
              <a:t>shalom</a:t>
            </a:r>
            <a:r>
              <a:rPr lang="en-US" sz="1400" dirty="0"/>
              <a:t> over all the inhabitants of Your land, and to support the peacemakers among both peoples in their efforts to walk the path of reconciliation, so that a just peace may reign supreme at last – </a:t>
            </a:r>
            <a:r>
              <a:rPr lang="en-US" sz="1400" i="1" dirty="0" err="1"/>
              <a:t>bimheirah</a:t>
            </a:r>
            <a:r>
              <a:rPr lang="en-US" sz="1400" i="1" dirty="0"/>
              <a:t> </a:t>
            </a:r>
            <a:r>
              <a:rPr lang="en-US" sz="1400" i="1" dirty="0" err="1"/>
              <a:t>beyameinu</a:t>
            </a:r>
            <a:r>
              <a:rPr lang="en-US" sz="1400" dirty="0"/>
              <a:t>, speedily in our own day.</a:t>
            </a:r>
          </a:p>
          <a:p>
            <a:r>
              <a:rPr lang="en-US" sz="1400" dirty="0"/>
              <a:t>And let us say:  Amen.</a:t>
            </a:r>
          </a:p>
          <a:p>
            <a:endParaRPr lang="en-US" sz="1400" dirty="0" smtClean="0"/>
          </a:p>
          <a:p>
            <a:r>
              <a:rPr lang="en-US" sz="1400" dirty="0" smtClean="0"/>
              <a:t>Rabbi </a:t>
            </a:r>
            <a:r>
              <a:rPr lang="en-US" sz="1400" dirty="0"/>
              <a:t>Elizabeth Tikvah </a:t>
            </a:r>
            <a:r>
              <a:rPr lang="en-US" sz="1400" dirty="0" smtClean="0"/>
              <a:t>Sarah</a:t>
            </a:r>
            <a:endParaRPr lang="en-US" sz="1400" dirty="0"/>
          </a:p>
        </p:txBody>
      </p:sp>
      <p:pic>
        <p:nvPicPr>
          <p:cNvPr id="11" name="Picture 2" descr="https://www.reconstructingjudaism.org/sites/all/themes/jewishrecon/img/ReconJudaism_LogoTagline_RGB_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510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4</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Opening </a:t>
            </a:r>
            <a:r>
              <a:rPr lang="en-US" dirty="0" err="1" smtClean="0"/>
              <a:t>Kavannah</a:t>
            </a:r>
            <a:r>
              <a:rPr lang="en-US" dirty="0" smtClean="0"/>
              <a:t> 2</a:t>
            </a:r>
            <a:endParaRPr lang="en-US" dirty="0"/>
          </a:p>
        </p:txBody>
      </p:sp>
      <p:sp>
        <p:nvSpPr>
          <p:cNvPr id="3" name="Rectangle 2"/>
          <p:cNvSpPr/>
          <p:nvPr/>
        </p:nvSpPr>
        <p:spPr>
          <a:xfrm>
            <a:off x="399654" y="6568892"/>
            <a:ext cx="10416754" cy="276999"/>
          </a:xfrm>
          <a:prstGeom prst="rect">
            <a:avLst/>
          </a:prstGeom>
        </p:spPr>
        <p:txBody>
          <a:bodyPr wrap="square">
            <a:spAutoFit/>
          </a:bodyPr>
          <a:lstStyle/>
          <a:p>
            <a:r>
              <a:rPr lang="en-US" sz="1200" dirty="0">
                <a:hlinkClick r:id="rId4"/>
              </a:rPr>
              <a:t>http://</a:t>
            </a:r>
            <a:r>
              <a:rPr lang="en-US" sz="1200" dirty="0" smtClean="0">
                <a:hlinkClick r:id="rId4"/>
              </a:rPr>
              <a:t>www.churchofscotland.org.uk/serve/world_mission/get_involved/prayers-for-israel-and-the-occupied-palestinian-territories</a:t>
            </a:r>
            <a:r>
              <a:rPr lang="en-US" sz="1200" dirty="0" smtClean="0"/>
              <a:t> </a:t>
            </a:r>
            <a:endParaRPr lang="en-US" sz="1200" dirty="0"/>
          </a:p>
        </p:txBody>
      </p:sp>
      <p:sp>
        <p:nvSpPr>
          <p:cNvPr id="4" name="Rectangle 3"/>
          <p:cNvSpPr/>
          <p:nvPr/>
        </p:nvSpPr>
        <p:spPr>
          <a:xfrm>
            <a:off x="1224455" y="1581587"/>
            <a:ext cx="6532872" cy="4893647"/>
          </a:xfrm>
          <a:prstGeom prst="rect">
            <a:avLst/>
          </a:prstGeom>
        </p:spPr>
        <p:txBody>
          <a:bodyPr wrap="square">
            <a:spAutoFit/>
          </a:bodyPr>
          <a:lstStyle/>
          <a:p>
            <a:pPr fontAlgn="base"/>
            <a:r>
              <a:rPr lang="en-US" sz="1200" dirty="0">
                <a:solidFill>
                  <a:srgbClr val="3D4042"/>
                </a:solidFill>
                <a:latin typeface="Lato"/>
              </a:rPr>
              <a:t>A prayer for peace in the Middle </a:t>
            </a:r>
            <a:r>
              <a:rPr lang="en-US" sz="1200" dirty="0" smtClean="0">
                <a:solidFill>
                  <a:srgbClr val="3D4042"/>
                </a:solidFill>
                <a:latin typeface="Lato"/>
              </a:rPr>
              <a:t>East</a:t>
            </a:r>
          </a:p>
          <a:p>
            <a:pPr fontAlgn="base"/>
            <a:endParaRPr lang="en-US" sz="1200" dirty="0">
              <a:solidFill>
                <a:srgbClr val="3D4042"/>
              </a:solidFill>
              <a:latin typeface="Lato"/>
            </a:endParaRPr>
          </a:p>
          <a:p>
            <a:pPr fontAlgn="base"/>
            <a:r>
              <a:rPr lang="en-US" sz="1200" dirty="0">
                <a:solidFill>
                  <a:srgbClr val="1B1C1D"/>
                </a:solidFill>
                <a:latin typeface="Lato"/>
              </a:rPr>
              <a:t>God of justice, bless those who work for peace through justice. Strengthen their resolve in the face of seemingly endless violence. Guide the leaders of the people of the Middle East to know your will and to support a just peace for all of your children.</a:t>
            </a:r>
          </a:p>
          <a:p>
            <a:pPr fontAlgn="base"/>
            <a:endParaRPr lang="en-US" sz="1200" dirty="0" smtClean="0">
              <a:solidFill>
                <a:srgbClr val="1B1C1D"/>
              </a:solidFill>
              <a:latin typeface="Lato"/>
            </a:endParaRPr>
          </a:p>
          <a:p>
            <a:pPr fontAlgn="base"/>
            <a:r>
              <a:rPr lang="en-US" sz="1200" dirty="0" smtClean="0">
                <a:solidFill>
                  <a:srgbClr val="1B1C1D"/>
                </a:solidFill>
                <a:latin typeface="Lato"/>
              </a:rPr>
              <a:t>God </a:t>
            </a:r>
            <a:r>
              <a:rPr lang="en-US" sz="1200" dirty="0">
                <a:solidFill>
                  <a:srgbClr val="1B1C1D"/>
                </a:solidFill>
                <a:latin typeface="Lato"/>
              </a:rPr>
              <a:t>of love, lifting up the holy land for all humankind, breathe love and compassion into our prayers with a desire for nothing other than peace: peace in our hearts, peace for all creation, and especially peace in the land that is called holy.</a:t>
            </a:r>
            <a:br>
              <a:rPr lang="en-US" sz="1200" dirty="0">
                <a:solidFill>
                  <a:srgbClr val="1B1C1D"/>
                </a:solidFill>
                <a:latin typeface="Lato"/>
              </a:rPr>
            </a:br>
            <a:r>
              <a:rPr lang="en-US" sz="1200" dirty="0">
                <a:solidFill>
                  <a:srgbClr val="1B1C1D"/>
                </a:solidFill>
                <a:latin typeface="Lato"/>
              </a:rPr>
              <a:t/>
            </a:r>
            <a:br>
              <a:rPr lang="en-US" sz="1200" dirty="0">
                <a:solidFill>
                  <a:srgbClr val="1B1C1D"/>
                </a:solidFill>
                <a:latin typeface="Lato"/>
              </a:rPr>
            </a:br>
            <a:r>
              <a:rPr lang="en-US" sz="1200" dirty="0">
                <a:solidFill>
                  <a:srgbClr val="1B1C1D"/>
                </a:solidFill>
                <a:latin typeface="Lato"/>
              </a:rPr>
              <a:t>God of hope, we lift up the city of Jerusalem, distracted and divided, yet still filled with promise as all the cities of the world. Come again into our cities, places of worship, </a:t>
            </a:r>
            <a:r>
              <a:rPr lang="en-US" sz="1200" dirty="0" smtClean="0">
                <a:solidFill>
                  <a:srgbClr val="1B1C1D"/>
                </a:solidFill>
                <a:latin typeface="Lato"/>
              </a:rPr>
              <a:t>that </a:t>
            </a:r>
            <a:r>
              <a:rPr lang="en-US" sz="1200" dirty="0">
                <a:solidFill>
                  <a:srgbClr val="1B1C1D"/>
                </a:solidFill>
                <a:latin typeface="Lato"/>
              </a:rPr>
              <a:t>we may be given sight to recognize you.</a:t>
            </a:r>
            <a:br>
              <a:rPr lang="en-US" sz="1200" dirty="0">
                <a:solidFill>
                  <a:srgbClr val="1B1C1D"/>
                </a:solidFill>
                <a:latin typeface="Lato"/>
              </a:rPr>
            </a:br>
            <a:r>
              <a:rPr lang="en-US" sz="1200" dirty="0">
                <a:solidFill>
                  <a:srgbClr val="1B1C1D"/>
                </a:solidFill>
                <a:latin typeface="Lato"/>
              </a:rPr>
              <a:t/>
            </a:r>
            <a:br>
              <a:rPr lang="en-US" sz="1200" dirty="0">
                <a:solidFill>
                  <a:srgbClr val="1B1C1D"/>
                </a:solidFill>
                <a:latin typeface="Lato"/>
              </a:rPr>
            </a:br>
            <a:r>
              <a:rPr lang="en-US" sz="1200" dirty="0">
                <a:solidFill>
                  <a:srgbClr val="1B1C1D"/>
                </a:solidFill>
                <a:latin typeface="Lato"/>
              </a:rPr>
              <a:t>God of mercy, even as we long to understand that which is often beyond our comprehension, we lay before you the hearts, minds and bodies of all those suffering from conflict in Palestine and Israel and from the ongoing occupation. Shower upon all the people of the Holy Land the spirit of justice and reconciliation.</a:t>
            </a:r>
            <a:br>
              <a:rPr lang="en-US" sz="1200" dirty="0">
                <a:solidFill>
                  <a:srgbClr val="1B1C1D"/>
                </a:solidFill>
                <a:latin typeface="Lato"/>
              </a:rPr>
            </a:br>
            <a:r>
              <a:rPr lang="en-US" sz="1200" dirty="0">
                <a:solidFill>
                  <a:srgbClr val="1B1C1D"/>
                </a:solidFill>
                <a:latin typeface="Lato"/>
              </a:rPr>
              <a:t/>
            </a:r>
            <a:br>
              <a:rPr lang="en-US" sz="1200" dirty="0">
                <a:solidFill>
                  <a:srgbClr val="1B1C1D"/>
                </a:solidFill>
                <a:latin typeface="Lato"/>
              </a:rPr>
            </a:br>
            <a:r>
              <a:rPr lang="en-US" sz="1200" dirty="0">
                <a:solidFill>
                  <a:srgbClr val="1B1C1D"/>
                </a:solidFill>
                <a:latin typeface="Lato"/>
              </a:rPr>
              <a:t>God of the nations, give to all our people the blessings of well-being, freedom, and harmony, and, above all things, give us faith in you that we may be strengthened to care for all those in </a:t>
            </a:r>
            <a:r>
              <a:rPr lang="en-US" sz="1200" dirty="0" smtClean="0">
                <a:solidFill>
                  <a:srgbClr val="1B1C1D"/>
                </a:solidFill>
                <a:latin typeface="Lato"/>
              </a:rPr>
              <a:t>need.</a:t>
            </a:r>
            <a:r>
              <a:rPr lang="en-US" sz="1200" dirty="0">
                <a:solidFill>
                  <a:srgbClr val="1B1C1D"/>
                </a:solidFill>
                <a:latin typeface="Lato"/>
              </a:rPr>
              <a:t/>
            </a:r>
            <a:br>
              <a:rPr lang="en-US" sz="1200" dirty="0">
                <a:solidFill>
                  <a:srgbClr val="1B1C1D"/>
                </a:solidFill>
                <a:latin typeface="Lato"/>
              </a:rPr>
            </a:br>
            <a:r>
              <a:rPr lang="en-US" sz="1200" dirty="0">
                <a:solidFill>
                  <a:srgbClr val="1B1C1D"/>
                </a:solidFill>
                <a:latin typeface="Lato"/>
              </a:rPr>
              <a:t/>
            </a:r>
            <a:br>
              <a:rPr lang="en-US" sz="1200" dirty="0">
                <a:solidFill>
                  <a:srgbClr val="1B1C1D"/>
                </a:solidFill>
                <a:latin typeface="Lato"/>
              </a:rPr>
            </a:br>
            <a:r>
              <a:rPr lang="en-US" sz="1200" dirty="0">
                <a:solidFill>
                  <a:srgbClr val="1B1C1D"/>
                </a:solidFill>
                <a:latin typeface="Lato"/>
              </a:rPr>
              <a:t>Amen</a:t>
            </a:r>
            <a:r>
              <a:rPr lang="en-US" sz="1200" dirty="0" smtClean="0">
                <a:solidFill>
                  <a:srgbClr val="1B1C1D"/>
                </a:solidFill>
                <a:latin typeface="Lato"/>
              </a:rPr>
              <a:t>.</a:t>
            </a:r>
          </a:p>
          <a:p>
            <a:pPr fontAlgn="base"/>
            <a:endParaRPr lang="en-US" sz="1200" b="0" i="0" dirty="0">
              <a:solidFill>
                <a:srgbClr val="1B1C1D"/>
              </a:solidFill>
              <a:effectLst/>
              <a:latin typeface="Lato"/>
            </a:endParaRPr>
          </a:p>
          <a:p>
            <a:pPr fontAlgn="base"/>
            <a:r>
              <a:rPr lang="en-US" sz="1200" b="0" i="0" dirty="0" smtClean="0">
                <a:solidFill>
                  <a:srgbClr val="1B1C1D"/>
                </a:solidFill>
                <a:effectLst/>
                <a:latin typeface="Lato"/>
              </a:rPr>
              <a:t>[Modified from a prayer by the Church of Scotland]</a:t>
            </a:r>
            <a:endParaRPr lang="en-US" sz="1200" b="0" i="0" dirty="0">
              <a:solidFill>
                <a:srgbClr val="1B1C1D"/>
              </a:solidFill>
              <a:effectLst/>
              <a:latin typeface="Lato"/>
            </a:endParaRPr>
          </a:p>
        </p:txBody>
      </p:sp>
      <p:pic>
        <p:nvPicPr>
          <p:cNvPr id="10" name="Picture 2" descr="https://www.reconstructingjudaism.org/sites/all/themes/jewishrecon/img/ReconJudaism_LogoTagline_RGB_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4864" y="6043419"/>
            <a:ext cx="1524338" cy="48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5136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5</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rPr>
              <a:t>Goals…of the network</a:t>
            </a:r>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04063" y="1463486"/>
            <a:ext cx="4778056" cy="1477328"/>
          </a:xfrm>
          <a:prstGeom prst="rect">
            <a:avLst/>
          </a:prstGeom>
          <a:solidFill>
            <a:schemeClr val="accent4">
              <a:lumMod val="20000"/>
              <a:lumOff val="80000"/>
            </a:schemeClr>
          </a:solidFill>
        </p:spPr>
        <p:txBody>
          <a:bodyPr wrap="square">
            <a:spAutoFit/>
          </a:bodyPr>
          <a:lstStyle/>
          <a:p>
            <a:r>
              <a:rPr lang="en-US" dirty="0"/>
              <a:t>To become familiar with </a:t>
            </a:r>
            <a:r>
              <a:rPr lang="en-US" dirty="0" smtClean="0"/>
              <a:t>key elements of the dominant </a:t>
            </a:r>
            <a:r>
              <a:rPr lang="en-US" dirty="0"/>
              <a:t>narratives in both Palestinian and Israeli societies (and </a:t>
            </a:r>
            <a:r>
              <a:rPr lang="en-US" dirty="0" smtClean="0"/>
              <a:t>their respective supporters). Or at least, to learn where to find good resources for same. </a:t>
            </a:r>
            <a:endParaRPr lang="en-US" i="1" dirty="0"/>
          </a:p>
        </p:txBody>
      </p:sp>
      <p:sp>
        <p:nvSpPr>
          <p:cNvPr id="3" name="Rectangle 2"/>
          <p:cNvSpPr/>
          <p:nvPr/>
        </p:nvSpPr>
        <p:spPr>
          <a:xfrm>
            <a:off x="504063" y="3471166"/>
            <a:ext cx="4572000" cy="1754326"/>
          </a:xfrm>
          <a:prstGeom prst="rect">
            <a:avLst/>
          </a:prstGeom>
          <a:solidFill>
            <a:schemeClr val="accent2">
              <a:lumMod val="20000"/>
              <a:lumOff val="80000"/>
            </a:schemeClr>
          </a:solidFill>
        </p:spPr>
        <p:txBody>
          <a:bodyPr>
            <a:spAutoFit/>
          </a:bodyPr>
          <a:lstStyle/>
          <a:p>
            <a:r>
              <a:rPr lang="en-US" dirty="0" smtClean="0"/>
              <a:t>To imagine how you might plan programs in your communities based on a dual-narrative framework. This framework prioritizes the </a:t>
            </a:r>
            <a:r>
              <a:rPr lang="en-US" dirty="0"/>
              <a:t>stories </a:t>
            </a:r>
            <a:r>
              <a:rPr lang="en-US" dirty="0" smtClean="0"/>
              <a:t>that Israelis and Palestinians tell </a:t>
            </a:r>
            <a:r>
              <a:rPr lang="en-US" dirty="0"/>
              <a:t>themselves and the world about themselves and the conflict.</a:t>
            </a:r>
            <a:endParaRPr lang="en-US" i="1" dirty="0"/>
          </a:p>
        </p:txBody>
      </p:sp>
      <p:sp>
        <p:nvSpPr>
          <p:cNvPr id="9" name="Rectangle 8"/>
          <p:cNvSpPr/>
          <p:nvPr/>
        </p:nvSpPr>
        <p:spPr>
          <a:xfrm>
            <a:off x="5667881" y="2062353"/>
            <a:ext cx="2728763" cy="923330"/>
          </a:xfrm>
          <a:prstGeom prst="rect">
            <a:avLst/>
          </a:prstGeom>
          <a:solidFill>
            <a:schemeClr val="bg2"/>
          </a:solidFill>
        </p:spPr>
        <p:txBody>
          <a:bodyPr wrap="square">
            <a:spAutoFit/>
          </a:bodyPr>
          <a:lstStyle/>
          <a:p>
            <a:r>
              <a:rPr lang="en-US" dirty="0"/>
              <a:t>To </a:t>
            </a:r>
            <a:r>
              <a:rPr lang="en-US" dirty="0" smtClean="0"/>
              <a:t>share experiences, information, resources, and ideas with each other.</a:t>
            </a:r>
            <a:endParaRPr lang="en-US" i="1" dirty="0"/>
          </a:p>
        </p:txBody>
      </p:sp>
      <p:sp>
        <p:nvSpPr>
          <p:cNvPr id="10" name="Rectangle 9"/>
          <p:cNvSpPr/>
          <p:nvPr/>
        </p:nvSpPr>
        <p:spPr>
          <a:xfrm>
            <a:off x="5667881" y="3724346"/>
            <a:ext cx="2728763" cy="923330"/>
          </a:xfrm>
          <a:prstGeom prst="rect">
            <a:avLst/>
          </a:prstGeom>
          <a:solidFill>
            <a:schemeClr val="bg2"/>
          </a:solidFill>
        </p:spPr>
        <p:txBody>
          <a:bodyPr wrap="square">
            <a:spAutoFit/>
          </a:bodyPr>
          <a:lstStyle/>
          <a:p>
            <a:r>
              <a:rPr lang="en-US" dirty="0"/>
              <a:t>To </a:t>
            </a:r>
            <a:r>
              <a:rPr lang="en-US" dirty="0" smtClean="0"/>
              <a:t>form relationships of mutual support around this topic.</a:t>
            </a:r>
            <a:endParaRPr lang="en-US" i="1" dirty="0"/>
          </a:p>
        </p:txBody>
      </p:sp>
      <p:pic>
        <p:nvPicPr>
          <p:cNvPr id="11" name="Picture 2" descr="https://www.reconstructingjudaism.org/sites/all/themes/jewishrecon/img/ReconJudaism_LogoTagline_RGB_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50721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6</a:t>
            </a:fld>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Who are you, what brought you here, and what’s important?</a:t>
            </a:r>
            <a:endParaRPr lang="en-US" dirty="0"/>
          </a:p>
        </p:txBody>
      </p:sp>
      <p:pic>
        <p:nvPicPr>
          <p:cNvPr id="1026" name="Picture 2" descr="https://www.reconstructingjudaism.org/sites/all/themes/jewishrecon/img/ReconJudaism_LogoTagline_RGB_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57651" y="1535668"/>
            <a:ext cx="4238085" cy="3693319"/>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endParaRPr lang="en-US" dirty="0"/>
          </a:p>
          <a:p>
            <a:pPr marL="457200" indent="-457200">
              <a:buFont typeface="Arial" panose="020B0604020202020204" pitchFamily="34" charset="0"/>
              <a:buChar char="•"/>
            </a:pPr>
            <a:r>
              <a:rPr lang="en-US" dirty="0" err="1" smtClean="0"/>
              <a:t>Mussar</a:t>
            </a:r>
            <a:r>
              <a:rPr lang="en-US" dirty="0" smtClean="0"/>
              <a:t> background</a:t>
            </a:r>
            <a:endParaRPr lang="en-US" dirty="0"/>
          </a:p>
          <a:p>
            <a:pPr marL="457200" indent="-457200">
              <a:buFont typeface="Arial" panose="020B0604020202020204" pitchFamily="34" charset="0"/>
              <a:buChar char="•"/>
            </a:pPr>
            <a:r>
              <a:rPr lang="en-US" dirty="0" smtClean="0"/>
              <a:t>Leftist friends puzzled over his choosing to convert to Judaism – “won’t that make you anti-Palestinian?”</a:t>
            </a:r>
            <a:endParaRPr lang="en-US" dirty="0"/>
          </a:p>
          <a:p>
            <a:pPr marL="457200" indent="-457200">
              <a:buFont typeface="Arial" panose="020B0604020202020204" pitchFamily="34" charset="0"/>
              <a:buChar char="•"/>
            </a:pPr>
            <a:r>
              <a:rPr lang="en-US" dirty="0" smtClean="0"/>
              <a:t>During career has worked with peoples at war with each other.</a:t>
            </a:r>
          </a:p>
          <a:p>
            <a:pPr marL="457200" indent="-457200">
              <a:buFont typeface="Arial" panose="020B0604020202020204" pitchFamily="34" charset="0"/>
              <a:buChar char="•"/>
            </a:pPr>
            <a:r>
              <a:rPr lang="en-US" dirty="0" smtClean="0"/>
              <a:t>Seeking greater knowledge and understanding of “both sides”.</a:t>
            </a: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
        <p:nvSpPr>
          <p:cNvPr id="18" name="Rectangle 17"/>
          <p:cNvSpPr/>
          <p:nvPr/>
        </p:nvSpPr>
        <p:spPr>
          <a:xfrm>
            <a:off x="4524915" y="2690730"/>
            <a:ext cx="4238085" cy="3970318"/>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Recent events at her synagogue have spurred renewed interest. Israel/Palestine always proves inflammatory in the congregation. Difficult conflict arose over a request by </a:t>
            </a:r>
            <a:r>
              <a:rPr lang="en-US" i="1" dirty="0" smtClean="0">
                <a:hlinkClick r:id="rId4"/>
              </a:rPr>
              <a:t>If Not Now </a:t>
            </a:r>
            <a:r>
              <a:rPr lang="en-US" dirty="0" smtClean="0"/>
              <a:t>to do programming in the synagogue.</a:t>
            </a:r>
            <a:endParaRPr lang="en-US" dirty="0"/>
          </a:p>
          <a:p>
            <a:pPr marL="457200" indent="-457200">
              <a:buFont typeface="Arial" panose="020B0604020202020204" pitchFamily="34" charset="0"/>
              <a:buChar char="•"/>
            </a:pPr>
            <a:r>
              <a:rPr lang="en-US" dirty="0" smtClean="0"/>
              <a:t>Interested to learn whether the movement can help them find a way to do discussions or programs on this issue that is civil and constructive.</a:t>
            </a:r>
          </a:p>
          <a:p>
            <a:pPr marL="457200" indent="-45720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6804247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7</a:t>
            </a:fld>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Who are you, what brought you here, and what’s important?</a:t>
            </a:r>
            <a:endParaRPr lang="en-US" dirty="0"/>
          </a:p>
        </p:txBody>
      </p:sp>
      <p:pic>
        <p:nvPicPr>
          <p:cNvPr id="1026" name="Picture 2" descr="https://www.reconstructingjudaism.org/sites/all/themes/jewishrecon/img/ReconJudaism_LogoTagline_RGB_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04800" y="2034383"/>
            <a:ext cx="4171308" cy="4801314"/>
          </a:xfrm>
          <a:prstGeom prst="rect">
            <a:avLst/>
          </a:prstGeom>
          <a:solidFill>
            <a:schemeClr val="accent2">
              <a:lumMod val="20000"/>
              <a:lumOff val="80000"/>
            </a:schemeClr>
          </a:solidFill>
        </p:spPr>
        <p:txBody>
          <a:bodyPr wrap="square">
            <a:spAutoFit/>
          </a:bodyPr>
          <a:lstStyle/>
          <a:p>
            <a:pPr marL="285750" indent="-28575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Involved in a group called </a:t>
            </a:r>
            <a:r>
              <a:rPr lang="en-US" dirty="0" smtClean="0">
                <a:hlinkClick r:id="rId4"/>
              </a:rPr>
              <a:t>Christian and Jewish Allies Working for a Just Peace in Palestine</a:t>
            </a:r>
            <a:r>
              <a:rPr lang="en-US" dirty="0" smtClean="0"/>
              <a:t>. Most of their work has been in church communities, with the goal of helping people to learn “the other narrative” i.e. Palestinian narrative, since it isn’t as well known in the U.S.</a:t>
            </a:r>
            <a:endParaRPr lang="en-US" dirty="0"/>
          </a:p>
          <a:p>
            <a:pPr marL="457200" indent="-457200">
              <a:buFont typeface="Arial" panose="020B0604020202020204" pitchFamily="34" charset="0"/>
              <a:buChar char="•"/>
            </a:pPr>
            <a:r>
              <a:rPr lang="en-US" dirty="0" smtClean="0"/>
              <a:t>Looking to learn things that will help with her interest in bringing some of the dual-narrative concepts into Jewish community spaces without having the entire project dismissed out of hand out of fear.</a:t>
            </a:r>
          </a:p>
          <a:p>
            <a:endParaRPr lang="en-US" dirty="0" smtClean="0"/>
          </a:p>
          <a:p>
            <a:pPr marL="285750" indent="-285750">
              <a:buFont typeface="Arial" panose="020B0604020202020204" pitchFamily="34" charset="0"/>
              <a:buChar char="•"/>
            </a:pPr>
            <a:endParaRPr lang="en-US" dirty="0" smtClean="0"/>
          </a:p>
        </p:txBody>
      </p:sp>
      <p:sp>
        <p:nvSpPr>
          <p:cNvPr id="18" name="Rectangle 17"/>
          <p:cNvSpPr>
            <a:spLocks noChangeAspect="1"/>
          </p:cNvSpPr>
          <p:nvPr/>
        </p:nvSpPr>
        <p:spPr>
          <a:xfrm>
            <a:off x="4842559" y="1542431"/>
            <a:ext cx="3996643" cy="5029200"/>
          </a:xfrm>
          <a:prstGeom prst="rect">
            <a:avLst/>
          </a:prstGeom>
          <a:solidFill>
            <a:schemeClr val="tx2">
              <a:lumMod val="20000"/>
              <a:lumOff val="80000"/>
            </a:schemeClr>
          </a:solidFill>
        </p:spPr>
        <p:txBody>
          <a:bodyPr wrap="square">
            <a:spAutoFit/>
          </a:bodyPr>
          <a:lstStyle/>
          <a:p>
            <a:pPr marL="457200" indent="-457200">
              <a:buFont typeface="Arial" panose="020B0604020202020204" pitchFamily="34" charset="0"/>
              <a:buChar char="•"/>
            </a:pPr>
            <a:r>
              <a:rPr lang="en-US" dirty="0" smtClean="0"/>
              <a:t>Grew up in the 70s immersed in the Israeli mythology – existential threat, heroic determination against powerful hostile forces. Later, was involved in some dialogue groups on these issues.</a:t>
            </a:r>
          </a:p>
          <a:p>
            <a:pPr marL="457200" indent="-457200">
              <a:buFont typeface="Arial" panose="020B0604020202020204" pitchFamily="34" charset="0"/>
              <a:buChar char="•"/>
            </a:pPr>
            <a:r>
              <a:rPr lang="en-US" dirty="0" smtClean="0"/>
              <a:t>Went on an </a:t>
            </a:r>
            <a:r>
              <a:rPr lang="en-US" dirty="0" smtClean="0">
                <a:hlinkClick r:id="rId5"/>
              </a:rPr>
              <a:t>Encounter </a:t>
            </a:r>
            <a:r>
              <a:rPr lang="en-US" dirty="0" smtClean="0"/>
              <a:t>tour, followed by a visit to </a:t>
            </a:r>
            <a:r>
              <a:rPr lang="en-US" dirty="0" err="1" smtClean="0"/>
              <a:t>Efrat</a:t>
            </a:r>
            <a:r>
              <a:rPr lang="en-US" dirty="0" smtClean="0"/>
              <a:t> (a settlement).</a:t>
            </a:r>
          </a:p>
          <a:p>
            <a:pPr marL="457200" indent="-457200">
              <a:buFont typeface="Arial" panose="020B0604020202020204" pitchFamily="34" charset="0"/>
              <a:buChar char="•"/>
            </a:pPr>
            <a:r>
              <a:rPr lang="en-US" dirty="0" smtClean="0"/>
              <a:t>Now lives in a place where “center-left” politics are the right wing of the spectrum, and it moves left from there.</a:t>
            </a:r>
          </a:p>
          <a:p>
            <a:pPr marL="457200" indent="-457200">
              <a:buFont typeface="Arial" panose="020B0604020202020204" pitchFamily="34" charset="0"/>
              <a:buChar char="•"/>
            </a:pPr>
            <a:r>
              <a:rPr lang="en-US" dirty="0" smtClean="0"/>
              <a:t>As a rabbi / educator, looking for ways to bring dual-narrative tools to bear on how Israel is taught.</a:t>
            </a:r>
          </a:p>
          <a:p>
            <a:pPr marL="457200" indent="-45720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51977308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Narratives…</a:t>
            </a:r>
            <a:endParaRPr lang="en-US" dirty="0">
              <a:solidFill>
                <a:schemeClr val="accent2">
                  <a:lumMod val="75000"/>
                </a:schemeClr>
              </a:solidFill>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TextBox 8"/>
          <p:cNvSpPr txBox="1"/>
          <p:nvPr/>
        </p:nvSpPr>
        <p:spPr>
          <a:xfrm>
            <a:off x="692985" y="1472330"/>
            <a:ext cx="7937667" cy="492443"/>
          </a:xfrm>
          <a:prstGeom prst="rect">
            <a:avLst/>
          </a:prstGeom>
          <a:noFill/>
        </p:spPr>
        <p:txBody>
          <a:bodyPr wrap="square" rtlCol="0">
            <a:spAutoFit/>
          </a:bodyPr>
          <a:lstStyle/>
          <a:p>
            <a:r>
              <a:rPr lang="en-US" sz="2600" dirty="0" smtClean="0">
                <a:solidFill>
                  <a:prstClr val="black"/>
                </a:solidFill>
              </a:rPr>
              <a:t>1. …are as real as the other elements of a conflict.</a:t>
            </a:r>
            <a:endParaRPr lang="en-US" sz="2600" i="1" dirty="0">
              <a:solidFill>
                <a:prstClr val="black"/>
              </a:solidFill>
            </a:endParaRPr>
          </a:p>
        </p:txBody>
      </p:sp>
      <p:sp>
        <p:nvSpPr>
          <p:cNvPr id="10" name="TextBox 9"/>
          <p:cNvSpPr txBox="1"/>
          <p:nvPr/>
        </p:nvSpPr>
        <p:spPr>
          <a:xfrm>
            <a:off x="709028" y="2338129"/>
            <a:ext cx="8074025" cy="492443"/>
          </a:xfrm>
          <a:prstGeom prst="rect">
            <a:avLst/>
          </a:prstGeom>
          <a:noFill/>
        </p:spPr>
        <p:txBody>
          <a:bodyPr wrap="square" rtlCol="0">
            <a:spAutoFit/>
          </a:bodyPr>
          <a:lstStyle/>
          <a:p>
            <a:r>
              <a:rPr lang="en-US" sz="2600" dirty="0" smtClean="0">
                <a:solidFill>
                  <a:prstClr val="black"/>
                </a:solidFill>
              </a:rPr>
              <a:t>2. …invite and discourage.</a:t>
            </a:r>
            <a:endParaRPr lang="en-US" sz="2600" i="1" dirty="0">
              <a:solidFill>
                <a:prstClr val="black"/>
              </a:solidFill>
            </a:endParaRPr>
          </a:p>
        </p:txBody>
      </p:sp>
      <p:sp>
        <p:nvSpPr>
          <p:cNvPr id="12" name="TextBox 11"/>
          <p:cNvSpPr txBox="1"/>
          <p:nvPr/>
        </p:nvSpPr>
        <p:spPr>
          <a:xfrm>
            <a:off x="709028" y="4179111"/>
            <a:ext cx="7921624" cy="492443"/>
          </a:xfrm>
          <a:prstGeom prst="rect">
            <a:avLst/>
          </a:prstGeom>
          <a:noFill/>
        </p:spPr>
        <p:txBody>
          <a:bodyPr wrap="square" rtlCol="0">
            <a:spAutoFit/>
          </a:bodyPr>
          <a:lstStyle/>
          <a:p>
            <a:r>
              <a:rPr lang="en-US" sz="2600" dirty="0">
                <a:solidFill>
                  <a:prstClr val="black"/>
                </a:solidFill>
              </a:rPr>
              <a:t>4</a:t>
            </a:r>
            <a:r>
              <a:rPr lang="en-US" sz="2600" dirty="0" smtClean="0">
                <a:solidFill>
                  <a:prstClr val="black"/>
                </a:solidFill>
              </a:rPr>
              <a:t>. …can be open or closed, to varying degrees.</a:t>
            </a:r>
            <a:endParaRPr lang="en-US" sz="2600" i="1" dirty="0">
              <a:solidFill>
                <a:prstClr val="black"/>
              </a:solidFill>
            </a:endParaRPr>
          </a:p>
        </p:txBody>
      </p:sp>
      <p:sp>
        <p:nvSpPr>
          <p:cNvPr id="14" name="TextBox 13"/>
          <p:cNvSpPr txBox="1"/>
          <p:nvPr/>
        </p:nvSpPr>
        <p:spPr>
          <a:xfrm>
            <a:off x="709028" y="3258620"/>
            <a:ext cx="8074025" cy="492443"/>
          </a:xfrm>
          <a:prstGeom prst="rect">
            <a:avLst/>
          </a:prstGeom>
          <a:noFill/>
        </p:spPr>
        <p:txBody>
          <a:bodyPr wrap="square" rtlCol="0">
            <a:spAutoFit/>
          </a:bodyPr>
          <a:lstStyle/>
          <a:p>
            <a:r>
              <a:rPr lang="en-US" sz="2600" dirty="0">
                <a:solidFill>
                  <a:prstClr val="black"/>
                </a:solidFill>
              </a:rPr>
              <a:t>3</a:t>
            </a:r>
            <a:r>
              <a:rPr lang="en-US" sz="2600" dirty="0" smtClean="0">
                <a:solidFill>
                  <a:prstClr val="black"/>
                </a:solidFill>
              </a:rPr>
              <a:t>. …reveal and obscure, include and exclude.</a:t>
            </a:r>
            <a:endParaRPr lang="en-US" sz="2600" i="1" dirty="0">
              <a:solidFill>
                <a:prstClr val="black"/>
              </a:solidFill>
            </a:endParaRPr>
          </a:p>
        </p:txBody>
      </p:sp>
      <p:sp>
        <p:nvSpPr>
          <p:cNvPr id="11" name="TextBox 10"/>
          <p:cNvSpPr txBox="1"/>
          <p:nvPr/>
        </p:nvSpPr>
        <p:spPr>
          <a:xfrm>
            <a:off x="709028" y="5275094"/>
            <a:ext cx="7921624" cy="492443"/>
          </a:xfrm>
          <a:prstGeom prst="rect">
            <a:avLst/>
          </a:prstGeom>
          <a:noFill/>
        </p:spPr>
        <p:txBody>
          <a:bodyPr wrap="square" rtlCol="0">
            <a:spAutoFit/>
          </a:bodyPr>
          <a:lstStyle/>
          <a:p>
            <a:r>
              <a:rPr lang="en-US" sz="2600" dirty="0" smtClean="0">
                <a:solidFill>
                  <a:prstClr val="black"/>
                </a:solidFill>
              </a:rPr>
              <a:t>5. …can tell the truth and lie, even at the same time.</a:t>
            </a:r>
            <a:endParaRPr lang="en-US" sz="2600" i="1" dirty="0">
              <a:solidFill>
                <a:prstClr val="black"/>
              </a:solidFill>
            </a:endParaRPr>
          </a:p>
        </p:txBody>
      </p:sp>
      <p:pic>
        <p:nvPicPr>
          <p:cNvPr id="13" name="Picture 2" descr="https://www.reconstructingjudaism.org/sites/all/themes/jewishrecon/img/ReconJudaism_LogoTagline_RG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84680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9</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Palestinian elements often left out of Israeli narrative</a:t>
            </a:r>
            <a:endParaRPr lang="en-US" dirty="0"/>
          </a:p>
        </p:txBody>
      </p:sp>
      <p:pic>
        <p:nvPicPr>
          <p:cNvPr id="17" name="Picture 2" descr="Image result for palestinian fla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362" b="17568"/>
          <a:stretch/>
        </p:blipFill>
        <p:spPr bwMode="auto">
          <a:xfrm>
            <a:off x="7094456" y="139211"/>
            <a:ext cx="1445794" cy="9407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www.reconstructingjudaism.org/sites/all/themes/jewishrecon/img/ReconJudaism_LogoTagline_RGB_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2733" y="6083842"/>
            <a:ext cx="1524338" cy="487789"/>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rcRect b="7175"/>
          <a:stretch>
            <a:fillRect/>
          </a:stretch>
        </p:blipFill>
        <p:spPr>
          <a:xfrm>
            <a:off x="539374" y="1358413"/>
            <a:ext cx="2434385" cy="5414963"/>
          </a:xfrm>
          <a:ln w="28575">
            <a:solidFill>
              <a:srgbClr val="00B0F0"/>
            </a:solidFill>
            <a:miter lim="800000"/>
            <a:headEnd/>
            <a:tailEnd/>
          </a:ln>
        </p:spPr>
      </p:pic>
      <p:pic>
        <p:nvPicPr>
          <p:cNvPr id="18" name="Content Placeholder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4041671" y="1583911"/>
            <a:ext cx="3654529" cy="2882292"/>
          </a:xfrm>
          <a:prstGeom prst="rect">
            <a:avLst/>
          </a:prstGeom>
        </p:spPr>
      </p:pic>
    </p:spTree>
    <p:extLst>
      <p:ext uri="{BB962C8B-B14F-4D97-AF65-F5344CB8AC3E}">
        <p14:creationId xmlns:p14="http://schemas.microsoft.com/office/powerpoint/2010/main" val="15361233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1953</TotalTime>
  <Words>1343</Words>
  <Application>Microsoft Office PowerPoint</Application>
  <PresentationFormat>On-screen Show (4:3)</PresentationFormat>
  <Paragraphs>134</Paragraphs>
  <Slides>20</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Microsoft JhengHei</vt:lpstr>
      <vt:lpstr>Arial</vt:lpstr>
      <vt:lpstr>Calibri</vt:lpstr>
      <vt:lpstr>Calibri Light</vt:lpstr>
      <vt:lpstr>Lato</vt:lpstr>
      <vt:lpstr>Office Theme</vt:lpstr>
      <vt:lpstr>1_Office Theme</vt:lpstr>
      <vt:lpstr>2_Office Theme</vt:lpstr>
      <vt:lpstr>What is the “Dual Narrative” Approach to Teaching the Israeli-Palestinian Conflict?</vt:lpstr>
      <vt:lpstr>PowerPoint Presentation</vt:lpstr>
      <vt:lpstr>PowerPoint Presentation</vt:lpstr>
      <vt:lpstr>PowerPoint Presentation</vt:lpstr>
      <vt:lpstr>PowerPoint Presentation</vt:lpstr>
      <vt:lpstr>PowerPoint Presentation</vt:lpstr>
      <vt:lpstr>PowerPoint Presentation</vt:lpstr>
      <vt:lpstr>Narratives…</vt:lpstr>
      <vt:lpstr>PowerPoint Presentation</vt:lpstr>
      <vt:lpstr>PowerPoint Presentation</vt:lpstr>
      <vt:lpstr>PowerPoint Presentation</vt:lpstr>
      <vt:lpstr>For events in a shul</vt:lpstr>
      <vt:lpstr>For events in a shul</vt:lpstr>
      <vt:lpstr>For interfaith or public events</vt:lpstr>
      <vt:lpstr>Suggestions</vt:lpstr>
      <vt:lpstr>PowerPoint Presentation</vt:lpstr>
      <vt:lpstr>PowerPoint Presentation</vt:lpstr>
      <vt:lpstr>Registration questions?</vt:lpstr>
      <vt:lpstr>Facilitator self-identification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Schonning</dc:creator>
  <cp:lastModifiedBy>Shoshana Lovett-Graff</cp:lastModifiedBy>
  <cp:revision>57</cp:revision>
  <dcterms:created xsi:type="dcterms:W3CDTF">2016-11-08T15:20:50Z</dcterms:created>
  <dcterms:modified xsi:type="dcterms:W3CDTF">2018-01-31T21:36:37Z</dcterms:modified>
</cp:coreProperties>
</file>