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2" r:id="rId3"/>
  </p:sldMasterIdLst>
  <p:notesMasterIdLst>
    <p:notesMasterId r:id="rId23"/>
  </p:notesMasterIdLst>
  <p:sldIdLst>
    <p:sldId id="257" r:id="rId4"/>
    <p:sldId id="276" r:id="rId5"/>
    <p:sldId id="261" r:id="rId6"/>
    <p:sldId id="270" r:id="rId7"/>
    <p:sldId id="268" r:id="rId8"/>
    <p:sldId id="269" r:id="rId9"/>
    <p:sldId id="279" r:id="rId10"/>
    <p:sldId id="280" r:id="rId11"/>
    <p:sldId id="281" r:id="rId12"/>
    <p:sldId id="284" r:id="rId13"/>
    <p:sldId id="282" r:id="rId14"/>
    <p:sldId id="283" r:id="rId15"/>
    <p:sldId id="272" r:id="rId16"/>
    <p:sldId id="277" r:id="rId17"/>
    <p:sldId id="275" r:id="rId18"/>
    <p:sldId id="278" r:id="rId19"/>
    <p:sldId id="273" r:id="rId20"/>
    <p:sldId id="274" r:id="rId21"/>
    <p:sldId id="26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7" autoAdjust="0"/>
    <p:restoredTop sz="95771" autoAdjust="0"/>
  </p:normalViewPr>
  <p:slideViewPr>
    <p:cSldViewPr snapToGrid="0">
      <p:cViewPr varScale="1">
        <p:scale>
          <a:sx n="101" d="100"/>
          <a:sy n="101" d="100"/>
        </p:scale>
        <p:origin x="132" y="1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193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39CA94-7ED5-48BF-9176-4406666091E1}" type="datetimeFigureOut">
              <a:rPr lang="en-US" smtClean="0"/>
              <a:t>1/18/2018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8CDF5-EC5F-4323-8ABD-BBE9A2181F52}" type="slidenum">
              <a:rPr lang="en-US" smtClean="0"/>
              <a:t>‹#›</a:t>
            </a:fld>
            <a:endParaRPr lang="en-US"/>
          </a:p>
        </p:txBody>
      </p:sp>
    </p:spTree>
    <p:extLst>
      <p:ext uri="{BB962C8B-B14F-4D97-AF65-F5344CB8AC3E}">
        <p14:creationId xmlns:p14="http://schemas.microsoft.com/office/powerpoint/2010/main" val="2105211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2</a:t>
            </a:fld>
            <a:endParaRPr lang="en-US"/>
          </a:p>
        </p:txBody>
      </p:sp>
    </p:spTree>
    <p:extLst>
      <p:ext uri="{BB962C8B-B14F-4D97-AF65-F5344CB8AC3E}">
        <p14:creationId xmlns:p14="http://schemas.microsoft.com/office/powerpoint/2010/main" val="3996124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12</a:t>
            </a:fld>
            <a:endParaRPr lang="en-US"/>
          </a:p>
        </p:txBody>
      </p:sp>
    </p:spTree>
    <p:extLst>
      <p:ext uri="{BB962C8B-B14F-4D97-AF65-F5344CB8AC3E}">
        <p14:creationId xmlns:p14="http://schemas.microsoft.com/office/powerpoint/2010/main" val="162265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19</a:t>
            </a:fld>
            <a:endParaRPr lang="en-US"/>
          </a:p>
        </p:txBody>
      </p:sp>
    </p:spTree>
    <p:extLst>
      <p:ext uri="{BB962C8B-B14F-4D97-AF65-F5344CB8AC3E}">
        <p14:creationId xmlns:p14="http://schemas.microsoft.com/office/powerpoint/2010/main" val="3761224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3</a:t>
            </a:fld>
            <a:endParaRPr lang="en-US"/>
          </a:p>
        </p:txBody>
      </p:sp>
    </p:spTree>
    <p:extLst>
      <p:ext uri="{BB962C8B-B14F-4D97-AF65-F5344CB8AC3E}">
        <p14:creationId xmlns:p14="http://schemas.microsoft.com/office/powerpoint/2010/main" val="1812595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4</a:t>
            </a:fld>
            <a:endParaRPr lang="en-US"/>
          </a:p>
        </p:txBody>
      </p:sp>
    </p:spTree>
    <p:extLst>
      <p:ext uri="{BB962C8B-B14F-4D97-AF65-F5344CB8AC3E}">
        <p14:creationId xmlns:p14="http://schemas.microsoft.com/office/powerpoint/2010/main" val="1815952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5</a:t>
            </a:fld>
            <a:endParaRPr lang="en-US"/>
          </a:p>
        </p:txBody>
      </p:sp>
    </p:spTree>
    <p:extLst>
      <p:ext uri="{BB962C8B-B14F-4D97-AF65-F5344CB8AC3E}">
        <p14:creationId xmlns:p14="http://schemas.microsoft.com/office/powerpoint/2010/main" val="2734576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6</a:t>
            </a:fld>
            <a:endParaRPr lang="en-US"/>
          </a:p>
        </p:txBody>
      </p:sp>
    </p:spTree>
    <p:extLst>
      <p:ext uri="{BB962C8B-B14F-4D97-AF65-F5344CB8AC3E}">
        <p14:creationId xmlns:p14="http://schemas.microsoft.com/office/powerpoint/2010/main" val="1996721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7</a:t>
            </a:fld>
            <a:endParaRPr lang="en-US"/>
          </a:p>
        </p:txBody>
      </p:sp>
    </p:spTree>
    <p:extLst>
      <p:ext uri="{BB962C8B-B14F-4D97-AF65-F5344CB8AC3E}">
        <p14:creationId xmlns:p14="http://schemas.microsoft.com/office/powerpoint/2010/main" val="298026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8</a:t>
            </a:fld>
            <a:endParaRPr lang="en-US"/>
          </a:p>
        </p:txBody>
      </p:sp>
    </p:spTree>
    <p:extLst>
      <p:ext uri="{BB962C8B-B14F-4D97-AF65-F5344CB8AC3E}">
        <p14:creationId xmlns:p14="http://schemas.microsoft.com/office/powerpoint/2010/main" val="3347863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9</a:t>
            </a:fld>
            <a:endParaRPr lang="en-US"/>
          </a:p>
        </p:txBody>
      </p:sp>
    </p:spTree>
    <p:extLst>
      <p:ext uri="{BB962C8B-B14F-4D97-AF65-F5344CB8AC3E}">
        <p14:creationId xmlns:p14="http://schemas.microsoft.com/office/powerpoint/2010/main" val="754771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11</a:t>
            </a:fld>
            <a:endParaRPr lang="en-US"/>
          </a:p>
        </p:txBody>
      </p:sp>
    </p:spTree>
    <p:extLst>
      <p:ext uri="{BB962C8B-B14F-4D97-AF65-F5344CB8AC3E}">
        <p14:creationId xmlns:p14="http://schemas.microsoft.com/office/powerpoint/2010/main" val="3796670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67D37A-7A7A-4E1A-8000-9528A00728F0}"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140467847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67D37A-7A7A-4E1A-8000-9528A00728F0}"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130909565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67D37A-7A7A-4E1A-8000-9528A00728F0}"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21226107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238B1E-D40F-4851-95E7-3CDC4166EDB1}"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847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238B1E-D40F-4851-95E7-3CDC4166EDB1}"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61921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238B1E-D40F-4851-95E7-3CDC4166EDB1}"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541053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238B1E-D40F-4851-95E7-3CDC4166EDB1}" type="datetimeFigureOut">
              <a:rPr lang="en-US" smtClean="0">
                <a:solidFill>
                  <a:prstClr val="black">
                    <a:tint val="75000"/>
                  </a:prstClr>
                </a:solidFill>
              </a:rPr>
              <a:pPr/>
              <a:t>1/18/2018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35013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238B1E-D40F-4851-95E7-3CDC4166EDB1}" type="datetimeFigureOut">
              <a:rPr lang="en-US" smtClean="0">
                <a:solidFill>
                  <a:prstClr val="black">
                    <a:tint val="75000"/>
                  </a:prstClr>
                </a:solidFill>
              </a:rPr>
              <a:pPr/>
              <a:t>1/18/2018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42600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238B1E-D40F-4851-95E7-3CDC4166EDB1}" type="datetimeFigureOut">
              <a:rPr lang="en-US" smtClean="0">
                <a:solidFill>
                  <a:prstClr val="black">
                    <a:tint val="75000"/>
                  </a:prstClr>
                </a:solidFill>
              </a:rPr>
              <a:pPr/>
              <a:t>1/18/2018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089983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38B1E-D40F-4851-95E7-3CDC4166EDB1}" type="datetimeFigureOut">
              <a:rPr lang="en-US" smtClean="0">
                <a:solidFill>
                  <a:prstClr val="black">
                    <a:tint val="75000"/>
                  </a:prstClr>
                </a:solidFill>
              </a:rPr>
              <a:pPr/>
              <a:t>1/18/2018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38922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238B1E-D40F-4851-95E7-3CDC4166EDB1}" type="datetimeFigureOut">
              <a:rPr lang="en-US" smtClean="0">
                <a:solidFill>
                  <a:prstClr val="black">
                    <a:tint val="75000"/>
                  </a:prstClr>
                </a:solidFill>
              </a:rPr>
              <a:pPr/>
              <a:t>1/18/2018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7056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67D37A-7A7A-4E1A-8000-9528A00728F0}"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133128538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238B1E-D40F-4851-95E7-3CDC4166EDB1}" type="datetimeFigureOut">
              <a:rPr lang="en-US" smtClean="0">
                <a:solidFill>
                  <a:prstClr val="black">
                    <a:tint val="75000"/>
                  </a:prstClr>
                </a:solidFill>
              </a:rPr>
              <a:pPr/>
              <a:t>1/18/2018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86019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238B1E-D40F-4851-95E7-3CDC4166EDB1}"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56766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238B1E-D40F-4851-95E7-3CDC4166EDB1}"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512443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238B1E-D40F-4851-95E7-3CDC4166EDB1}"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427812"/>
      </p:ext>
    </p:extLst>
  </p:cSld>
  <p:clrMapOvr>
    <a:masterClrMapping/>
  </p:clrMapOvr>
  <p:transition spd="slow">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238B1E-D40F-4851-95E7-3CDC4166EDB1}"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38055"/>
      </p:ext>
    </p:extLst>
  </p:cSld>
  <p:clrMapOvr>
    <a:masterClrMapping/>
  </p:clrMapOvr>
  <p:transition spd="slow">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238B1E-D40F-4851-95E7-3CDC4166EDB1}"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355080"/>
      </p:ext>
    </p:extLst>
  </p:cSld>
  <p:clrMapOvr>
    <a:masterClrMapping/>
  </p:clrMapOvr>
  <p:transition spd="slow">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238B1E-D40F-4851-95E7-3CDC4166EDB1}" type="datetimeFigureOut">
              <a:rPr lang="en-US" smtClean="0">
                <a:solidFill>
                  <a:prstClr val="black">
                    <a:tint val="75000"/>
                  </a:prstClr>
                </a:solidFill>
              </a:rPr>
              <a:pPr/>
              <a:t>1/18/2018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709331"/>
      </p:ext>
    </p:extLst>
  </p:cSld>
  <p:clrMapOvr>
    <a:masterClrMapping/>
  </p:clrMapOvr>
  <p:transition spd="slow">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238B1E-D40F-4851-95E7-3CDC4166EDB1}" type="datetimeFigureOut">
              <a:rPr lang="en-US" smtClean="0">
                <a:solidFill>
                  <a:prstClr val="black">
                    <a:tint val="75000"/>
                  </a:prstClr>
                </a:solidFill>
              </a:rPr>
              <a:pPr/>
              <a:t>1/18/2018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71565"/>
      </p:ext>
    </p:extLst>
  </p:cSld>
  <p:clrMapOvr>
    <a:masterClrMapping/>
  </p:clrMapOvr>
  <p:transition spd="slow">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238B1E-D40F-4851-95E7-3CDC4166EDB1}" type="datetimeFigureOut">
              <a:rPr lang="en-US" smtClean="0">
                <a:solidFill>
                  <a:prstClr val="black">
                    <a:tint val="75000"/>
                  </a:prstClr>
                </a:solidFill>
              </a:rPr>
              <a:pPr/>
              <a:t>1/18/2018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957282"/>
      </p:ext>
    </p:extLst>
  </p:cSld>
  <p:clrMapOvr>
    <a:masterClrMapping/>
  </p:clrMapOvr>
  <p:transition spd="slow">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38B1E-D40F-4851-95E7-3CDC4166EDB1}" type="datetimeFigureOut">
              <a:rPr lang="en-US" smtClean="0">
                <a:solidFill>
                  <a:prstClr val="black">
                    <a:tint val="75000"/>
                  </a:prstClr>
                </a:solidFill>
              </a:rPr>
              <a:pPr/>
              <a:t>1/18/2018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234081"/>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67D37A-7A7A-4E1A-8000-9528A00728F0}"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273683780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238B1E-D40F-4851-95E7-3CDC4166EDB1}" type="datetimeFigureOut">
              <a:rPr lang="en-US" smtClean="0">
                <a:solidFill>
                  <a:prstClr val="black">
                    <a:tint val="75000"/>
                  </a:prstClr>
                </a:solidFill>
              </a:rPr>
              <a:pPr/>
              <a:t>1/18/2018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687696"/>
      </p:ext>
    </p:extLst>
  </p:cSld>
  <p:clrMapOvr>
    <a:masterClrMapping/>
  </p:clrMapOvr>
  <p:transition spd="slow">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238B1E-D40F-4851-95E7-3CDC4166EDB1}" type="datetimeFigureOut">
              <a:rPr lang="en-US" smtClean="0">
                <a:solidFill>
                  <a:prstClr val="black">
                    <a:tint val="75000"/>
                  </a:prstClr>
                </a:solidFill>
              </a:rPr>
              <a:pPr/>
              <a:t>1/18/2018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302972"/>
      </p:ext>
    </p:extLst>
  </p:cSld>
  <p:clrMapOvr>
    <a:masterClrMapping/>
  </p:clrMapOvr>
  <p:transition spd="slow">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238B1E-D40F-4851-95E7-3CDC4166EDB1}"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055487"/>
      </p:ext>
    </p:extLst>
  </p:cSld>
  <p:clrMapOvr>
    <a:masterClrMapping/>
  </p:clrMapOvr>
  <p:transition spd="slow">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238B1E-D40F-4851-95E7-3CDC4166EDB1}"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949831"/>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67D37A-7A7A-4E1A-8000-9528A00728F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388569946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67D37A-7A7A-4E1A-8000-9528A00728F0}"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243960502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67D37A-7A7A-4E1A-8000-9528A00728F0}"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67537086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7D37A-7A7A-4E1A-8000-9528A00728F0}"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164478353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67D37A-7A7A-4E1A-8000-9528A00728F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330781922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67D37A-7A7A-4E1A-8000-9528A00728F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167443792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7D37A-7A7A-4E1A-8000-9528A00728F0}" type="datetimeFigureOut">
              <a:rPr lang="en-US" smtClean="0"/>
              <a:t>1/18/2018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2E8FC7-3179-4E8A-8FAF-2645FC7674CA}" type="slidenum">
              <a:rPr lang="en-US" smtClean="0"/>
              <a:t>‹#›</a:t>
            </a:fld>
            <a:endParaRPr lang="en-US"/>
          </a:p>
        </p:txBody>
      </p:sp>
    </p:spTree>
    <p:extLst>
      <p:ext uri="{BB962C8B-B14F-4D97-AF65-F5344CB8AC3E}">
        <p14:creationId xmlns:p14="http://schemas.microsoft.com/office/powerpoint/2010/main" val="327137812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38B1E-D40F-4851-95E7-3CDC4166EDB1}"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053356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38B1E-D40F-4851-95E7-3CDC4166EDB1}" type="datetimeFigureOut">
              <a:rPr lang="en-US" smtClean="0">
                <a:solidFill>
                  <a:prstClr val="black">
                    <a:tint val="75000"/>
                  </a:prstClr>
                </a:solidFill>
              </a:rPr>
              <a:pPr/>
              <a:t>1/18/2018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98627-10E0-4307-B728-2726FCC751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367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2.jpe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mailto:mharris@rrc.edu" TargetMode="External"/><Relationship Id="rId5" Type="http://schemas.openxmlformats.org/officeDocument/2006/relationships/image" Target="../media/image18.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r="3043"/>
          <a:stretch/>
        </p:blipFill>
        <p:spPr>
          <a:xfrm>
            <a:off x="118301" y="4647676"/>
            <a:ext cx="8984686" cy="2210324"/>
          </a:xfrm>
          <a:prstGeom prst="rect">
            <a:avLst/>
          </a:prstGeom>
        </p:spPr>
      </p:pic>
      <p:sp>
        <p:nvSpPr>
          <p:cNvPr id="3" name="Subtitle 2"/>
          <p:cNvSpPr>
            <a:spLocks noGrp="1"/>
          </p:cNvSpPr>
          <p:nvPr>
            <p:ph type="subTitle" idx="1"/>
          </p:nvPr>
        </p:nvSpPr>
        <p:spPr>
          <a:xfrm>
            <a:off x="1371600" y="4343400"/>
            <a:ext cx="6667500" cy="609600"/>
          </a:xfrm>
        </p:spPr>
        <p:txBody>
          <a:bodyPr>
            <a:normAutofit fontScale="70000" lnSpcReduction="20000"/>
          </a:bodyPr>
          <a:lstStyle/>
          <a:p>
            <a:r>
              <a:rPr lang="en-US" sz="2400" dirty="0" smtClean="0">
                <a:ea typeface="Microsoft JhengHei" panose="020B0604030504040204" pitchFamily="34" charset="-120"/>
              </a:rPr>
              <a:t>Session 1</a:t>
            </a:r>
          </a:p>
          <a:p>
            <a:r>
              <a:rPr lang="en-US" sz="2400" dirty="0" smtClean="0">
                <a:ea typeface="Microsoft JhengHei" panose="020B0604030504040204" pitchFamily="34" charset="-120"/>
              </a:rPr>
              <a:t>Rabbi Maurice Harris</a:t>
            </a:r>
          </a:p>
        </p:txBody>
      </p:sp>
      <p:cxnSp>
        <p:nvCxnSpPr>
          <p:cNvPr id="25" name="Straight Connector 24"/>
          <p:cNvCxnSpPr/>
          <p:nvPr/>
        </p:nvCxnSpPr>
        <p:spPr>
          <a:xfrm flipV="1">
            <a:off x="304800" y="1219200"/>
            <a:ext cx="8534402" cy="0"/>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04800" y="3429000"/>
            <a:ext cx="8534402" cy="0"/>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ctrTitle"/>
          </p:nvPr>
        </p:nvSpPr>
        <p:spPr/>
        <p:txBody>
          <a:bodyPr>
            <a:normAutofit/>
          </a:bodyPr>
          <a:lstStyle/>
          <a:p>
            <a:r>
              <a:rPr lang="en-US" sz="4000" dirty="0" smtClean="0"/>
              <a:t>What is the “Dual Narrative” Approach to Teaching the Israeli-Palestinian Conflict?</a:t>
            </a:r>
            <a:endParaRPr lang="en-US" sz="4000" dirty="0"/>
          </a:p>
        </p:txBody>
      </p:sp>
    </p:spTree>
    <p:extLst>
      <p:ext uri="{BB962C8B-B14F-4D97-AF65-F5344CB8AC3E}">
        <p14:creationId xmlns:p14="http://schemas.microsoft.com/office/powerpoint/2010/main" val="337604853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lumMod val="75000"/>
                  </a:schemeClr>
                </a:solidFill>
              </a:rPr>
              <a:t>Narratives…</a:t>
            </a:r>
            <a:endParaRPr lang="en-US" dirty="0">
              <a:solidFill>
                <a:schemeClr val="accent2">
                  <a:lumMod val="75000"/>
                </a:schemeClr>
              </a:solidFill>
            </a:endParaRPr>
          </a:p>
        </p:txBody>
      </p:sp>
      <p:sp>
        <p:nvSpPr>
          <p:cNvPr id="4" name="AutoShape 2" descr="http://www.nssbethel.org/uploadedImages/site/Home_Home_Images/slideshow-pic.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4" descr="http://www.nssbethel.org/uploadedImages/site/Home_Home_Images/slideshow-pic.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2" descr="http://jrf.org/files/images/JonSarna_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AutoShape 4" descr="http://jrf.org/files/images/JonSarna_0.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TextBox 8"/>
          <p:cNvSpPr txBox="1"/>
          <p:nvPr/>
        </p:nvSpPr>
        <p:spPr>
          <a:xfrm>
            <a:off x="692985" y="1472330"/>
            <a:ext cx="7937667" cy="492443"/>
          </a:xfrm>
          <a:prstGeom prst="rect">
            <a:avLst/>
          </a:prstGeom>
          <a:noFill/>
        </p:spPr>
        <p:txBody>
          <a:bodyPr wrap="square" rtlCol="0">
            <a:spAutoFit/>
          </a:bodyPr>
          <a:lstStyle/>
          <a:p>
            <a:r>
              <a:rPr lang="en-US" sz="2600" dirty="0" smtClean="0">
                <a:solidFill>
                  <a:prstClr val="black"/>
                </a:solidFill>
              </a:rPr>
              <a:t>1. …are as real as the other elements of a conflict.</a:t>
            </a:r>
            <a:endParaRPr lang="en-US" sz="2600" i="1" dirty="0">
              <a:solidFill>
                <a:prstClr val="black"/>
              </a:solidFill>
            </a:endParaRPr>
          </a:p>
        </p:txBody>
      </p:sp>
      <p:sp>
        <p:nvSpPr>
          <p:cNvPr id="10" name="TextBox 9"/>
          <p:cNvSpPr txBox="1"/>
          <p:nvPr/>
        </p:nvSpPr>
        <p:spPr>
          <a:xfrm>
            <a:off x="709028" y="2338129"/>
            <a:ext cx="8074025" cy="492443"/>
          </a:xfrm>
          <a:prstGeom prst="rect">
            <a:avLst/>
          </a:prstGeom>
          <a:noFill/>
        </p:spPr>
        <p:txBody>
          <a:bodyPr wrap="square" rtlCol="0">
            <a:spAutoFit/>
          </a:bodyPr>
          <a:lstStyle/>
          <a:p>
            <a:r>
              <a:rPr lang="en-US" sz="2600" dirty="0" smtClean="0">
                <a:solidFill>
                  <a:prstClr val="black"/>
                </a:solidFill>
              </a:rPr>
              <a:t>2. …invite and discourage.</a:t>
            </a:r>
            <a:endParaRPr lang="en-US" sz="2600" i="1" dirty="0">
              <a:solidFill>
                <a:prstClr val="black"/>
              </a:solidFill>
            </a:endParaRPr>
          </a:p>
        </p:txBody>
      </p:sp>
      <p:sp>
        <p:nvSpPr>
          <p:cNvPr id="12" name="TextBox 11"/>
          <p:cNvSpPr txBox="1"/>
          <p:nvPr/>
        </p:nvSpPr>
        <p:spPr>
          <a:xfrm>
            <a:off x="709028" y="4179111"/>
            <a:ext cx="7921624" cy="492443"/>
          </a:xfrm>
          <a:prstGeom prst="rect">
            <a:avLst/>
          </a:prstGeom>
          <a:noFill/>
        </p:spPr>
        <p:txBody>
          <a:bodyPr wrap="square" rtlCol="0">
            <a:spAutoFit/>
          </a:bodyPr>
          <a:lstStyle/>
          <a:p>
            <a:r>
              <a:rPr lang="en-US" sz="2600" dirty="0">
                <a:solidFill>
                  <a:prstClr val="black"/>
                </a:solidFill>
              </a:rPr>
              <a:t>4</a:t>
            </a:r>
            <a:r>
              <a:rPr lang="en-US" sz="2600" dirty="0" smtClean="0">
                <a:solidFill>
                  <a:prstClr val="black"/>
                </a:solidFill>
              </a:rPr>
              <a:t>. …can be open or closed, to varying degrees.</a:t>
            </a:r>
            <a:endParaRPr lang="en-US" sz="2600" i="1" dirty="0">
              <a:solidFill>
                <a:prstClr val="black"/>
              </a:solidFill>
            </a:endParaRPr>
          </a:p>
        </p:txBody>
      </p:sp>
      <p:sp>
        <p:nvSpPr>
          <p:cNvPr id="14" name="TextBox 13"/>
          <p:cNvSpPr txBox="1"/>
          <p:nvPr/>
        </p:nvSpPr>
        <p:spPr>
          <a:xfrm>
            <a:off x="709028" y="3258620"/>
            <a:ext cx="8074025" cy="492443"/>
          </a:xfrm>
          <a:prstGeom prst="rect">
            <a:avLst/>
          </a:prstGeom>
          <a:noFill/>
        </p:spPr>
        <p:txBody>
          <a:bodyPr wrap="square" rtlCol="0">
            <a:spAutoFit/>
          </a:bodyPr>
          <a:lstStyle/>
          <a:p>
            <a:r>
              <a:rPr lang="en-US" sz="2600" dirty="0">
                <a:solidFill>
                  <a:prstClr val="black"/>
                </a:solidFill>
              </a:rPr>
              <a:t>3</a:t>
            </a:r>
            <a:r>
              <a:rPr lang="en-US" sz="2600" dirty="0" smtClean="0">
                <a:solidFill>
                  <a:prstClr val="black"/>
                </a:solidFill>
              </a:rPr>
              <a:t>. …reveal and obscure, include and exclude.</a:t>
            </a:r>
            <a:endParaRPr lang="en-US" sz="2600" i="1" dirty="0">
              <a:solidFill>
                <a:prstClr val="black"/>
              </a:solidFill>
            </a:endParaRPr>
          </a:p>
        </p:txBody>
      </p:sp>
      <p:sp>
        <p:nvSpPr>
          <p:cNvPr id="11" name="TextBox 10"/>
          <p:cNvSpPr txBox="1"/>
          <p:nvPr/>
        </p:nvSpPr>
        <p:spPr>
          <a:xfrm>
            <a:off x="709028" y="5275094"/>
            <a:ext cx="7921624" cy="492443"/>
          </a:xfrm>
          <a:prstGeom prst="rect">
            <a:avLst/>
          </a:prstGeom>
          <a:noFill/>
        </p:spPr>
        <p:txBody>
          <a:bodyPr wrap="square" rtlCol="0">
            <a:spAutoFit/>
          </a:bodyPr>
          <a:lstStyle/>
          <a:p>
            <a:r>
              <a:rPr lang="en-US" sz="2600" dirty="0" smtClean="0">
                <a:solidFill>
                  <a:prstClr val="black"/>
                </a:solidFill>
              </a:rPr>
              <a:t>5. …can tell the truth and lie, even at the same time.</a:t>
            </a:r>
            <a:endParaRPr lang="en-US" sz="2600" i="1" dirty="0">
              <a:solidFill>
                <a:prstClr val="black"/>
              </a:solidFill>
            </a:endParaRPr>
          </a:p>
        </p:txBody>
      </p:sp>
    </p:spTree>
    <p:extLst>
      <p:ext uri="{BB962C8B-B14F-4D97-AF65-F5344CB8AC3E}">
        <p14:creationId xmlns:p14="http://schemas.microsoft.com/office/powerpoint/2010/main" val="319884680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3043"/>
          <a:stretch/>
        </p:blipFill>
        <p:spPr>
          <a:xfrm>
            <a:off x="118301" y="4647676"/>
            <a:ext cx="8984686" cy="2210324"/>
          </a:xfrm>
          <a:prstGeom prst="rect">
            <a:avLst/>
          </a:prstGeom>
        </p:spPr>
      </p:pic>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11</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4"/>
              </a:buBlip>
            </a:pPr>
            <a:endParaRPr lang="en-US"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cxnSp>
        <p:nvCxnSpPr>
          <p:cNvPr id="15" name="Straight Connector 14"/>
          <p:cNvCxnSpPr/>
          <p:nvPr/>
        </p:nvCxnSpPr>
        <p:spPr>
          <a:xfrm flipV="1">
            <a:off x="304800" y="1219200"/>
            <a:ext cx="8534402" cy="0"/>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9012" y="609600"/>
            <a:ext cx="5830388" cy="369332"/>
          </a:xfrm>
          <a:prstGeom prst="rect">
            <a:avLst/>
          </a:prstGeom>
          <a:noFill/>
        </p:spPr>
        <p:txBody>
          <a:bodyPr wrap="square" rtlCol="0">
            <a:spAutoFit/>
          </a:bodyPr>
          <a:lstStyle/>
          <a:p>
            <a:r>
              <a:rPr lang="en-US" dirty="0" smtClean="0"/>
              <a:t>Core Narratives with Maps: Palestinian Narrative</a:t>
            </a:r>
            <a:endParaRPr lang="en-US" dirty="0"/>
          </a:p>
        </p:txBody>
      </p:sp>
      <p:pic>
        <p:nvPicPr>
          <p:cNvPr id="17" name="Picture 2" descr="Image result for palestinian fla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7362" b="17568"/>
          <a:stretch/>
        </p:blipFill>
        <p:spPr bwMode="auto">
          <a:xfrm>
            <a:off x="7094456" y="139211"/>
            <a:ext cx="1445794" cy="9407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1447800"/>
            <a:ext cx="7088188" cy="47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12333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3043"/>
          <a:stretch/>
        </p:blipFill>
        <p:spPr>
          <a:xfrm>
            <a:off x="118301" y="4647676"/>
            <a:ext cx="8984686" cy="2210324"/>
          </a:xfrm>
          <a:prstGeom prst="rect">
            <a:avLst/>
          </a:prstGeom>
        </p:spPr>
      </p:pic>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12</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4"/>
              </a:buBlip>
            </a:pPr>
            <a:endParaRPr lang="en-US"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cxnSp>
        <p:nvCxnSpPr>
          <p:cNvPr id="15" name="Straight Connector 14"/>
          <p:cNvCxnSpPr/>
          <p:nvPr/>
        </p:nvCxnSpPr>
        <p:spPr>
          <a:xfrm flipV="1">
            <a:off x="304800" y="1219200"/>
            <a:ext cx="8534402" cy="0"/>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9012" y="609600"/>
            <a:ext cx="5830388" cy="369332"/>
          </a:xfrm>
          <a:prstGeom prst="rect">
            <a:avLst/>
          </a:prstGeom>
          <a:noFill/>
        </p:spPr>
        <p:txBody>
          <a:bodyPr wrap="square" rtlCol="0">
            <a:spAutoFit/>
          </a:bodyPr>
          <a:lstStyle/>
          <a:p>
            <a:r>
              <a:rPr lang="en-US" dirty="0" smtClean="0"/>
              <a:t>Core Narratives with Maps: Israeli</a:t>
            </a:r>
            <a:endParaRPr lang="en-US" dirty="0"/>
          </a:p>
        </p:txBody>
      </p:sp>
      <p:pic>
        <p:nvPicPr>
          <p:cNvPr id="10" name="Picture 2" descr="Image result for israeli flag"/>
          <p:cNvPicPr>
            <a:picLocks noChangeAspect="1" noChangeArrowheads="1"/>
          </p:cNvPicPr>
          <p:nvPr/>
        </p:nvPicPr>
        <p:blipFill rotWithShape="1">
          <a:blip r:embed="rId5">
            <a:extLst>
              <a:ext uri="{28A0092B-C50C-407E-A947-70E740481C1C}">
                <a14:useLocalDpi xmlns:a14="http://schemas.microsoft.com/office/drawing/2010/main" val="0"/>
              </a:ext>
            </a:extLst>
          </a:blip>
          <a:srcRect t="21155" b="20778"/>
          <a:stretch/>
        </p:blipFill>
        <p:spPr bwMode="auto">
          <a:xfrm>
            <a:off x="7069722" y="201241"/>
            <a:ext cx="1470528" cy="85389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Image result for end unjust occupation arab l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012" y="1752600"/>
            <a:ext cx="4762500" cy="36290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27962" y="1295399"/>
            <a:ext cx="2980076" cy="5087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84339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lumMod val="75000"/>
                  </a:schemeClr>
                </a:solidFill>
              </a:rPr>
              <a:t>Suggestions</a:t>
            </a:r>
            <a:endParaRPr lang="en-US" dirty="0">
              <a:solidFill>
                <a:schemeClr val="accent2">
                  <a:lumMod val="75000"/>
                </a:schemeClr>
              </a:solidFill>
            </a:endParaRPr>
          </a:p>
        </p:txBody>
      </p:sp>
      <p:sp>
        <p:nvSpPr>
          <p:cNvPr id="4" name="AutoShape 2" descr="http://www.nssbethel.org/uploadedImages/site/Home_Home_Images/slideshow-pic.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4" descr="http://www.nssbethel.org/uploadedImages/site/Home_Home_Images/slideshow-pic.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2" descr="http://jrf.org/files/images/JonSarna_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AutoShape 4" descr="http://jrf.org/files/images/JonSarna_0.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TextBox 8"/>
          <p:cNvSpPr txBox="1"/>
          <p:nvPr/>
        </p:nvSpPr>
        <p:spPr>
          <a:xfrm>
            <a:off x="692985" y="1472330"/>
            <a:ext cx="7937667" cy="492443"/>
          </a:xfrm>
          <a:prstGeom prst="rect">
            <a:avLst/>
          </a:prstGeom>
          <a:noFill/>
        </p:spPr>
        <p:txBody>
          <a:bodyPr wrap="square" rtlCol="0">
            <a:spAutoFit/>
          </a:bodyPr>
          <a:lstStyle/>
          <a:p>
            <a:r>
              <a:rPr lang="en-US" sz="2600" dirty="0" smtClean="0">
                <a:solidFill>
                  <a:prstClr val="black"/>
                </a:solidFill>
              </a:rPr>
              <a:t>1. Advanced registrations plus sign-off on civility covenant</a:t>
            </a:r>
            <a:endParaRPr lang="en-US" sz="2600" i="1" dirty="0">
              <a:solidFill>
                <a:prstClr val="black"/>
              </a:solidFill>
            </a:endParaRPr>
          </a:p>
        </p:txBody>
      </p:sp>
      <p:sp>
        <p:nvSpPr>
          <p:cNvPr id="10" name="TextBox 9"/>
          <p:cNvSpPr txBox="1"/>
          <p:nvPr/>
        </p:nvSpPr>
        <p:spPr>
          <a:xfrm>
            <a:off x="709028" y="2338129"/>
            <a:ext cx="8074025" cy="892552"/>
          </a:xfrm>
          <a:prstGeom prst="rect">
            <a:avLst/>
          </a:prstGeom>
          <a:noFill/>
        </p:spPr>
        <p:txBody>
          <a:bodyPr wrap="square" rtlCol="0">
            <a:spAutoFit/>
          </a:bodyPr>
          <a:lstStyle/>
          <a:p>
            <a:r>
              <a:rPr lang="en-US" sz="2600" dirty="0" smtClean="0">
                <a:solidFill>
                  <a:prstClr val="black"/>
                </a:solidFill>
              </a:rPr>
              <a:t>2. To complete registration, must respond to a few questions (see example)</a:t>
            </a:r>
            <a:endParaRPr lang="en-US" sz="2600" i="1" dirty="0">
              <a:solidFill>
                <a:prstClr val="black"/>
              </a:solidFill>
            </a:endParaRPr>
          </a:p>
        </p:txBody>
      </p:sp>
      <p:sp>
        <p:nvSpPr>
          <p:cNvPr id="12" name="TextBox 11"/>
          <p:cNvSpPr txBox="1"/>
          <p:nvPr/>
        </p:nvSpPr>
        <p:spPr>
          <a:xfrm>
            <a:off x="701006" y="4355454"/>
            <a:ext cx="7921624" cy="1692771"/>
          </a:xfrm>
          <a:prstGeom prst="rect">
            <a:avLst/>
          </a:prstGeom>
          <a:noFill/>
        </p:spPr>
        <p:txBody>
          <a:bodyPr wrap="square" rtlCol="0">
            <a:spAutoFit/>
          </a:bodyPr>
          <a:lstStyle/>
          <a:p>
            <a:r>
              <a:rPr lang="en-US" sz="2600" dirty="0">
                <a:solidFill>
                  <a:prstClr val="black"/>
                </a:solidFill>
              </a:rPr>
              <a:t>4</a:t>
            </a:r>
            <a:r>
              <a:rPr lang="en-US" sz="2600" dirty="0" smtClean="0">
                <a:solidFill>
                  <a:prstClr val="black"/>
                </a:solidFill>
              </a:rPr>
              <a:t>. For public events: </a:t>
            </a:r>
          </a:p>
          <a:p>
            <a:r>
              <a:rPr lang="en-US" sz="2600" dirty="0">
                <a:solidFill>
                  <a:prstClr val="black"/>
                </a:solidFill>
              </a:rPr>
              <a:t>	</a:t>
            </a:r>
            <a:r>
              <a:rPr lang="en-US" sz="2600" dirty="0" smtClean="0">
                <a:solidFill>
                  <a:prstClr val="black"/>
                </a:solidFill>
              </a:rPr>
              <a:t>a. civility pledge</a:t>
            </a:r>
          </a:p>
          <a:p>
            <a:r>
              <a:rPr lang="en-US" sz="2600" i="1" dirty="0">
                <a:solidFill>
                  <a:prstClr val="black"/>
                </a:solidFill>
              </a:rPr>
              <a:t>	</a:t>
            </a:r>
            <a:r>
              <a:rPr lang="en-US" sz="2600" dirty="0" smtClean="0">
                <a:solidFill>
                  <a:prstClr val="black"/>
                </a:solidFill>
              </a:rPr>
              <a:t>b. questions on notecards</a:t>
            </a:r>
          </a:p>
          <a:p>
            <a:r>
              <a:rPr lang="en-US" sz="2600" i="1" dirty="0">
                <a:solidFill>
                  <a:prstClr val="black"/>
                </a:solidFill>
              </a:rPr>
              <a:t>	</a:t>
            </a:r>
            <a:r>
              <a:rPr lang="en-US" sz="2600" dirty="0" smtClean="0">
                <a:solidFill>
                  <a:prstClr val="black"/>
                </a:solidFill>
              </a:rPr>
              <a:t>c. taking care with publicity choices</a:t>
            </a:r>
            <a:endParaRPr lang="en-US" sz="2600" i="1" dirty="0">
              <a:solidFill>
                <a:prstClr val="black"/>
              </a:solidFill>
            </a:endParaRPr>
          </a:p>
        </p:txBody>
      </p:sp>
      <p:sp>
        <p:nvSpPr>
          <p:cNvPr id="14" name="TextBox 13"/>
          <p:cNvSpPr txBox="1"/>
          <p:nvPr/>
        </p:nvSpPr>
        <p:spPr>
          <a:xfrm>
            <a:off x="709028" y="3546846"/>
            <a:ext cx="8074025" cy="492443"/>
          </a:xfrm>
          <a:prstGeom prst="rect">
            <a:avLst/>
          </a:prstGeom>
          <a:noFill/>
        </p:spPr>
        <p:txBody>
          <a:bodyPr wrap="square" rtlCol="0">
            <a:spAutoFit/>
          </a:bodyPr>
          <a:lstStyle/>
          <a:p>
            <a:r>
              <a:rPr lang="en-US" sz="2600" dirty="0">
                <a:solidFill>
                  <a:prstClr val="black"/>
                </a:solidFill>
              </a:rPr>
              <a:t>3</a:t>
            </a:r>
            <a:r>
              <a:rPr lang="en-US" sz="2600" dirty="0" smtClean="0">
                <a:solidFill>
                  <a:prstClr val="black"/>
                </a:solidFill>
              </a:rPr>
              <a:t>. Opening / closing ritual moment</a:t>
            </a:r>
            <a:endParaRPr lang="en-US" sz="2600" i="1" dirty="0">
              <a:solidFill>
                <a:prstClr val="black"/>
              </a:solidFill>
            </a:endParaRPr>
          </a:p>
        </p:txBody>
      </p:sp>
    </p:spTree>
    <p:extLst>
      <p:ext uri="{BB962C8B-B14F-4D97-AF65-F5344CB8AC3E}">
        <p14:creationId xmlns:p14="http://schemas.microsoft.com/office/powerpoint/2010/main" val="230202484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lumMod val="75000"/>
                  </a:schemeClr>
                </a:solidFill>
              </a:rPr>
              <a:t>Suggestions</a:t>
            </a:r>
            <a:endParaRPr lang="en-US" dirty="0">
              <a:solidFill>
                <a:schemeClr val="accent2">
                  <a:lumMod val="75000"/>
                </a:schemeClr>
              </a:solidFill>
            </a:endParaRPr>
          </a:p>
        </p:txBody>
      </p:sp>
      <p:sp>
        <p:nvSpPr>
          <p:cNvPr id="4" name="AutoShape 2" descr="http://www.nssbethel.org/uploadedImages/site/Home_Home_Images/slideshow-pic.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4" descr="http://www.nssbethel.org/uploadedImages/site/Home_Home_Images/slideshow-pic.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2" descr="http://jrf.org/files/images/JonSarna_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AutoShape 4" descr="http://jrf.org/files/images/JonSarna_0.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TextBox 8"/>
          <p:cNvSpPr txBox="1"/>
          <p:nvPr/>
        </p:nvSpPr>
        <p:spPr>
          <a:xfrm>
            <a:off x="692985" y="1472330"/>
            <a:ext cx="7937667" cy="892552"/>
          </a:xfrm>
          <a:prstGeom prst="rect">
            <a:avLst/>
          </a:prstGeom>
          <a:noFill/>
        </p:spPr>
        <p:txBody>
          <a:bodyPr wrap="square" rtlCol="0">
            <a:spAutoFit/>
          </a:bodyPr>
          <a:lstStyle/>
          <a:p>
            <a:r>
              <a:rPr lang="en-US" sz="2600" dirty="0">
                <a:solidFill>
                  <a:prstClr val="black"/>
                </a:solidFill>
              </a:rPr>
              <a:t>5</a:t>
            </a:r>
            <a:r>
              <a:rPr lang="en-US" sz="2600" dirty="0" smtClean="0">
                <a:solidFill>
                  <a:prstClr val="black"/>
                </a:solidFill>
              </a:rPr>
              <a:t>. Facilitator / speaker identifies own lenses (see example)</a:t>
            </a:r>
            <a:endParaRPr lang="en-US" sz="2600" i="1" dirty="0">
              <a:solidFill>
                <a:prstClr val="black"/>
              </a:solidFill>
            </a:endParaRPr>
          </a:p>
        </p:txBody>
      </p:sp>
      <p:sp>
        <p:nvSpPr>
          <p:cNvPr id="14" name="TextBox 13"/>
          <p:cNvSpPr txBox="1"/>
          <p:nvPr/>
        </p:nvSpPr>
        <p:spPr>
          <a:xfrm>
            <a:off x="692985" y="2867724"/>
            <a:ext cx="8074025" cy="492443"/>
          </a:xfrm>
          <a:prstGeom prst="rect">
            <a:avLst/>
          </a:prstGeom>
          <a:noFill/>
        </p:spPr>
        <p:txBody>
          <a:bodyPr wrap="square" rtlCol="0">
            <a:spAutoFit/>
          </a:bodyPr>
          <a:lstStyle/>
          <a:p>
            <a:r>
              <a:rPr lang="en-US" sz="2600" dirty="0" smtClean="0">
                <a:solidFill>
                  <a:schemeClr val="accent2">
                    <a:lumMod val="75000"/>
                  </a:schemeClr>
                </a:solidFill>
              </a:rPr>
              <a:t>Your Advice / Suggestions:</a:t>
            </a:r>
            <a:endParaRPr lang="en-US" sz="2600" i="1" dirty="0">
              <a:solidFill>
                <a:schemeClr val="accent2">
                  <a:lumMod val="75000"/>
                </a:schemeClr>
              </a:solidFill>
            </a:endParaRPr>
          </a:p>
        </p:txBody>
      </p:sp>
    </p:spTree>
    <p:extLst>
      <p:ext uri="{BB962C8B-B14F-4D97-AF65-F5344CB8AC3E}">
        <p14:creationId xmlns:p14="http://schemas.microsoft.com/office/powerpoint/2010/main" val="105347071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495378"/>
            <a:ext cx="8229600" cy="1143000"/>
          </a:xfrm>
        </p:spPr>
        <p:txBody>
          <a:bodyPr>
            <a:normAutofit/>
          </a:bodyPr>
          <a:lstStyle/>
          <a:p>
            <a:r>
              <a:rPr lang="en-US" dirty="0" smtClean="0">
                <a:solidFill>
                  <a:schemeClr val="accent2">
                    <a:lumMod val="75000"/>
                  </a:schemeClr>
                </a:solidFill>
              </a:rPr>
              <a:t>Registration questions?</a:t>
            </a:r>
            <a:endParaRPr lang="en-US" dirty="0">
              <a:solidFill>
                <a:schemeClr val="accent2">
                  <a:lumMod val="75000"/>
                </a:schemeClr>
              </a:solidFill>
            </a:endParaRPr>
          </a:p>
        </p:txBody>
      </p:sp>
      <p:sp>
        <p:nvSpPr>
          <p:cNvPr id="4" name="AutoShape 2" descr="http://www.nssbethel.org/uploadedImages/site/Home_Home_Images/slideshow-pic.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4" descr="http://www.nssbethel.org/uploadedImages/site/Home_Home_Images/slideshow-pic.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2" descr="http://jrf.org/files/images/JonSarna_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AutoShape 4" descr="http://jrf.org/files/images/JonSarna_0.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3" name="Picture 2" descr="http://moziru.com/images/situation-clipart-example-14.jpg"/>
          <p:cNvPicPr>
            <a:picLocks noChangeAspect="1" noChangeArrowheads="1"/>
          </p:cNvPicPr>
          <p:nvPr/>
        </p:nvPicPr>
        <p:blipFill rotWithShape="1">
          <a:blip r:embed="rId2">
            <a:extLst>
              <a:ext uri="{28A0092B-C50C-407E-A947-70E740481C1C}">
                <a14:useLocalDpi xmlns:a14="http://schemas.microsoft.com/office/drawing/2010/main" val="0"/>
              </a:ext>
            </a:extLst>
          </a:blip>
          <a:srcRect b="9210"/>
          <a:stretch/>
        </p:blipFill>
        <p:spPr bwMode="auto">
          <a:xfrm>
            <a:off x="307975" y="302774"/>
            <a:ext cx="1665892" cy="108672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9175" y="2610683"/>
            <a:ext cx="4572000" cy="4247317"/>
          </a:xfrm>
          <a:prstGeom prst="rect">
            <a:avLst/>
          </a:prstGeom>
        </p:spPr>
        <p:txBody>
          <a:bodyPr>
            <a:spAutoFit/>
          </a:bodyPr>
          <a:lstStyle/>
          <a:p>
            <a:endParaRPr lang="en-US" dirty="0"/>
          </a:p>
          <a:p>
            <a:pPr marL="457200" indent="-457200">
              <a:buFont typeface="+mj-lt"/>
              <a:buAutoNum type="arabicPeriod"/>
            </a:pPr>
            <a:r>
              <a:rPr lang="en-US" dirty="0"/>
              <a:t>What hopes do you bring to this </a:t>
            </a:r>
            <a:r>
              <a:rPr lang="en-US" dirty="0" smtClean="0"/>
              <a:t>class?</a:t>
            </a:r>
            <a:endParaRPr lang="en-US" dirty="0"/>
          </a:p>
          <a:p>
            <a:pPr marL="457200" indent="-457200">
              <a:buFont typeface="+mj-lt"/>
              <a:buAutoNum type="arabicPeriod"/>
            </a:pPr>
            <a:endParaRPr lang="en-US" dirty="0"/>
          </a:p>
          <a:p>
            <a:pPr marL="457200" indent="-457200">
              <a:buFont typeface="+mj-lt"/>
              <a:buAutoNum type="arabicPeriod"/>
            </a:pPr>
            <a:r>
              <a:rPr lang="en-US" dirty="0"/>
              <a:t>What concerns or worries do you bring to this </a:t>
            </a:r>
            <a:r>
              <a:rPr lang="en-US" dirty="0" smtClean="0"/>
              <a:t>class?</a:t>
            </a:r>
            <a:endParaRPr lang="en-US" dirty="0"/>
          </a:p>
          <a:p>
            <a:pPr marL="457200" indent="-457200">
              <a:buFont typeface="+mj-lt"/>
              <a:buAutoNum type="arabicPeriod"/>
            </a:pPr>
            <a:endParaRPr lang="en-US" dirty="0"/>
          </a:p>
          <a:p>
            <a:pPr marL="457200" indent="-457200">
              <a:buFont typeface="+mj-lt"/>
              <a:buAutoNum type="arabicPeriod"/>
            </a:pPr>
            <a:r>
              <a:rPr lang="en-US" dirty="0"/>
              <a:t>What, if anything, do you want to know about the instructor</a:t>
            </a:r>
            <a:r>
              <a:rPr lang="en-US" dirty="0" smtClean="0"/>
              <a:t>?</a:t>
            </a:r>
          </a:p>
          <a:p>
            <a:pPr marL="457200" indent="-457200">
              <a:buFont typeface="+mj-lt"/>
              <a:buAutoNum type="arabicPeriod"/>
            </a:pPr>
            <a:endParaRPr lang="en-US" dirty="0" smtClean="0"/>
          </a:p>
          <a:p>
            <a:pPr marL="457200" indent="-457200">
              <a:buFont typeface="+mj-lt"/>
              <a:buAutoNum type="arabicPeriod"/>
            </a:pPr>
            <a:r>
              <a:rPr lang="en-US" dirty="0"/>
              <a:t>Please tell us a little about your experiences and perspectives on this subject?</a:t>
            </a:r>
          </a:p>
          <a:p>
            <a:pPr marL="457200" indent="-457200">
              <a:buFont typeface="+mj-lt"/>
              <a:buAutoNum type="arabicPeriod"/>
            </a:pPr>
            <a:endParaRPr lang="en-US" dirty="0" smtClean="0"/>
          </a:p>
          <a:p>
            <a:pPr marL="457200" indent="-457200">
              <a:buFont typeface="+mj-lt"/>
              <a:buAutoNum type="arabicPeriod"/>
            </a:pPr>
            <a:endParaRPr lang="en-US" dirty="0" smtClean="0"/>
          </a:p>
          <a:p>
            <a:endParaRPr lang="en-US" dirty="0" smtClean="0"/>
          </a:p>
        </p:txBody>
      </p:sp>
      <p:sp>
        <p:nvSpPr>
          <p:cNvPr id="14" name="TextBox 13"/>
          <p:cNvSpPr txBox="1"/>
          <p:nvPr/>
        </p:nvSpPr>
        <p:spPr>
          <a:xfrm>
            <a:off x="765175" y="1830982"/>
            <a:ext cx="8074025" cy="923330"/>
          </a:xfrm>
          <a:prstGeom prst="rect">
            <a:avLst/>
          </a:prstGeom>
          <a:noFill/>
        </p:spPr>
        <p:txBody>
          <a:bodyPr wrap="square" rtlCol="0">
            <a:spAutoFit/>
          </a:bodyPr>
          <a:lstStyle/>
          <a:p>
            <a:r>
              <a:rPr lang="en-US" dirty="0" smtClean="0">
                <a:solidFill>
                  <a:prstClr val="black"/>
                </a:solidFill>
              </a:rPr>
              <a:t>In order to help the facilitator create a constructive learning environment for everyone, please respond to the following questions. Your responses will not be shared with anyone else in the class. </a:t>
            </a:r>
            <a:endParaRPr lang="en-US" i="1" dirty="0">
              <a:solidFill>
                <a:prstClr val="black"/>
              </a:solidFill>
            </a:endParaRPr>
          </a:p>
        </p:txBody>
      </p:sp>
    </p:spTree>
    <p:extLst>
      <p:ext uri="{BB962C8B-B14F-4D97-AF65-F5344CB8AC3E}">
        <p14:creationId xmlns:p14="http://schemas.microsoft.com/office/powerpoint/2010/main" val="195829828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lumMod val="75000"/>
                  </a:schemeClr>
                </a:solidFill>
              </a:rPr>
              <a:t>Who is the facilitator?</a:t>
            </a:r>
            <a:endParaRPr lang="en-US" dirty="0">
              <a:solidFill>
                <a:schemeClr val="accent2">
                  <a:lumMod val="75000"/>
                </a:schemeClr>
              </a:solidFill>
            </a:endParaRPr>
          </a:p>
        </p:txBody>
      </p:sp>
      <p:sp>
        <p:nvSpPr>
          <p:cNvPr id="4" name="AutoShape 2" descr="http://www.nssbethel.org/uploadedImages/site/Home_Home_Images/slideshow-pic.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4" descr="http://www.nssbethel.org/uploadedImages/site/Home_Home_Images/slideshow-pic.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2" descr="http://jrf.org/files/images/JonSarna_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AutoShape 4" descr="http://jrf.org/files/images/JonSarna_0.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TextBox 8"/>
          <p:cNvSpPr txBox="1"/>
          <p:nvPr/>
        </p:nvSpPr>
        <p:spPr>
          <a:xfrm>
            <a:off x="709028" y="1778682"/>
            <a:ext cx="7937667" cy="892552"/>
          </a:xfrm>
          <a:prstGeom prst="rect">
            <a:avLst/>
          </a:prstGeom>
          <a:noFill/>
        </p:spPr>
        <p:txBody>
          <a:bodyPr wrap="square" rtlCol="0">
            <a:spAutoFit/>
          </a:bodyPr>
          <a:lstStyle/>
          <a:p>
            <a:r>
              <a:rPr lang="en-US" sz="2600" dirty="0" smtClean="0">
                <a:solidFill>
                  <a:prstClr val="black"/>
                </a:solidFill>
              </a:rPr>
              <a:t>I’m a “progressive rabbi” with ties to the Israeli peace movement. </a:t>
            </a:r>
            <a:endParaRPr lang="en-US" sz="2600" i="1" dirty="0">
              <a:solidFill>
                <a:prstClr val="black"/>
              </a:solidFill>
            </a:endParaRPr>
          </a:p>
        </p:txBody>
      </p:sp>
      <p:sp>
        <p:nvSpPr>
          <p:cNvPr id="10" name="TextBox 9"/>
          <p:cNvSpPr txBox="1"/>
          <p:nvPr/>
        </p:nvSpPr>
        <p:spPr>
          <a:xfrm>
            <a:off x="709028" y="2764873"/>
            <a:ext cx="8074025" cy="492443"/>
          </a:xfrm>
          <a:prstGeom prst="rect">
            <a:avLst/>
          </a:prstGeom>
          <a:noFill/>
        </p:spPr>
        <p:txBody>
          <a:bodyPr wrap="square" rtlCol="0">
            <a:spAutoFit/>
          </a:bodyPr>
          <a:lstStyle/>
          <a:p>
            <a:r>
              <a:rPr lang="en-US" sz="2600" dirty="0" smtClean="0">
                <a:solidFill>
                  <a:prstClr val="black"/>
                </a:solidFill>
              </a:rPr>
              <a:t>I have close family in Israel and partly grew up there.</a:t>
            </a:r>
            <a:endParaRPr lang="en-US" sz="2600" i="1" dirty="0">
              <a:solidFill>
                <a:prstClr val="black"/>
              </a:solidFill>
            </a:endParaRPr>
          </a:p>
        </p:txBody>
      </p:sp>
      <p:sp>
        <p:nvSpPr>
          <p:cNvPr id="12" name="TextBox 11"/>
          <p:cNvSpPr txBox="1"/>
          <p:nvPr/>
        </p:nvSpPr>
        <p:spPr>
          <a:xfrm>
            <a:off x="725071" y="4706566"/>
            <a:ext cx="7921624" cy="1292662"/>
          </a:xfrm>
          <a:prstGeom prst="rect">
            <a:avLst/>
          </a:prstGeom>
          <a:noFill/>
        </p:spPr>
        <p:txBody>
          <a:bodyPr wrap="square" rtlCol="0">
            <a:spAutoFit/>
          </a:bodyPr>
          <a:lstStyle/>
          <a:p>
            <a:r>
              <a:rPr lang="en-US" sz="2600" dirty="0" smtClean="0">
                <a:solidFill>
                  <a:prstClr val="black"/>
                </a:solidFill>
              </a:rPr>
              <a:t>So on a gut level, Israel feels like family to me, and Palestinians feel like people I have deep feelings for. I respect, admire, and get frustrated by them both.</a:t>
            </a:r>
            <a:endParaRPr lang="en-US" sz="2600" i="1" dirty="0">
              <a:solidFill>
                <a:prstClr val="black"/>
              </a:solidFill>
            </a:endParaRPr>
          </a:p>
        </p:txBody>
      </p:sp>
      <p:sp>
        <p:nvSpPr>
          <p:cNvPr id="11" name="TextBox 10"/>
          <p:cNvSpPr txBox="1"/>
          <p:nvPr/>
        </p:nvSpPr>
        <p:spPr>
          <a:xfrm>
            <a:off x="688975" y="3487366"/>
            <a:ext cx="8455025" cy="892552"/>
          </a:xfrm>
          <a:prstGeom prst="rect">
            <a:avLst/>
          </a:prstGeom>
          <a:noFill/>
        </p:spPr>
        <p:txBody>
          <a:bodyPr wrap="square" rtlCol="0">
            <a:spAutoFit/>
          </a:bodyPr>
          <a:lstStyle/>
          <a:p>
            <a:r>
              <a:rPr lang="en-US" sz="2600" dirty="0" smtClean="0">
                <a:solidFill>
                  <a:prstClr val="black"/>
                </a:solidFill>
              </a:rPr>
              <a:t>I’ve formed important friendships with Palestinians living in the West Bank and have come to care deeply about them.</a:t>
            </a:r>
            <a:endParaRPr lang="en-US" sz="2600" i="1" dirty="0">
              <a:solidFill>
                <a:prstClr val="black"/>
              </a:solidFill>
            </a:endParaRPr>
          </a:p>
        </p:txBody>
      </p:sp>
      <p:pic>
        <p:nvPicPr>
          <p:cNvPr id="13" name="Picture 2" descr="http://moziru.com/images/situation-clipart-example-14.jpg"/>
          <p:cNvPicPr>
            <a:picLocks noChangeAspect="1" noChangeArrowheads="1"/>
          </p:cNvPicPr>
          <p:nvPr/>
        </p:nvPicPr>
        <p:blipFill rotWithShape="1">
          <a:blip r:embed="rId2">
            <a:extLst>
              <a:ext uri="{28A0092B-C50C-407E-A947-70E740481C1C}">
                <a14:useLocalDpi xmlns:a14="http://schemas.microsoft.com/office/drawing/2010/main" val="0"/>
              </a:ext>
            </a:extLst>
          </a:blip>
          <a:srcRect b="9210"/>
          <a:stretch/>
        </p:blipFill>
        <p:spPr bwMode="auto">
          <a:xfrm>
            <a:off x="307975" y="302774"/>
            <a:ext cx="1665892" cy="108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23184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5575" y="1524000"/>
            <a:ext cx="8836025" cy="584775"/>
          </a:xfrm>
          <a:prstGeom prst="rect">
            <a:avLst/>
          </a:prstGeom>
          <a:noFill/>
        </p:spPr>
        <p:txBody>
          <a:bodyPr wrap="square" rtlCol="0">
            <a:spAutoFit/>
          </a:bodyPr>
          <a:lstStyle/>
          <a:p>
            <a:pPr algn="ctr"/>
            <a:r>
              <a:rPr lang="en-US" sz="3200" b="1" dirty="0" smtClean="0">
                <a:solidFill>
                  <a:prstClr val="black"/>
                </a:solidFill>
                <a:effectLst>
                  <a:outerShdw blurRad="38100" dist="38100" dir="2700000" algn="tl">
                    <a:srgbClr val="000000">
                      <a:alpha val="43137"/>
                    </a:srgbClr>
                  </a:outerShdw>
                </a:effectLst>
              </a:rPr>
              <a:t> </a:t>
            </a:r>
            <a:r>
              <a:rPr lang="en-US" sz="3200" b="1" dirty="0" smtClean="0">
                <a:solidFill>
                  <a:srgbClr val="002060"/>
                </a:solidFill>
                <a:effectLst>
                  <a:outerShdw blurRad="38100" dist="38100" dir="2700000" algn="tl">
                    <a:srgbClr val="000000">
                      <a:alpha val="43137"/>
                    </a:srgbClr>
                  </a:outerShdw>
                </a:effectLst>
              </a:rPr>
              <a:t>Code of Civility</a:t>
            </a:r>
            <a:endParaRPr lang="en-US" sz="3200" b="1" dirty="0">
              <a:solidFill>
                <a:srgbClr val="002060"/>
              </a:solidFill>
              <a:effectLst>
                <a:outerShdw blurRad="38100" dist="38100" dir="2700000" algn="tl">
                  <a:srgbClr val="000000">
                    <a:alpha val="43137"/>
                  </a:srgbClr>
                </a:outerShdw>
              </a:effectLst>
            </a:endParaRPr>
          </a:p>
        </p:txBody>
      </p:sp>
      <p:sp>
        <p:nvSpPr>
          <p:cNvPr id="4" name="AutoShape 2" descr="http://www.nssbethel.org/uploadedImages/site/Home_Home_Images/slideshow-pic.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4" descr="http://www.nssbethel.org/uploadedImages/site/Home_Home_Images/slideshow-pic.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2" descr="http://jrf.org/files/images/JonSarna_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AutoShape 4" descr="http://jrf.org/files/images/JonSarna_0.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Rectangle 7"/>
          <p:cNvSpPr/>
          <p:nvPr/>
        </p:nvSpPr>
        <p:spPr>
          <a:xfrm>
            <a:off x="612775" y="2444763"/>
            <a:ext cx="7921625" cy="3970318"/>
          </a:xfrm>
          <a:prstGeom prst="rect">
            <a:avLst/>
          </a:prstGeom>
        </p:spPr>
        <p:txBody>
          <a:bodyPr wrap="square">
            <a:spAutoFit/>
          </a:bodyPr>
          <a:lstStyle/>
          <a:p>
            <a:pPr marL="457200" indent="-457200">
              <a:buFont typeface="Arial" pitchFamily="34" charset="0"/>
              <a:buChar char="•"/>
            </a:pPr>
            <a:r>
              <a:rPr lang="en-US" sz="2800" dirty="0" smtClean="0">
                <a:solidFill>
                  <a:prstClr val="black"/>
                </a:solidFill>
              </a:rPr>
              <a:t>Respectful </a:t>
            </a:r>
            <a:r>
              <a:rPr lang="en-US" sz="2800" dirty="0">
                <a:solidFill>
                  <a:prstClr val="black"/>
                </a:solidFill>
              </a:rPr>
              <a:t>disagreement</a:t>
            </a:r>
          </a:p>
          <a:p>
            <a:pPr marL="457200" indent="-457200">
              <a:buFont typeface="Arial" pitchFamily="34" charset="0"/>
              <a:buChar char="•"/>
            </a:pPr>
            <a:r>
              <a:rPr lang="en-US" sz="2800" dirty="0">
                <a:solidFill>
                  <a:prstClr val="black"/>
                </a:solidFill>
              </a:rPr>
              <a:t>Respectful questioning</a:t>
            </a:r>
          </a:p>
          <a:p>
            <a:pPr marL="457200" indent="-457200">
              <a:buFont typeface="Arial" pitchFamily="34" charset="0"/>
              <a:buChar char="•"/>
            </a:pPr>
            <a:r>
              <a:rPr lang="en-US" sz="2800" dirty="0">
                <a:solidFill>
                  <a:prstClr val="black"/>
                </a:solidFill>
              </a:rPr>
              <a:t>For people who tend to like to share a lot, making sure that you leave room for others to participate</a:t>
            </a:r>
          </a:p>
          <a:p>
            <a:pPr marL="457200" indent="-457200">
              <a:buFont typeface="Arial" pitchFamily="34" charset="0"/>
              <a:buChar char="•"/>
            </a:pPr>
            <a:r>
              <a:rPr lang="en-US" sz="2800" dirty="0">
                <a:solidFill>
                  <a:prstClr val="black"/>
                </a:solidFill>
              </a:rPr>
              <a:t>Refraining from language that is bigoted or derogatory</a:t>
            </a:r>
          </a:p>
          <a:p>
            <a:pPr marL="457200" indent="-457200">
              <a:buFont typeface="Arial" pitchFamily="34" charset="0"/>
              <a:buChar char="•"/>
            </a:pPr>
            <a:r>
              <a:rPr lang="en-US" sz="2800" dirty="0">
                <a:solidFill>
                  <a:prstClr val="black"/>
                </a:solidFill>
              </a:rPr>
              <a:t>Assuming the best intentions, not the worst, if someone does say something that causes pain or offense (“ouch”)</a:t>
            </a:r>
          </a:p>
        </p:txBody>
      </p:sp>
      <p:pic>
        <p:nvPicPr>
          <p:cNvPr id="1026" name="Picture 2" descr="http://moziru.com/images/situation-clipart-example-14.jpg"/>
          <p:cNvPicPr>
            <a:picLocks noChangeAspect="1" noChangeArrowheads="1"/>
          </p:cNvPicPr>
          <p:nvPr/>
        </p:nvPicPr>
        <p:blipFill rotWithShape="1">
          <a:blip r:embed="rId2">
            <a:extLst>
              <a:ext uri="{28A0092B-C50C-407E-A947-70E740481C1C}">
                <a14:useLocalDpi xmlns:a14="http://schemas.microsoft.com/office/drawing/2010/main" val="0"/>
              </a:ext>
            </a:extLst>
          </a:blip>
          <a:srcRect b="9210"/>
          <a:stretch/>
        </p:blipFill>
        <p:spPr bwMode="auto">
          <a:xfrm>
            <a:off x="612775" y="465137"/>
            <a:ext cx="1665892" cy="108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808783"/>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5575" y="1524000"/>
            <a:ext cx="8836025" cy="584775"/>
          </a:xfrm>
          <a:prstGeom prst="rect">
            <a:avLst/>
          </a:prstGeom>
          <a:noFill/>
        </p:spPr>
        <p:txBody>
          <a:bodyPr wrap="square" rtlCol="0">
            <a:spAutoFit/>
          </a:bodyPr>
          <a:lstStyle/>
          <a:p>
            <a:pPr algn="ctr"/>
            <a:r>
              <a:rPr lang="en-US" sz="2800" dirty="0" smtClean="0">
                <a:solidFill>
                  <a:prstClr val="black"/>
                </a:solidFill>
              </a:rPr>
              <a:t> </a:t>
            </a:r>
            <a:r>
              <a:rPr lang="en-US" sz="3200" b="1" dirty="0" smtClean="0">
                <a:solidFill>
                  <a:srgbClr val="002060"/>
                </a:solidFill>
                <a:effectLst>
                  <a:outerShdw blurRad="38100" dist="38100" dir="2700000" algn="tl">
                    <a:srgbClr val="000000">
                      <a:alpha val="43137"/>
                    </a:srgbClr>
                  </a:outerShdw>
                </a:effectLst>
              </a:rPr>
              <a:t>Code of Civility</a:t>
            </a:r>
            <a:endParaRPr lang="en-US" sz="3200" b="1" dirty="0">
              <a:solidFill>
                <a:srgbClr val="002060"/>
              </a:solidFill>
              <a:effectLst>
                <a:outerShdw blurRad="38100" dist="38100" dir="2700000" algn="tl">
                  <a:srgbClr val="000000">
                    <a:alpha val="43137"/>
                  </a:srgbClr>
                </a:outerShdw>
              </a:effectLst>
            </a:endParaRPr>
          </a:p>
        </p:txBody>
      </p:sp>
      <p:sp>
        <p:nvSpPr>
          <p:cNvPr id="4" name="AutoShape 2" descr="http://www.nssbethel.org/uploadedImages/site/Home_Home_Images/slideshow-pic.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4" descr="http://www.nssbethel.org/uploadedImages/site/Home_Home_Images/slideshow-pic.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2" descr="http://jrf.org/files/images/JonSarna_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AutoShape 4" descr="http://jrf.org/files/images/JonSarna_0.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Rectangle 7"/>
          <p:cNvSpPr/>
          <p:nvPr/>
        </p:nvSpPr>
        <p:spPr>
          <a:xfrm>
            <a:off x="1144587" y="2514600"/>
            <a:ext cx="6857999" cy="3539430"/>
          </a:xfrm>
          <a:prstGeom prst="rect">
            <a:avLst/>
          </a:prstGeom>
        </p:spPr>
        <p:txBody>
          <a:bodyPr wrap="square">
            <a:spAutoFit/>
          </a:bodyPr>
          <a:lstStyle/>
          <a:p>
            <a:pPr marL="457200" indent="-457200">
              <a:buFont typeface="Arial" pitchFamily="34" charset="0"/>
              <a:buChar char="•"/>
            </a:pPr>
            <a:r>
              <a:rPr lang="en-US" sz="2800" dirty="0">
                <a:solidFill>
                  <a:prstClr val="black"/>
                </a:solidFill>
              </a:rPr>
              <a:t>Allowing the use of politicized language while holding one another to a mutually agreed expectation to avoid bigoted or derogatory language. (This can be tricky.)</a:t>
            </a:r>
          </a:p>
          <a:p>
            <a:pPr algn="ctr"/>
            <a:endParaRPr lang="en-US" sz="2800" dirty="0">
              <a:solidFill>
                <a:prstClr val="black"/>
              </a:solidFill>
            </a:endParaRPr>
          </a:p>
          <a:p>
            <a:pPr marL="457200" indent="-457200">
              <a:buFont typeface="Arial" pitchFamily="34" charset="0"/>
              <a:buChar char="•"/>
            </a:pPr>
            <a:r>
              <a:rPr lang="en-US" sz="2800" dirty="0">
                <a:solidFill>
                  <a:prstClr val="black"/>
                </a:solidFill>
              </a:rPr>
              <a:t>This is a </a:t>
            </a:r>
            <a:r>
              <a:rPr lang="en-US" sz="2800" dirty="0" smtClean="0">
                <a:solidFill>
                  <a:prstClr val="black"/>
                </a:solidFill>
              </a:rPr>
              <a:t>closed course – </a:t>
            </a:r>
            <a:r>
              <a:rPr lang="en-US" sz="2800" dirty="0">
                <a:solidFill>
                  <a:prstClr val="black"/>
                </a:solidFill>
              </a:rPr>
              <a:t>no visitors or guests without the advance permission of the instructor.</a:t>
            </a:r>
          </a:p>
        </p:txBody>
      </p:sp>
      <p:pic>
        <p:nvPicPr>
          <p:cNvPr id="10" name="Picture 2" descr="http://moziru.com/images/situation-clipart-example-14.jpg"/>
          <p:cNvPicPr>
            <a:picLocks noChangeAspect="1" noChangeArrowheads="1"/>
          </p:cNvPicPr>
          <p:nvPr/>
        </p:nvPicPr>
        <p:blipFill rotWithShape="1">
          <a:blip r:embed="rId2">
            <a:extLst>
              <a:ext uri="{28A0092B-C50C-407E-A947-70E740481C1C}">
                <a14:useLocalDpi xmlns:a14="http://schemas.microsoft.com/office/drawing/2010/main" val="0"/>
              </a:ext>
            </a:extLst>
          </a:blip>
          <a:srcRect b="9210"/>
          <a:stretch/>
        </p:blipFill>
        <p:spPr bwMode="auto">
          <a:xfrm>
            <a:off x="460375" y="564373"/>
            <a:ext cx="1665892" cy="1086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928147"/>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3043"/>
          <a:stretch/>
        </p:blipFill>
        <p:spPr>
          <a:xfrm>
            <a:off x="118301" y="4647676"/>
            <a:ext cx="8984686" cy="2210324"/>
          </a:xfrm>
          <a:prstGeom prst="rect">
            <a:avLst/>
          </a:prstGeom>
        </p:spPr>
      </p:pic>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19</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4"/>
              </a:buBlip>
            </a:pPr>
            <a:endParaRPr lang="en-US"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cxnSp>
        <p:nvCxnSpPr>
          <p:cNvPr id="15" name="Straight Connector 14"/>
          <p:cNvCxnSpPr/>
          <p:nvPr/>
        </p:nvCxnSpPr>
        <p:spPr>
          <a:xfrm flipV="1">
            <a:off x="304800" y="1219200"/>
            <a:ext cx="8534402" cy="0"/>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99012" y="609600"/>
            <a:ext cx="5830388" cy="369332"/>
          </a:xfrm>
          <a:prstGeom prst="rect">
            <a:avLst/>
          </a:prstGeom>
          <a:noFill/>
        </p:spPr>
        <p:txBody>
          <a:bodyPr wrap="square" rtlCol="0">
            <a:spAutoFit/>
          </a:bodyPr>
          <a:lstStyle/>
          <a:p>
            <a:r>
              <a:rPr lang="en-US" dirty="0" smtClean="0"/>
              <a:t>Next Steps…</a:t>
            </a:r>
            <a:endParaRPr lang="en-US" dirty="0"/>
          </a:p>
        </p:txBody>
      </p:sp>
      <p:sp>
        <p:nvSpPr>
          <p:cNvPr id="3" name="TextBox 2"/>
          <p:cNvSpPr txBox="1"/>
          <p:nvPr/>
        </p:nvSpPr>
        <p:spPr>
          <a:xfrm>
            <a:off x="799011" y="4181475"/>
            <a:ext cx="7078163" cy="369332"/>
          </a:xfrm>
          <a:prstGeom prst="rect">
            <a:avLst/>
          </a:prstGeom>
          <a:noFill/>
        </p:spPr>
        <p:txBody>
          <a:bodyPr wrap="square" rtlCol="0">
            <a:spAutoFit/>
          </a:bodyPr>
          <a:lstStyle/>
          <a:p>
            <a:endParaRPr lang="en-US" dirty="0"/>
          </a:p>
        </p:txBody>
      </p:sp>
      <p:pic>
        <p:nvPicPr>
          <p:cNvPr id="4" name="Picture 3"/>
          <p:cNvPicPr>
            <a:picLocks noChangeAspect="1"/>
          </p:cNvPicPr>
          <p:nvPr/>
        </p:nvPicPr>
        <p:blipFill>
          <a:blip r:embed="rId5"/>
          <a:stretch>
            <a:fillRect/>
          </a:stretch>
        </p:blipFill>
        <p:spPr>
          <a:xfrm>
            <a:off x="504063" y="1356165"/>
            <a:ext cx="2830034" cy="4270443"/>
          </a:xfrm>
          <a:prstGeom prst="rect">
            <a:avLst/>
          </a:prstGeom>
        </p:spPr>
      </p:pic>
      <p:sp>
        <p:nvSpPr>
          <p:cNvPr id="16" name="TextBox 15"/>
          <p:cNvSpPr txBox="1"/>
          <p:nvPr/>
        </p:nvSpPr>
        <p:spPr>
          <a:xfrm>
            <a:off x="3413318" y="1693059"/>
            <a:ext cx="4903832" cy="1323439"/>
          </a:xfrm>
          <a:prstGeom prst="rect">
            <a:avLst/>
          </a:prstGeom>
          <a:noFill/>
        </p:spPr>
        <p:txBody>
          <a:bodyPr wrap="square" rtlCol="0">
            <a:spAutoFit/>
          </a:bodyPr>
          <a:lstStyle/>
          <a:p>
            <a:r>
              <a:rPr lang="en-US" sz="1600" dirty="0" smtClean="0">
                <a:solidFill>
                  <a:prstClr val="black"/>
                </a:solidFill>
              </a:rPr>
              <a:t>Please read the selection you’ll receive from this book.</a:t>
            </a:r>
          </a:p>
          <a:p>
            <a:endParaRPr lang="en-US" sz="1600" i="1" dirty="0">
              <a:solidFill>
                <a:prstClr val="black"/>
              </a:solidFill>
            </a:endParaRPr>
          </a:p>
          <a:p>
            <a:r>
              <a:rPr lang="en-US" sz="1600" i="1" dirty="0" smtClean="0">
                <a:solidFill>
                  <a:prstClr val="black"/>
                </a:solidFill>
              </a:rPr>
              <a:t>If you have questions or thoughts to share, please email them to Maurice at </a:t>
            </a:r>
            <a:r>
              <a:rPr lang="en-US" sz="1600" i="1" dirty="0" smtClean="0">
                <a:solidFill>
                  <a:prstClr val="black"/>
                </a:solidFill>
                <a:hlinkClick r:id="rId6"/>
              </a:rPr>
              <a:t>mharris@rrc.edu</a:t>
            </a:r>
            <a:r>
              <a:rPr lang="en-US" sz="1600" i="1" dirty="0" smtClean="0">
                <a:solidFill>
                  <a:prstClr val="black"/>
                </a:solidFill>
              </a:rPr>
              <a:t> and he’ll weave them into our next session.</a:t>
            </a:r>
            <a:endParaRPr lang="en-US" sz="1600" i="1" dirty="0">
              <a:solidFill>
                <a:prstClr val="black"/>
              </a:solidFill>
            </a:endParaRPr>
          </a:p>
        </p:txBody>
      </p:sp>
    </p:spTree>
    <p:extLst>
      <p:ext uri="{BB962C8B-B14F-4D97-AF65-F5344CB8AC3E}">
        <p14:creationId xmlns:p14="http://schemas.microsoft.com/office/powerpoint/2010/main" val="35773427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3043"/>
          <a:stretch/>
        </p:blipFill>
        <p:spPr>
          <a:xfrm>
            <a:off x="118301" y="4647676"/>
            <a:ext cx="8984686" cy="2210324"/>
          </a:xfrm>
          <a:prstGeom prst="rect">
            <a:avLst/>
          </a:prstGeom>
        </p:spPr>
      </p:pic>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2</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4"/>
              </a:buBlip>
            </a:pPr>
            <a:endParaRPr lang="en-US"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cxnSp>
        <p:nvCxnSpPr>
          <p:cNvPr id="15" name="Straight Connector 14"/>
          <p:cNvCxnSpPr/>
          <p:nvPr/>
        </p:nvCxnSpPr>
        <p:spPr>
          <a:xfrm flipV="1">
            <a:off x="304800" y="1219200"/>
            <a:ext cx="8534402" cy="0"/>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9012" y="609600"/>
            <a:ext cx="5830388" cy="369332"/>
          </a:xfrm>
          <a:prstGeom prst="rect">
            <a:avLst/>
          </a:prstGeom>
          <a:noFill/>
        </p:spPr>
        <p:txBody>
          <a:bodyPr wrap="square" rtlCol="0">
            <a:spAutoFit/>
          </a:bodyPr>
          <a:lstStyle/>
          <a:p>
            <a:r>
              <a:rPr lang="en-US" dirty="0" smtClean="0"/>
              <a:t>Opening </a:t>
            </a:r>
            <a:r>
              <a:rPr lang="en-US" dirty="0" err="1" smtClean="0"/>
              <a:t>Kavannah</a:t>
            </a:r>
            <a:endParaRPr lang="en-US" dirty="0"/>
          </a:p>
        </p:txBody>
      </p:sp>
      <p:pic>
        <p:nvPicPr>
          <p:cNvPr id="2" name="Picture 1"/>
          <p:cNvPicPr>
            <a:picLocks noChangeAspect="1"/>
          </p:cNvPicPr>
          <p:nvPr/>
        </p:nvPicPr>
        <p:blipFill>
          <a:blip r:embed="rId5"/>
          <a:stretch>
            <a:fillRect/>
          </a:stretch>
        </p:blipFill>
        <p:spPr>
          <a:xfrm>
            <a:off x="414881" y="1350204"/>
            <a:ext cx="8391525" cy="5029200"/>
          </a:xfrm>
          <a:prstGeom prst="rect">
            <a:avLst/>
          </a:prstGeom>
        </p:spPr>
      </p:pic>
      <p:sp>
        <p:nvSpPr>
          <p:cNvPr id="3" name="Rectangle 2"/>
          <p:cNvSpPr/>
          <p:nvPr/>
        </p:nvSpPr>
        <p:spPr>
          <a:xfrm>
            <a:off x="2918297" y="6013852"/>
            <a:ext cx="7616758" cy="307777"/>
          </a:xfrm>
          <a:prstGeom prst="rect">
            <a:avLst/>
          </a:prstGeom>
        </p:spPr>
        <p:txBody>
          <a:bodyPr wrap="square">
            <a:spAutoFit/>
          </a:bodyPr>
          <a:lstStyle/>
          <a:p>
            <a:r>
              <a:rPr lang="en-US" sz="1400" dirty="0"/>
              <a:t>https://ritualwell.org/ritual/beyond-stones-hearts-prayer-peace-land-israel</a:t>
            </a:r>
          </a:p>
        </p:txBody>
      </p:sp>
    </p:spTree>
    <p:extLst>
      <p:ext uri="{BB962C8B-B14F-4D97-AF65-F5344CB8AC3E}">
        <p14:creationId xmlns:p14="http://schemas.microsoft.com/office/powerpoint/2010/main" val="377485107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3043"/>
          <a:stretch/>
        </p:blipFill>
        <p:spPr>
          <a:xfrm>
            <a:off x="118301" y="4647676"/>
            <a:ext cx="8984686" cy="2210324"/>
          </a:xfrm>
          <a:prstGeom prst="rect">
            <a:avLst/>
          </a:prstGeom>
        </p:spPr>
      </p:pic>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3</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4"/>
              </a:buBlip>
            </a:pPr>
            <a:endParaRPr lang="en-US"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tx1">
                    <a:lumMod val="75000"/>
                    <a:lumOff val="25000"/>
                  </a:schemeClr>
                </a:solidFill>
              </a:rPr>
              <a:t>Goals…of the network</a:t>
            </a:r>
            <a:endParaRPr lang="en-US" sz="3600" dirty="0">
              <a:solidFill>
                <a:schemeClr val="tx1">
                  <a:lumMod val="75000"/>
                  <a:lumOff val="25000"/>
                </a:schemeClr>
              </a:solidFill>
            </a:endParaRPr>
          </a:p>
        </p:txBody>
      </p:sp>
      <p:cxnSp>
        <p:nvCxnSpPr>
          <p:cNvPr id="15" name="Straight Connector 14"/>
          <p:cNvCxnSpPr/>
          <p:nvPr/>
        </p:nvCxnSpPr>
        <p:spPr>
          <a:xfrm flipV="1">
            <a:off x="304800" y="1219200"/>
            <a:ext cx="8534402" cy="0"/>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04063" y="1463486"/>
            <a:ext cx="4778056" cy="1477328"/>
          </a:xfrm>
          <a:prstGeom prst="rect">
            <a:avLst/>
          </a:prstGeom>
          <a:solidFill>
            <a:schemeClr val="accent4">
              <a:lumMod val="20000"/>
              <a:lumOff val="80000"/>
            </a:schemeClr>
          </a:solidFill>
        </p:spPr>
        <p:txBody>
          <a:bodyPr wrap="square">
            <a:spAutoFit/>
          </a:bodyPr>
          <a:lstStyle/>
          <a:p>
            <a:r>
              <a:rPr lang="en-US" dirty="0"/>
              <a:t>To become familiar with </a:t>
            </a:r>
            <a:r>
              <a:rPr lang="en-US" dirty="0" smtClean="0"/>
              <a:t>key elements of the dominant </a:t>
            </a:r>
            <a:r>
              <a:rPr lang="en-US" dirty="0"/>
              <a:t>narratives in both Palestinian and Israeli societies (and </a:t>
            </a:r>
            <a:r>
              <a:rPr lang="en-US" dirty="0" smtClean="0"/>
              <a:t>their respective supporters). Or at least, to learn where to find good resources for same. </a:t>
            </a:r>
            <a:endParaRPr lang="en-US" i="1" dirty="0"/>
          </a:p>
        </p:txBody>
      </p:sp>
      <p:sp>
        <p:nvSpPr>
          <p:cNvPr id="3" name="Rectangle 2"/>
          <p:cNvSpPr/>
          <p:nvPr/>
        </p:nvSpPr>
        <p:spPr>
          <a:xfrm>
            <a:off x="504063" y="3471166"/>
            <a:ext cx="4572000" cy="1754326"/>
          </a:xfrm>
          <a:prstGeom prst="rect">
            <a:avLst/>
          </a:prstGeom>
          <a:solidFill>
            <a:schemeClr val="accent2">
              <a:lumMod val="20000"/>
              <a:lumOff val="80000"/>
            </a:schemeClr>
          </a:solidFill>
        </p:spPr>
        <p:txBody>
          <a:bodyPr>
            <a:spAutoFit/>
          </a:bodyPr>
          <a:lstStyle/>
          <a:p>
            <a:r>
              <a:rPr lang="en-US" dirty="0" smtClean="0"/>
              <a:t>To imagine how you might plan programs in your communities based on a dual-narrative framework. This framework prioritizes the </a:t>
            </a:r>
            <a:r>
              <a:rPr lang="en-US" dirty="0"/>
              <a:t>stories </a:t>
            </a:r>
            <a:r>
              <a:rPr lang="en-US" dirty="0" smtClean="0"/>
              <a:t>that Israelis and Palestinians tell </a:t>
            </a:r>
            <a:r>
              <a:rPr lang="en-US" dirty="0"/>
              <a:t>themselves and the world about themselves and the conflict.</a:t>
            </a:r>
            <a:endParaRPr lang="en-US" i="1" dirty="0"/>
          </a:p>
        </p:txBody>
      </p:sp>
      <p:sp>
        <p:nvSpPr>
          <p:cNvPr id="9" name="Rectangle 8"/>
          <p:cNvSpPr/>
          <p:nvPr/>
        </p:nvSpPr>
        <p:spPr>
          <a:xfrm>
            <a:off x="5667881" y="2062353"/>
            <a:ext cx="2728763" cy="923330"/>
          </a:xfrm>
          <a:prstGeom prst="rect">
            <a:avLst/>
          </a:prstGeom>
          <a:solidFill>
            <a:schemeClr val="bg2"/>
          </a:solidFill>
        </p:spPr>
        <p:txBody>
          <a:bodyPr wrap="square">
            <a:spAutoFit/>
          </a:bodyPr>
          <a:lstStyle/>
          <a:p>
            <a:r>
              <a:rPr lang="en-US" dirty="0"/>
              <a:t>To </a:t>
            </a:r>
            <a:r>
              <a:rPr lang="en-US" dirty="0" smtClean="0"/>
              <a:t>share experiences, information, resources, and ideas with each other.</a:t>
            </a:r>
            <a:endParaRPr lang="en-US" i="1" dirty="0"/>
          </a:p>
        </p:txBody>
      </p:sp>
      <p:sp>
        <p:nvSpPr>
          <p:cNvPr id="10" name="Rectangle 9"/>
          <p:cNvSpPr/>
          <p:nvPr/>
        </p:nvSpPr>
        <p:spPr>
          <a:xfrm>
            <a:off x="5667881" y="3724346"/>
            <a:ext cx="2728763" cy="923330"/>
          </a:xfrm>
          <a:prstGeom prst="rect">
            <a:avLst/>
          </a:prstGeom>
          <a:solidFill>
            <a:schemeClr val="bg2"/>
          </a:solidFill>
        </p:spPr>
        <p:txBody>
          <a:bodyPr wrap="square">
            <a:spAutoFit/>
          </a:bodyPr>
          <a:lstStyle/>
          <a:p>
            <a:r>
              <a:rPr lang="en-US" dirty="0"/>
              <a:t>To </a:t>
            </a:r>
            <a:r>
              <a:rPr lang="en-US" dirty="0" smtClean="0"/>
              <a:t>form relationships of mutual support around this topic.</a:t>
            </a:r>
            <a:endParaRPr lang="en-US" i="1" dirty="0"/>
          </a:p>
        </p:txBody>
      </p:sp>
    </p:spTree>
    <p:extLst>
      <p:ext uri="{BB962C8B-B14F-4D97-AF65-F5344CB8AC3E}">
        <p14:creationId xmlns:p14="http://schemas.microsoft.com/office/powerpoint/2010/main" val="386050721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3043"/>
          <a:stretch/>
        </p:blipFill>
        <p:spPr>
          <a:xfrm>
            <a:off x="118301" y="4647676"/>
            <a:ext cx="8984686" cy="2210324"/>
          </a:xfrm>
          <a:prstGeom prst="rect">
            <a:avLst/>
          </a:prstGeom>
        </p:spPr>
      </p:pic>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4</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4"/>
              </a:buBlip>
            </a:pPr>
            <a:endParaRPr lang="en-US"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cxnSp>
        <p:nvCxnSpPr>
          <p:cNvPr id="15" name="Straight Connector 14"/>
          <p:cNvCxnSpPr/>
          <p:nvPr/>
        </p:nvCxnSpPr>
        <p:spPr>
          <a:xfrm flipV="1">
            <a:off x="304800" y="1219200"/>
            <a:ext cx="8534402" cy="0"/>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9012" y="609600"/>
            <a:ext cx="5830388" cy="369332"/>
          </a:xfrm>
          <a:prstGeom prst="rect">
            <a:avLst/>
          </a:prstGeom>
          <a:noFill/>
        </p:spPr>
        <p:txBody>
          <a:bodyPr wrap="square" rtlCol="0">
            <a:spAutoFit/>
          </a:bodyPr>
          <a:lstStyle/>
          <a:p>
            <a:r>
              <a:rPr lang="en-US" dirty="0" smtClean="0"/>
              <a:t>Today’s Session in a Nutshell</a:t>
            </a:r>
            <a:endParaRPr lang="en-US" dirty="0"/>
          </a:p>
        </p:txBody>
      </p:sp>
      <p:sp>
        <p:nvSpPr>
          <p:cNvPr id="8" name="Rectangle 7"/>
          <p:cNvSpPr/>
          <p:nvPr/>
        </p:nvSpPr>
        <p:spPr>
          <a:xfrm>
            <a:off x="878664" y="1640613"/>
            <a:ext cx="4572000" cy="3693319"/>
          </a:xfrm>
          <a:prstGeom prst="rect">
            <a:avLst/>
          </a:prstGeom>
        </p:spPr>
        <p:txBody>
          <a:bodyPr>
            <a:spAutoFit/>
          </a:bodyPr>
          <a:lstStyle/>
          <a:p>
            <a:endParaRPr lang="en-US" dirty="0"/>
          </a:p>
          <a:p>
            <a:pPr marL="457200" indent="-457200">
              <a:buFont typeface="+mj-lt"/>
              <a:buAutoNum type="arabicPeriod"/>
            </a:pPr>
            <a:r>
              <a:rPr lang="en-US" dirty="0" smtClean="0"/>
              <a:t>Who is here and what’s most important to you?</a:t>
            </a:r>
          </a:p>
          <a:p>
            <a:pPr marL="457200" indent="-457200">
              <a:buFont typeface="+mj-lt"/>
              <a:buAutoNum type="arabicPeriod"/>
            </a:pPr>
            <a:endParaRPr lang="en-US" dirty="0"/>
          </a:p>
          <a:p>
            <a:pPr marL="457200" indent="-457200">
              <a:buFont typeface="+mj-lt"/>
              <a:buAutoNum type="arabicPeriod"/>
            </a:pPr>
            <a:r>
              <a:rPr lang="en-US" dirty="0" smtClean="0"/>
              <a:t>Examples of “core narratives”.</a:t>
            </a:r>
          </a:p>
          <a:p>
            <a:pPr marL="457200" indent="-457200">
              <a:buFont typeface="+mj-lt"/>
              <a:buAutoNum type="arabicPeriod"/>
            </a:pPr>
            <a:endParaRPr lang="en-US" dirty="0"/>
          </a:p>
          <a:p>
            <a:pPr marL="457200" indent="-457200">
              <a:buFont typeface="+mj-lt"/>
              <a:buAutoNum type="arabicPeriod"/>
            </a:pPr>
            <a:r>
              <a:rPr lang="en-US" dirty="0" smtClean="0"/>
              <a:t>Safety &amp; Risk: Structural Choices for Planning Events</a:t>
            </a:r>
          </a:p>
          <a:p>
            <a:pPr marL="457200" indent="-457200">
              <a:buFont typeface="+mj-lt"/>
              <a:buAutoNum type="arabicPeriod"/>
            </a:pPr>
            <a:endParaRPr lang="en-US" dirty="0" smtClean="0"/>
          </a:p>
          <a:p>
            <a:pPr marL="457200" indent="-457200">
              <a:buFont typeface="+mj-lt"/>
              <a:buAutoNum type="arabicPeriod"/>
            </a:pPr>
            <a:r>
              <a:rPr lang="en-US" dirty="0" smtClean="0"/>
              <a:t>Preview of next sessions.</a:t>
            </a:r>
            <a:endParaRPr lang="en-US" dirty="0"/>
          </a:p>
          <a:p>
            <a:pPr marL="457200" indent="-457200">
              <a:buFont typeface="+mj-lt"/>
              <a:buAutoNum type="arabicPeriod"/>
            </a:pPr>
            <a:endParaRPr lang="en-US" dirty="0" smtClean="0"/>
          </a:p>
          <a:p>
            <a:pPr marL="457200" indent="-457200">
              <a:buFont typeface="+mj-lt"/>
              <a:buAutoNum type="arabicPeriod"/>
            </a:pPr>
            <a:endParaRPr lang="en-US" dirty="0" smtClean="0"/>
          </a:p>
          <a:p>
            <a:endParaRPr lang="en-US" dirty="0" smtClean="0"/>
          </a:p>
        </p:txBody>
      </p:sp>
    </p:spTree>
    <p:extLst>
      <p:ext uri="{BB962C8B-B14F-4D97-AF65-F5344CB8AC3E}">
        <p14:creationId xmlns:p14="http://schemas.microsoft.com/office/powerpoint/2010/main" val="78401415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3043"/>
          <a:stretch/>
        </p:blipFill>
        <p:spPr>
          <a:xfrm>
            <a:off x="118301" y="4647676"/>
            <a:ext cx="8984686" cy="2210324"/>
          </a:xfrm>
          <a:prstGeom prst="rect">
            <a:avLst/>
          </a:prstGeom>
        </p:spPr>
      </p:pic>
      <p:pic>
        <p:nvPicPr>
          <p:cNvPr id="16400" name="Picture 16" descr="https://lh3.googleusercontent.com/mVrRqTBNMHherCq4M3-Rp2_XNPgFBfQWVLr6GYYWTvOwZkc6Ogkvw4-i-0U9jcnNjvvRMwR60GLnIEiZfmFC9H95fGFlv1XGXpbpYh6LEWzCwlFri0_i46nEYkgpYt_xse1V7IzAS2m7HRpEWaiNu1L4unyAT23LA4L_vIoyeOR7ypSYudRWhJ4KDMgmJhklHK7oANAn11R8regZvknHq3foU1Ga8bJskYHMz37VhonkkcefxO8YWTkKIdcO_rE_MNEgayz-MNPDz0ni4uvAc4sojAgeqShYgD9WyTaNjnW4Wyj7jTVnRCtnzpVgNWV83RRFbIgnBrsrfMJ6fw0PaZ-psa_afVmu7Jfr2c1mZQD28ERSlBODslES_rzvANJCihn_ErsUSDIC7lb8pvH0U9u47Sl0DroYJWnPjdqFZ9Dh-m5K3tr691pxyQPKWp-IjiikwNnuQN8VqQtPzrv2jLcEh6A92jVLP8E15gc_oj_DH8VfBxZKnFaujIdDnwdarTWfmut_rFYAyUHcQi1FlGavl0cTPDiRnjHVYiSRnC3IT_SocafInHDgGYDMVuBPpQIH1UcM_mUZbzF6Rv3kB6qPh8DMVHC1r8pxjbuu=w1280-h850-n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16283">
            <a:off x="4505656" y="3979077"/>
            <a:ext cx="3370010" cy="2237897"/>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5</a:t>
            </a:fld>
            <a:endParaRPr lang="en-US" dirty="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cxnSp>
        <p:nvCxnSpPr>
          <p:cNvPr id="15" name="Straight Connector 14"/>
          <p:cNvCxnSpPr/>
          <p:nvPr/>
        </p:nvCxnSpPr>
        <p:spPr>
          <a:xfrm flipV="1">
            <a:off x="304800" y="1219200"/>
            <a:ext cx="8534402" cy="0"/>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9012" y="609600"/>
            <a:ext cx="5830388" cy="369332"/>
          </a:xfrm>
          <a:prstGeom prst="rect">
            <a:avLst/>
          </a:prstGeom>
          <a:noFill/>
        </p:spPr>
        <p:txBody>
          <a:bodyPr wrap="square" rtlCol="0">
            <a:spAutoFit/>
          </a:bodyPr>
          <a:lstStyle/>
          <a:p>
            <a:r>
              <a:rPr lang="en-US" dirty="0" smtClean="0"/>
              <a:t>Who are you, what brought you here, and what’s important?</a:t>
            </a:r>
            <a:endParaRPr lang="en-US" dirty="0"/>
          </a:p>
        </p:txBody>
      </p:sp>
      <p:pic>
        <p:nvPicPr>
          <p:cNvPr id="16388" name="Picture 4" descr="Related image"/>
          <p:cNvPicPr>
            <a:picLocks noChangeAspect="1" noChangeArrowheads="1"/>
          </p:cNvPicPr>
          <p:nvPr/>
        </p:nvPicPr>
        <p:blipFill rotWithShape="1">
          <a:blip r:embed="rId5">
            <a:extLst>
              <a:ext uri="{28A0092B-C50C-407E-A947-70E740481C1C}">
                <a14:useLocalDpi xmlns:a14="http://schemas.microsoft.com/office/drawing/2010/main" val="0"/>
              </a:ext>
            </a:extLst>
          </a:blip>
          <a:srcRect l="4960" t="19030" r="27759" b="16233"/>
          <a:stretch/>
        </p:blipFill>
        <p:spPr bwMode="auto">
          <a:xfrm>
            <a:off x="304800" y="1558048"/>
            <a:ext cx="2500009" cy="1508970"/>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https://casprofile.uoregon.edu/sites/casprofile2.uoregon.edu/files/picture-182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4373" y="1352598"/>
            <a:ext cx="1690924" cy="1690924"/>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Image result for my life bill clint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4870" y="1348718"/>
            <a:ext cx="2079550" cy="2025482"/>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Image result for reconstructionist rabbinical colle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56033" y="4174482"/>
            <a:ext cx="1778970" cy="1778970"/>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descr="Image result for power of myth"/>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576774">
            <a:off x="366716" y="4205901"/>
            <a:ext cx="1399229" cy="1835789"/>
          </a:xfrm>
          <a:prstGeom prst="rect">
            <a:avLst/>
          </a:prstGeom>
          <a:noFill/>
          <a:extLst>
            <a:ext uri="{909E8E84-426E-40DD-AFC4-6F175D3DCCD1}">
              <a14:hiddenFill xmlns:a14="http://schemas.microsoft.com/office/drawing/2010/main">
                <a:solidFill>
                  <a:srgbClr val="FFFFFF"/>
                </a:solidFill>
              </a14:hiddenFill>
            </a:ext>
          </a:extLst>
        </p:spPr>
      </p:pic>
      <p:pic>
        <p:nvPicPr>
          <p:cNvPr id="16398" name="Picture 14" descr="Image result for husam jubra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42089">
            <a:off x="6973580" y="3857505"/>
            <a:ext cx="1732739" cy="1732739"/>
          </a:xfrm>
          <a:prstGeom prst="rect">
            <a:avLst/>
          </a:prstGeom>
          <a:noFill/>
          <a:extLst>
            <a:ext uri="{909E8E84-426E-40DD-AFC4-6F175D3DCCD1}">
              <a14:hiddenFill xmlns:a14="http://schemas.microsoft.com/office/drawing/2010/main">
                <a:solidFill>
                  <a:srgbClr val="FFFFFF"/>
                </a:solidFill>
              </a14:hiddenFill>
            </a:ext>
          </a:extLst>
        </p:spPr>
      </p:pic>
      <p:pic>
        <p:nvPicPr>
          <p:cNvPr id="16396" name="Picture 12" descr="Related image"/>
          <p:cNvPicPr>
            <a:picLocks noChangeAspect="1" noChangeArrowheads="1"/>
          </p:cNvPicPr>
          <p:nvPr/>
        </p:nvPicPr>
        <p:blipFill rotWithShape="1">
          <a:blip r:embed="rId11">
            <a:extLst>
              <a:ext uri="{28A0092B-C50C-407E-A947-70E740481C1C}">
                <a14:useLocalDpi xmlns:a14="http://schemas.microsoft.com/office/drawing/2010/main" val="0"/>
              </a:ext>
            </a:extLst>
          </a:blip>
          <a:srcRect t="15342" b="12417"/>
          <a:stretch/>
        </p:blipFill>
        <p:spPr bwMode="auto">
          <a:xfrm rot="759125">
            <a:off x="2356166" y="3564143"/>
            <a:ext cx="1557674" cy="1534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42475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3043"/>
          <a:stretch/>
        </p:blipFill>
        <p:spPr>
          <a:xfrm>
            <a:off x="118301" y="4647676"/>
            <a:ext cx="8984686" cy="2210324"/>
          </a:xfrm>
          <a:prstGeom prst="rect">
            <a:avLst/>
          </a:prstGeom>
        </p:spPr>
      </p:pic>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6</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4"/>
              </a:buBlip>
            </a:pPr>
            <a:endParaRPr lang="en-US"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cxnSp>
        <p:nvCxnSpPr>
          <p:cNvPr id="15" name="Straight Connector 14"/>
          <p:cNvCxnSpPr/>
          <p:nvPr/>
        </p:nvCxnSpPr>
        <p:spPr>
          <a:xfrm flipV="1">
            <a:off x="304800" y="1219200"/>
            <a:ext cx="8534402" cy="0"/>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9012" y="609600"/>
            <a:ext cx="5830388" cy="369332"/>
          </a:xfrm>
          <a:prstGeom prst="rect">
            <a:avLst/>
          </a:prstGeom>
          <a:noFill/>
        </p:spPr>
        <p:txBody>
          <a:bodyPr wrap="square" rtlCol="0">
            <a:spAutoFit/>
          </a:bodyPr>
          <a:lstStyle/>
          <a:p>
            <a:r>
              <a:rPr lang="en-US" dirty="0" smtClean="0"/>
              <a:t>Two Core Narratives: Israeli</a:t>
            </a:r>
            <a:endParaRPr lang="en-US" dirty="0"/>
          </a:p>
        </p:txBody>
      </p:sp>
      <p:sp>
        <p:nvSpPr>
          <p:cNvPr id="3" name="TextBox 2"/>
          <p:cNvSpPr txBox="1"/>
          <p:nvPr/>
        </p:nvSpPr>
        <p:spPr>
          <a:xfrm>
            <a:off x="408562" y="1329759"/>
            <a:ext cx="4043945" cy="5262979"/>
          </a:xfrm>
          <a:prstGeom prst="rect">
            <a:avLst/>
          </a:prstGeom>
          <a:noFill/>
        </p:spPr>
        <p:txBody>
          <a:bodyPr wrap="square" rtlCol="0">
            <a:spAutoFit/>
          </a:bodyPr>
          <a:lstStyle/>
          <a:p>
            <a:r>
              <a:rPr lang="en-US" sz="1600" dirty="0" smtClean="0"/>
              <a:t>For over a thousand years, the Land of Israel was the homeland of our ancestors. We were forced to leave it by violent means, not by choice. We never forgot Zion and Jerusalem, and for almost two thousand years we prayed for our return. We survived massacre and exile. Wherever we lived around the globe, or even when some of us were permitted to live in </a:t>
            </a:r>
            <a:r>
              <a:rPr lang="en-US" sz="1600" dirty="0" err="1" smtClean="0"/>
              <a:t>Eretz</a:t>
            </a:r>
            <a:r>
              <a:rPr lang="en-US" sz="1600" dirty="0" smtClean="0"/>
              <a:t> </a:t>
            </a:r>
            <a:r>
              <a:rPr lang="en-US" sz="1600" dirty="0" err="1" smtClean="0"/>
              <a:t>Yisrael</a:t>
            </a:r>
            <a:r>
              <a:rPr lang="en-US" sz="1600" dirty="0" smtClean="0"/>
              <a:t>, we always lived under Christian or Islamic rule, and our safety always depended on the mood of the leaders of the moment. We were nowhere sovereign, and time and time again we were scapegoated and thrown out of countless lands. When modern times arrived, we hoped Enlightenment values might end the precariousness of our situation. But the promise of these ideals never was sustained. Meanwhile, in Russia and eastern Europe, pogroms terrorized, murdered, and displaced masses of Jews. Blood libels, massacres, and forced second</a:t>
            </a:r>
            <a:endParaRPr lang="en-US" sz="1600" dirty="0"/>
          </a:p>
        </p:txBody>
      </p:sp>
      <p:sp>
        <p:nvSpPr>
          <p:cNvPr id="11" name="TextBox 10"/>
          <p:cNvSpPr txBox="1"/>
          <p:nvPr/>
        </p:nvSpPr>
        <p:spPr>
          <a:xfrm>
            <a:off x="4792494" y="1329759"/>
            <a:ext cx="3970506" cy="4770537"/>
          </a:xfrm>
          <a:prstGeom prst="rect">
            <a:avLst/>
          </a:prstGeom>
          <a:noFill/>
        </p:spPr>
        <p:txBody>
          <a:bodyPr wrap="square" rtlCol="0">
            <a:spAutoFit/>
          </a:bodyPr>
          <a:lstStyle/>
          <a:p>
            <a:r>
              <a:rPr lang="en-US" sz="1600" dirty="0" smtClean="0"/>
              <a:t>class status also struck Jewish communities in the Middle East and North Africa. By the middle of the 20</a:t>
            </a:r>
            <a:r>
              <a:rPr lang="en-US" sz="1600" baseline="30000" dirty="0" smtClean="0"/>
              <a:t>th</a:t>
            </a:r>
            <a:r>
              <a:rPr lang="en-US" sz="1600" dirty="0" smtClean="0"/>
              <a:t> century, the Jews of Europe were being systematically killed, with the public support of Palestinian leaders like Haj Amin al-Husseini. Zionism was our national liberation movement. We came wave after wave from distant shores to our ancestral homeland. We purchased land, drained swamps, planted orange groves, formed labor unions, and revived our ancient language – at first under the Ottomans, then the British. We broke bread with our Arab neighbors and with world leaders, seeking diplomatic pathways forward, to build a state for our people and support the Arab peoples to achieve independence throughout the region too. When we finally sought to declare our independence, we accepted a partition of</a:t>
            </a:r>
            <a:endParaRPr lang="en-US" sz="1600" dirty="0"/>
          </a:p>
        </p:txBody>
      </p:sp>
      <p:pic>
        <p:nvPicPr>
          <p:cNvPr id="2050" name="Picture 2" descr="Image result for israeli flag"/>
          <p:cNvPicPr>
            <a:picLocks noChangeAspect="1" noChangeArrowheads="1"/>
          </p:cNvPicPr>
          <p:nvPr/>
        </p:nvPicPr>
        <p:blipFill rotWithShape="1">
          <a:blip r:embed="rId5">
            <a:extLst>
              <a:ext uri="{28A0092B-C50C-407E-A947-70E740481C1C}">
                <a14:useLocalDpi xmlns:a14="http://schemas.microsoft.com/office/drawing/2010/main" val="0"/>
              </a:ext>
            </a:extLst>
          </a:blip>
          <a:srcRect t="21155" b="20778"/>
          <a:stretch/>
        </p:blipFill>
        <p:spPr bwMode="auto">
          <a:xfrm>
            <a:off x="7123612" y="245176"/>
            <a:ext cx="1470528" cy="85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31154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3043"/>
          <a:stretch/>
        </p:blipFill>
        <p:spPr>
          <a:xfrm>
            <a:off x="118301" y="4647676"/>
            <a:ext cx="8984686" cy="2210324"/>
          </a:xfrm>
          <a:prstGeom prst="rect">
            <a:avLst/>
          </a:prstGeom>
        </p:spPr>
      </p:pic>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7</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4"/>
              </a:buBlip>
            </a:pPr>
            <a:endParaRPr lang="en-US"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cxnSp>
        <p:nvCxnSpPr>
          <p:cNvPr id="15" name="Straight Connector 14"/>
          <p:cNvCxnSpPr/>
          <p:nvPr/>
        </p:nvCxnSpPr>
        <p:spPr>
          <a:xfrm flipV="1">
            <a:off x="304800" y="1219200"/>
            <a:ext cx="8534402" cy="0"/>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9012" y="609600"/>
            <a:ext cx="5830388" cy="369332"/>
          </a:xfrm>
          <a:prstGeom prst="rect">
            <a:avLst/>
          </a:prstGeom>
          <a:noFill/>
        </p:spPr>
        <p:txBody>
          <a:bodyPr wrap="square" rtlCol="0">
            <a:spAutoFit/>
          </a:bodyPr>
          <a:lstStyle/>
          <a:p>
            <a:r>
              <a:rPr lang="en-US" dirty="0" smtClean="0"/>
              <a:t>Two Core Narratives: Israeli</a:t>
            </a:r>
            <a:endParaRPr lang="en-US" dirty="0"/>
          </a:p>
        </p:txBody>
      </p:sp>
      <p:sp>
        <p:nvSpPr>
          <p:cNvPr id="3" name="TextBox 2"/>
          <p:cNvSpPr txBox="1"/>
          <p:nvPr/>
        </p:nvSpPr>
        <p:spPr>
          <a:xfrm>
            <a:off x="1536970" y="1383270"/>
            <a:ext cx="6284067" cy="5016758"/>
          </a:xfrm>
          <a:prstGeom prst="rect">
            <a:avLst/>
          </a:prstGeom>
          <a:noFill/>
        </p:spPr>
        <p:txBody>
          <a:bodyPr wrap="square" rtlCol="0">
            <a:spAutoFit/>
          </a:bodyPr>
          <a:lstStyle/>
          <a:p>
            <a:r>
              <a:rPr lang="en-US" sz="1600" dirty="0" smtClean="0"/>
              <a:t>the </a:t>
            </a:r>
            <a:r>
              <a:rPr lang="en-US" sz="1600" dirty="0"/>
              <a:t>land, showing our willingness to share. </a:t>
            </a:r>
            <a:r>
              <a:rPr lang="en-US" sz="1600" dirty="0" smtClean="0"/>
              <a:t>We created a democratic and Jewish state, where Arab-Israelis have the vote and political parties, and a higher standard of living than much of the Arab world. Despite all this, the </a:t>
            </a:r>
            <a:r>
              <a:rPr lang="en-US" sz="1600" dirty="0"/>
              <a:t>Arabs rejected us as if we never had any connection to this place. They </a:t>
            </a:r>
            <a:r>
              <a:rPr lang="en-US" sz="1600" dirty="0" smtClean="0"/>
              <a:t>call us </a:t>
            </a:r>
            <a:r>
              <a:rPr lang="en-US" sz="1600" dirty="0"/>
              <a:t>colonialists, as if we </a:t>
            </a:r>
            <a:r>
              <a:rPr lang="en-US" sz="1600" dirty="0" smtClean="0"/>
              <a:t>have no roots here at all, as if we were </a:t>
            </a:r>
            <a:r>
              <a:rPr lang="en-US" sz="1600" dirty="0"/>
              <a:t>some kind of invasive </a:t>
            </a:r>
            <a:r>
              <a:rPr lang="en-US" sz="1600" dirty="0" smtClean="0"/>
              <a:t>species, when the world knows this land was </a:t>
            </a:r>
            <a:r>
              <a:rPr lang="en-US" sz="1600" dirty="0"/>
              <a:t>the </a:t>
            </a:r>
            <a:r>
              <a:rPr lang="en-US" sz="1600" dirty="0" smtClean="0"/>
              <a:t>birthplace </a:t>
            </a:r>
            <a:r>
              <a:rPr lang="en-US" sz="1600" dirty="0"/>
              <a:t>of our </a:t>
            </a:r>
            <a:r>
              <a:rPr lang="en-US" sz="1600" dirty="0" smtClean="0"/>
              <a:t>people! </a:t>
            </a:r>
            <a:r>
              <a:rPr lang="en-US" sz="1600" dirty="0"/>
              <a:t>They refused all compromises, and instead combined their armies to invade and destroy us. But </a:t>
            </a:r>
            <a:r>
              <a:rPr lang="en-US" sz="1600" dirty="0" smtClean="0"/>
              <a:t>though they outnumbered us, we </a:t>
            </a:r>
            <a:r>
              <a:rPr lang="en-US" sz="1600" dirty="0"/>
              <a:t>were determined – not this time. </a:t>
            </a:r>
            <a:r>
              <a:rPr lang="en-US" sz="1600" dirty="0" smtClean="0"/>
              <a:t>We won our independence, and they’ve </a:t>
            </a:r>
            <a:r>
              <a:rPr lang="en-US" sz="1600" dirty="0"/>
              <a:t>been jealous ever since. If they would have accepted our right to a state on some portion of our own historic homeland during the past 100 years, we’d have compromised generously. We’d be living in two states </a:t>
            </a:r>
            <a:r>
              <a:rPr lang="en-US" sz="1600" dirty="0" smtClean="0"/>
              <a:t>side-by-side today. </a:t>
            </a:r>
            <a:r>
              <a:rPr lang="en-US" sz="1600" dirty="0"/>
              <a:t>But they’re blinded by their determination to have it all, and they’ll never compromise. </a:t>
            </a:r>
            <a:r>
              <a:rPr lang="en-US" sz="1600" dirty="0" smtClean="0"/>
              <a:t>And the religious fanatics among them would see us all exterminated. We are called bullies, while they incite and teach children to hate us. We are called oppressors, while the UN passes resolutions denying our connection to Jerusalem and ignoring the daily calls for our death in dozens of Islamic media outlets. Until </a:t>
            </a:r>
            <a:r>
              <a:rPr lang="en-US" sz="1600" dirty="0"/>
              <a:t>they </a:t>
            </a:r>
            <a:r>
              <a:rPr lang="en-US" sz="1600" dirty="0" smtClean="0"/>
              <a:t>accept our right to exist as a Jewish state, </a:t>
            </a:r>
            <a:r>
              <a:rPr lang="en-US" sz="1600" dirty="0"/>
              <a:t>we’ll do whatever we have to </a:t>
            </a:r>
            <a:r>
              <a:rPr lang="en-US" sz="1600" dirty="0" smtClean="0"/>
              <a:t>in order to </a:t>
            </a:r>
            <a:r>
              <a:rPr lang="en-US" sz="1600" dirty="0"/>
              <a:t>defend ourselves</a:t>
            </a:r>
            <a:r>
              <a:rPr lang="en-US" sz="1600" dirty="0" smtClean="0"/>
              <a:t>. </a:t>
            </a:r>
            <a:endParaRPr lang="en-US" sz="1600" dirty="0"/>
          </a:p>
        </p:txBody>
      </p:sp>
      <p:pic>
        <p:nvPicPr>
          <p:cNvPr id="10" name="Picture 2" descr="Image result for israeli flag"/>
          <p:cNvPicPr>
            <a:picLocks noChangeAspect="1" noChangeArrowheads="1"/>
          </p:cNvPicPr>
          <p:nvPr/>
        </p:nvPicPr>
        <p:blipFill rotWithShape="1">
          <a:blip r:embed="rId5">
            <a:extLst>
              <a:ext uri="{28A0092B-C50C-407E-A947-70E740481C1C}">
                <a14:useLocalDpi xmlns:a14="http://schemas.microsoft.com/office/drawing/2010/main" val="0"/>
              </a:ext>
            </a:extLst>
          </a:blip>
          <a:srcRect t="21155" b="20778"/>
          <a:stretch/>
        </p:blipFill>
        <p:spPr bwMode="auto">
          <a:xfrm>
            <a:off x="7069722" y="201241"/>
            <a:ext cx="1470528" cy="85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24064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3043"/>
          <a:stretch/>
        </p:blipFill>
        <p:spPr>
          <a:xfrm>
            <a:off x="118301" y="4647676"/>
            <a:ext cx="8984686" cy="2210324"/>
          </a:xfrm>
          <a:prstGeom prst="rect">
            <a:avLst/>
          </a:prstGeom>
        </p:spPr>
      </p:pic>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8</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4"/>
              </a:buBlip>
            </a:pPr>
            <a:endParaRPr lang="en-US"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cxnSp>
        <p:nvCxnSpPr>
          <p:cNvPr id="15" name="Straight Connector 14"/>
          <p:cNvCxnSpPr/>
          <p:nvPr/>
        </p:nvCxnSpPr>
        <p:spPr>
          <a:xfrm flipV="1">
            <a:off x="304800" y="1219200"/>
            <a:ext cx="8534402" cy="0"/>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9012" y="609600"/>
            <a:ext cx="5830388" cy="369332"/>
          </a:xfrm>
          <a:prstGeom prst="rect">
            <a:avLst/>
          </a:prstGeom>
          <a:noFill/>
        </p:spPr>
        <p:txBody>
          <a:bodyPr wrap="square" rtlCol="0">
            <a:spAutoFit/>
          </a:bodyPr>
          <a:lstStyle/>
          <a:p>
            <a:r>
              <a:rPr lang="en-US" dirty="0" smtClean="0"/>
              <a:t>Two Core Narratives: Palestinian</a:t>
            </a:r>
            <a:endParaRPr lang="en-US" dirty="0"/>
          </a:p>
        </p:txBody>
      </p:sp>
      <p:sp>
        <p:nvSpPr>
          <p:cNvPr id="3" name="TextBox 2"/>
          <p:cNvSpPr txBox="1"/>
          <p:nvPr/>
        </p:nvSpPr>
        <p:spPr>
          <a:xfrm>
            <a:off x="504063" y="1329759"/>
            <a:ext cx="3815018" cy="5262979"/>
          </a:xfrm>
          <a:prstGeom prst="rect">
            <a:avLst/>
          </a:prstGeom>
          <a:noFill/>
        </p:spPr>
        <p:txBody>
          <a:bodyPr wrap="square" rtlCol="0">
            <a:spAutoFit/>
          </a:bodyPr>
          <a:lstStyle/>
          <a:p>
            <a:r>
              <a:rPr lang="en-US" sz="1600" dirty="0" smtClean="0"/>
              <a:t>For many centuries, Palestinian Arabs lived, built, farmed, married, raised children, and died in this land. Crusaders and Ottomans came and went, but our ancestors established thousands of villages here, welcoming pilgrims of all three religions of Abraham. As the 19</a:t>
            </a:r>
            <a:r>
              <a:rPr lang="en-US" sz="1600" baseline="30000" dirty="0" smtClean="0"/>
              <a:t>th</a:t>
            </a:r>
            <a:r>
              <a:rPr lang="en-US" sz="1600" dirty="0" smtClean="0"/>
              <a:t> century ended and the 20</a:t>
            </a:r>
            <a:r>
              <a:rPr lang="en-US" sz="1600" baseline="30000" dirty="0" smtClean="0"/>
              <a:t>th</a:t>
            </a:r>
            <a:r>
              <a:rPr lang="en-US" sz="1600" dirty="0" smtClean="0"/>
              <a:t> began, foreign colonial powers sought control over our lands. After the Turks it was the British and French, seeking oil dominance. The colonial powers recruited young Arabs to fight for them when it suited their purposes, in exchange for promises of full independence throughout all Arab lands. These were all broken promises, like the ones the US made to the American Indians. When the Zionists began coming in larger numbers, they made it clear their goal was to uproot us and build a European colonial outpost, without our consultation. </a:t>
            </a:r>
            <a:endParaRPr lang="en-US" sz="1600" dirty="0"/>
          </a:p>
        </p:txBody>
      </p:sp>
      <p:sp>
        <p:nvSpPr>
          <p:cNvPr id="11" name="TextBox 10"/>
          <p:cNvSpPr txBox="1"/>
          <p:nvPr/>
        </p:nvSpPr>
        <p:spPr>
          <a:xfrm>
            <a:off x="4792494" y="1329759"/>
            <a:ext cx="4127770" cy="5016758"/>
          </a:xfrm>
          <a:prstGeom prst="rect">
            <a:avLst/>
          </a:prstGeom>
          <a:noFill/>
        </p:spPr>
        <p:txBody>
          <a:bodyPr wrap="square" rtlCol="0">
            <a:spAutoFit/>
          </a:bodyPr>
          <a:lstStyle/>
          <a:p>
            <a:pPr>
              <a:defRPr/>
            </a:pPr>
            <a:r>
              <a:rPr lang="en-US" sz="1600" dirty="0" smtClean="0"/>
              <a:t>Herzl wrote, “We </a:t>
            </a:r>
            <a:r>
              <a:rPr lang="en-US" sz="1600" dirty="0"/>
              <a:t>must expropriate gently </a:t>
            </a:r>
            <a:r>
              <a:rPr lang="en-US" sz="1600" dirty="0" smtClean="0"/>
              <a:t>the private </a:t>
            </a:r>
            <a:r>
              <a:rPr lang="en-US" sz="1600" dirty="0"/>
              <a:t>property [and] spirit the</a:t>
            </a:r>
          </a:p>
          <a:p>
            <a:pPr>
              <a:defRPr/>
            </a:pPr>
            <a:r>
              <a:rPr lang="en-US" sz="1600" dirty="0"/>
              <a:t>penniless population across the</a:t>
            </a:r>
          </a:p>
          <a:p>
            <a:pPr>
              <a:defRPr/>
            </a:pPr>
            <a:r>
              <a:rPr lang="en-US" sz="1600" dirty="0"/>
              <a:t>border</a:t>
            </a:r>
            <a:r>
              <a:rPr lang="en-US" sz="1600" dirty="0" smtClean="0"/>
              <a:t>.” The Zionists formed armed groups, prepared for a war of expulsion against us, and made common cause with the British colonialists. In the 20s and 30s, together they crushed our street protests and expelled our leaders. They proposed plan after plan to take most of our historic homeland from us, each time demanding that we assent to our own dispossession. Each time we said no, but the notion of respecting the consent of the governed didn’t apply to Arabs. Meanwhile the Zionists and the Europeans denigrated our culture and denied our existence in communities throughout this land. They claimed the land was empty, and that they made the desert bloom, as if we were hopeless children who hadn’t raised generations of</a:t>
            </a:r>
            <a:endParaRPr lang="en-US" sz="1600" dirty="0"/>
          </a:p>
        </p:txBody>
      </p:sp>
      <p:pic>
        <p:nvPicPr>
          <p:cNvPr id="16" name="Picture 2" descr="Image result for palestinian flag"/>
          <p:cNvPicPr>
            <a:picLocks noChangeAspect="1" noChangeArrowheads="1"/>
          </p:cNvPicPr>
          <p:nvPr/>
        </p:nvPicPr>
        <p:blipFill rotWithShape="1">
          <a:blip r:embed="rId5">
            <a:extLst>
              <a:ext uri="{28A0092B-C50C-407E-A947-70E740481C1C}">
                <a14:useLocalDpi xmlns:a14="http://schemas.microsoft.com/office/drawing/2010/main" val="0"/>
              </a:ext>
            </a:extLst>
          </a:blip>
          <a:srcRect t="17362" b="17568"/>
          <a:stretch/>
        </p:blipFill>
        <p:spPr bwMode="auto">
          <a:xfrm>
            <a:off x="6963492" y="155097"/>
            <a:ext cx="1465416" cy="953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82081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3043"/>
          <a:stretch/>
        </p:blipFill>
        <p:spPr>
          <a:xfrm>
            <a:off x="118301" y="4647676"/>
            <a:ext cx="8984686" cy="2210324"/>
          </a:xfrm>
          <a:prstGeom prst="rect">
            <a:avLst/>
          </a:prstGeom>
        </p:spPr>
      </p:pic>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9</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4"/>
              </a:buBlip>
            </a:pPr>
            <a:endParaRPr lang="en-US" dirty="0" smtClean="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cxnSp>
        <p:nvCxnSpPr>
          <p:cNvPr id="15" name="Straight Connector 14"/>
          <p:cNvCxnSpPr/>
          <p:nvPr/>
        </p:nvCxnSpPr>
        <p:spPr>
          <a:xfrm flipV="1">
            <a:off x="304800" y="1219200"/>
            <a:ext cx="8534402" cy="0"/>
          </a:xfrm>
          <a:prstGeom prst="line">
            <a:avLst/>
          </a:prstGeom>
          <a:ln w="31750">
            <a:solidFill>
              <a:srgbClr val="CC99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9012" y="609600"/>
            <a:ext cx="5830388" cy="369332"/>
          </a:xfrm>
          <a:prstGeom prst="rect">
            <a:avLst/>
          </a:prstGeom>
          <a:noFill/>
        </p:spPr>
        <p:txBody>
          <a:bodyPr wrap="square" rtlCol="0">
            <a:spAutoFit/>
          </a:bodyPr>
          <a:lstStyle/>
          <a:p>
            <a:r>
              <a:rPr lang="en-US" dirty="0" smtClean="0"/>
              <a:t>Two Core Narratives: Palestinian</a:t>
            </a:r>
            <a:endParaRPr lang="en-US" dirty="0"/>
          </a:p>
        </p:txBody>
      </p:sp>
      <p:sp>
        <p:nvSpPr>
          <p:cNvPr id="3" name="TextBox 2"/>
          <p:cNvSpPr txBox="1"/>
          <p:nvPr/>
        </p:nvSpPr>
        <p:spPr>
          <a:xfrm>
            <a:off x="1381329" y="1434612"/>
            <a:ext cx="6632324" cy="5016758"/>
          </a:xfrm>
          <a:prstGeom prst="rect">
            <a:avLst/>
          </a:prstGeom>
          <a:noFill/>
        </p:spPr>
        <p:txBody>
          <a:bodyPr wrap="square" rtlCol="0">
            <a:spAutoFit/>
          </a:bodyPr>
          <a:lstStyle/>
          <a:p>
            <a:r>
              <a:rPr lang="en-US" sz="1600" dirty="0" smtClean="0"/>
              <a:t>children </a:t>
            </a:r>
            <a:r>
              <a:rPr lang="en-US" sz="1600" dirty="0"/>
              <a:t>here</a:t>
            </a:r>
            <a:r>
              <a:rPr lang="en-US" sz="1600" dirty="0" smtClean="0"/>
              <a:t>. </a:t>
            </a:r>
            <a:r>
              <a:rPr lang="en-US" sz="1600" dirty="0"/>
              <a:t>I</a:t>
            </a:r>
            <a:r>
              <a:rPr lang="en-US" sz="1600" dirty="0" smtClean="0"/>
              <a:t>n 1948, they inflicted the Nakba upon us – the ethnic cleansing of over 700 villages. After the war, they violated UN resolution 194, establishing the right of return of all dispossessed Palestinians, and they continue to disregard 194 to this day. But our families, in refugee camps and in cities throughout our diaspora, still have the very keys to the homes they demolished! Time and again, over the last 70 years, they have launched wars of aggression – in ‘56 along with the English and French; in ‘67 to expand their territory and take over al-Quds, in ‘82 to bomb our refugees in Lebanese camps. Since ‘67 they’ve expanded their settlements non-stop, and imposed a never-ending military Occupation upon us, forcing us to pass through checkpoints just to visit our relatives or go to our jobs, and harassing our youth with frequent night raids, arrests, military kangaroo courts, and torture. Today we live under Israeli Apartheid – different laws cage our people in walled off cantons while Jewish settlers enjoy the full rights of Israeli citizens. But we are not discouraged. No injustice lasts forever. We continue to build our resistance, and one day we will liberate our lands and regain our rights. Our struggle is intersectional, connected with the liberation movements of all oppressed peoples, and in this interconnected online era, people who believe in justice all over the world are joining in the struggle for our liberation. </a:t>
            </a:r>
            <a:endParaRPr lang="en-US" sz="1600" dirty="0"/>
          </a:p>
          <a:p>
            <a:endParaRPr lang="en-US" sz="1600" dirty="0"/>
          </a:p>
        </p:txBody>
      </p:sp>
      <p:pic>
        <p:nvPicPr>
          <p:cNvPr id="17" name="Picture 2" descr="Image result for palestinian fla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7362" b="17568"/>
          <a:stretch/>
        </p:blipFill>
        <p:spPr bwMode="auto">
          <a:xfrm>
            <a:off x="7094456" y="139211"/>
            <a:ext cx="1445794" cy="940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48968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1579</TotalTime>
  <Words>1846</Words>
  <Application>Microsoft Office PowerPoint</Application>
  <PresentationFormat>On-screen Show (4:3)</PresentationFormat>
  <Paragraphs>104</Paragraphs>
  <Slides>19</Slides>
  <Notes>11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Microsoft JhengHei</vt:lpstr>
      <vt:lpstr>Arial</vt:lpstr>
      <vt:lpstr>Calibri</vt:lpstr>
      <vt:lpstr>Calibri Light</vt:lpstr>
      <vt:lpstr>Office Theme</vt:lpstr>
      <vt:lpstr>1_Office Theme</vt:lpstr>
      <vt:lpstr>2_Office Theme</vt:lpstr>
      <vt:lpstr>What is the “Dual Narrative” Approach to Teaching the Israeli-Palestinian Conflict?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Narratives…</vt:lpstr>
      <vt:lpstr>PowerPoint Presentation</vt:lpstr>
      <vt:lpstr>PowerPoint Presentation</vt:lpstr>
      <vt:lpstr>Suggestions</vt:lpstr>
      <vt:lpstr>Suggestions</vt:lpstr>
      <vt:lpstr>Registration questions?</vt:lpstr>
      <vt:lpstr>Who is the facilitator?</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Rory Schonning</dc:creator>
  <cp:lastModifiedBy>Shoshana Lovett-Graff</cp:lastModifiedBy>
  <cp:revision>45</cp:revision>
  <dcterms:created xsi:type="dcterms:W3CDTF">2016-11-08T15:20:50Z</dcterms:created>
  <dcterms:modified xsi:type="dcterms:W3CDTF">2018-01-18T19:30:49Z</dcterms:modified>
</cp:coreProperties>
</file>