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7" r:id="rId2"/>
    <p:sldId id="261" r:id="rId3"/>
    <p:sldId id="267" r:id="rId4"/>
    <p:sldId id="269" r:id="rId5"/>
    <p:sldId id="270" r:id="rId6"/>
    <p:sldId id="268" r:id="rId7"/>
    <p:sldId id="279" r:id="rId8"/>
    <p:sldId id="272" r:id="rId9"/>
    <p:sldId id="275" r:id="rId10"/>
    <p:sldId id="276" r:id="rId11"/>
    <p:sldId id="274" r:id="rId12"/>
    <p:sldId id="277" r:id="rId13"/>
    <p:sldId id="278"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7" autoAdjust="0"/>
    <p:restoredTop sz="95771" autoAdjust="0"/>
  </p:normalViewPr>
  <p:slideViewPr>
    <p:cSldViewPr snapToGrid="0">
      <p:cViewPr varScale="1">
        <p:scale>
          <a:sx n="70" d="100"/>
          <a:sy n="70" d="100"/>
        </p:scale>
        <p:origin x="1405"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193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9CA94-7ED5-48BF-9176-4406666091E1}" type="datetimeFigureOut">
              <a:rPr lang="en-US" smtClean="0"/>
              <a:t>11/27/2018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8CDF5-EC5F-4323-8ABD-BBE9A2181F52}" type="slidenum">
              <a:rPr lang="en-US" smtClean="0"/>
              <a:t>‹#›</a:t>
            </a:fld>
            <a:endParaRPr lang="en-US"/>
          </a:p>
        </p:txBody>
      </p:sp>
    </p:spTree>
    <p:extLst>
      <p:ext uri="{BB962C8B-B14F-4D97-AF65-F5344CB8AC3E}">
        <p14:creationId xmlns:p14="http://schemas.microsoft.com/office/powerpoint/2010/main" val="2105211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48CDF5-EC5F-4323-8ABD-BBE9A2181F52}" type="slidenum">
              <a:rPr lang="en-US" smtClean="0"/>
              <a:t>1</a:t>
            </a:fld>
            <a:endParaRPr lang="en-US"/>
          </a:p>
        </p:txBody>
      </p:sp>
    </p:spTree>
    <p:extLst>
      <p:ext uri="{BB962C8B-B14F-4D97-AF65-F5344CB8AC3E}">
        <p14:creationId xmlns:p14="http://schemas.microsoft.com/office/powerpoint/2010/main" val="314118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10</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11</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12</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13</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14</a:t>
            </a:fld>
            <a:endParaRPr lang="en-US"/>
          </a:p>
        </p:txBody>
      </p:sp>
    </p:spTree>
    <p:extLst>
      <p:ext uri="{BB962C8B-B14F-4D97-AF65-F5344CB8AC3E}">
        <p14:creationId xmlns:p14="http://schemas.microsoft.com/office/powerpoint/2010/main" val="376122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2</a:t>
            </a:fld>
            <a:endParaRPr lang="en-US"/>
          </a:p>
        </p:txBody>
      </p:sp>
    </p:spTree>
    <p:extLst>
      <p:ext uri="{BB962C8B-B14F-4D97-AF65-F5344CB8AC3E}">
        <p14:creationId xmlns:p14="http://schemas.microsoft.com/office/powerpoint/2010/main" val="181259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3</a:t>
            </a:fld>
            <a:endParaRPr lang="en-US"/>
          </a:p>
        </p:txBody>
      </p:sp>
    </p:spTree>
    <p:extLst>
      <p:ext uri="{BB962C8B-B14F-4D97-AF65-F5344CB8AC3E}">
        <p14:creationId xmlns:p14="http://schemas.microsoft.com/office/powerpoint/2010/main" val="313571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4</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5</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6</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7</a:t>
            </a:fld>
            <a:endParaRPr lang="en-US"/>
          </a:p>
        </p:txBody>
      </p:sp>
    </p:spTree>
    <p:extLst>
      <p:ext uri="{BB962C8B-B14F-4D97-AF65-F5344CB8AC3E}">
        <p14:creationId xmlns:p14="http://schemas.microsoft.com/office/powerpoint/2010/main" val="3953171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8</a:t>
            </a:fld>
            <a:endParaRPr lang="en-US"/>
          </a:p>
        </p:txBody>
      </p:sp>
    </p:spTree>
    <p:extLst>
      <p:ext uri="{BB962C8B-B14F-4D97-AF65-F5344CB8AC3E}">
        <p14:creationId xmlns:p14="http://schemas.microsoft.com/office/powerpoint/2010/main" val="273457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4B95D-6FB0-4873-846E-C8C17A8227D5}" type="slidenum">
              <a:rPr lang="en-US" smtClean="0"/>
              <a:t>9</a:t>
            </a:fld>
            <a:endParaRPr lang="en-US"/>
          </a:p>
        </p:txBody>
      </p:sp>
    </p:spTree>
    <p:extLst>
      <p:ext uri="{BB962C8B-B14F-4D97-AF65-F5344CB8AC3E}">
        <p14:creationId xmlns:p14="http://schemas.microsoft.com/office/powerpoint/2010/main" val="2734576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40467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090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12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67D37A-7A7A-4E1A-8000-9528A00728F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33128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37A-7A7A-4E1A-8000-9528A00728F0}"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73683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67D37A-7A7A-4E1A-8000-9528A00728F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88569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67D37A-7A7A-4E1A-8000-9528A00728F0}"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243960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67D37A-7A7A-4E1A-8000-9528A00728F0}"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67537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37A-7A7A-4E1A-8000-9528A00728F0}"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4478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330781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67D37A-7A7A-4E1A-8000-9528A00728F0}"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E8FC7-3179-4E8A-8FAF-2645FC7674CA}" type="slidenum">
              <a:rPr lang="en-US" smtClean="0"/>
              <a:t>‹#›</a:t>
            </a:fld>
            <a:endParaRPr lang="en-US"/>
          </a:p>
        </p:txBody>
      </p:sp>
    </p:spTree>
    <p:extLst>
      <p:ext uri="{BB962C8B-B14F-4D97-AF65-F5344CB8AC3E}">
        <p14:creationId xmlns:p14="http://schemas.microsoft.com/office/powerpoint/2010/main" val="167443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37A-7A7A-4E1A-8000-9528A00728F0}" type="datetimeFigureOut">
              <a:rPr lang="en-US" smtClean="0"/>
              <a:t>11/27/2018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E8FC7-3179-4E8A-8FAF-2645FC7674CA}" type="slidenum">
              <a:rPr lang="en-US" smtClean="0"/>
              <a:t>‹#›</a:t>
            </a:fld>
            <a:endParaRPr lang="en-US"/>
          </a:p>
        </p:txBody>
      </p:sp>
    </p:spTree>
    <p:extLst>
      <p:ext uri="{BB962C8B-B14F-4D97-AF65-F5344CB8AC3E}">
        <p14:creationId xmlns:p14="http://schemas.microsoft.com/office/powerpoint/2010/main" val="32713781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43400"/>
            <a:ext cx="6667500" cy="609600"/>
          </a:xfrm>
        </p:spPr>
        <p:txBody>
          <a:bodyPr>
            <a:normAutofit fontScale="70000" lnSpcReduction="20000"/>
          </a:bodyPr>
          <a:lstStyle/>
          <a:p>
            <a:r>
              <a:rPr lang="en-US" sz="2400" dirty="0">
                <a:ea typeface="Microsoft JhengHei" panose="020B0604030504040204" pitchFamily="34" charset="-120"/>
              </a:rPr>
              <a:t>Cyd Weissman</a:t>
            </a:r>
          </a:p>
          <a:p>
            <a:r>
              <a:rPr lang="en-US" dirty="0">
                <a:ea typeface="Microsoft JhengHei" panose="020B0604030504040204" pitchFamily="34" charset="-120"/>
              </a:rPr>
              <a:t>November 2018 </a:t>
            </a:r>
            <a:endParaRPr lang="en-US" sz="2400" dirty="0">
              <a:ea typeface="Microsoft JhengHei" panose="020B0604030504040204" pitchFamily="34" charset="-120"/>
            </a:endParaRPr>
          </a:p>
        </p:txBody>
      </p:sp>
      <p:cxnSp>
        <p:nvCxnSpPr>
          <p:cNvPr id="25" name="Straight Connector 24"/>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ctrTitle"/>
          </p:nvPr>
        </p:nvSpPr>
        <p:spPr/>
        <p:txBody>
          <a:bodyPr>
            <a:normAutofit/>
          </a:bodyPr>
          <a:lstStyle/>
          <a:p>
            <a:r>
              <a:rPr lang="en-US" sz="4000" dirty="0"/>
              <a:t>Directors Newly in the Lead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3648075"/>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04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10</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a:t>Professional Development—What are your questions/thoughts</a:t>
            </a:r>
          </a:p>
        </p:txBody>
      </p:sp>
      <p:sp>
        <p:nvSpPr>
          <p:cNvPr id="4" name="TextBox 3"/>
          <p:cNvSpPr txBox="1"/>
          <p:nvPr/>
        </p:nvSpPr>
        <p:spPr>
          <a:xfrm>
            <a:off x="389467" y="1625600"/>
            <a:ext cx="8128000" cy="369332"/>
          </a:xfrm>
          <a:prstGeom prst="rect">
            <a:avLst/>
          </a:prstGeom>
          <a:noFill/>
        </p:spPr>
        <p:txBody>
          <a:bodyPr wrap="square" rtlCol="0">
            <a:spAutoFit/>
          </a:bodyPr>
          <a:lstStyle/>
          <a:p>
            <a:endParaRPr lang="en-US" dirty="0"/>
          </a:p>
        </p:txBody>
      </p:sp>
      <p:sp>
        <p:nvSpPr>
          <p:cNvPr id="3" name="Rectangle 2"/>
          <p:cNvSpPr/>
          <p:nvPr/>
        </p:nvSpPr>
        <p:spPr>
          <a:xfrm>
            <a:off x="508000" y="1422400"/>
            <a:ext cx="8280400" cy="4093428"/>
          </a:xfrm>
          <a:prstGeom prst="rect">
            <a:avLst/>
          </a:prstGeom>
        </p:spPr>
        <p:txBody>
          <a:bodyPr wrap="square">
            <a:spAutoFit/>
          </a:bodyPr>
          <a:lstStyle/>
          <a:p>
            <a:r>
              <a:rPr lang="en-US" sz="2000" dirty="0"/>
              <a:t>for too long the professional development practices of too many school</a:t>
            </a:r>
          </a:p>
          <a:p>
            <a:endParaRPr lang="en-US" sz="2000" dirty="0"/>
          </a:p>
          <a:p>
            <a:r>
              <a:rPr lang="en-US" sz="2000" dirty="0"/>
              <a:t> systems have led nowhere. Year after year, their staff development has </a:t>
            </a:r>
          </a:p>
          <a:p>
            <a:r>
              <a:rPr lang="en-US" sz="2000" dirty="0"/>
              <a:t>amounted to little more than a disparate set of adult learning activities with few demonstrable results other than participants’ mounting frustration” (</a:t>
            </a:r>
            <a:r>
              <a:rPr lang="en-US" sz="2000" dirty="0" err="1"/>
              <a:t>Hord</a:t>
            </a:r>
            <a:r>
              <a:rPr lang="en-US" sz="2000" dirty="0"/>
              <a:t>, Hirsh &amp; Roy,  p. 5). </a:t>
            </a:r>
          </a:p>
          <a:p>
            <a:r>
              <a:rPr lang="en-US" sz="2000" dirty="0"/>
              <a:t>The NSDC standards were developed by representatives of the national education associations who reviewed research, discussed best practices, and reached consensus on the focus for the standards. Three questions guided the establishment of the standards: </a:t>
            </a:r>
          </a:p>
          <a:p>
            <a:pPr marL="342900" lvl="0" indent="-342900">
              <a:buFont typeface="Arial"/>
              <a:buChar char="•"/>
            </a:pPr>
            <a:r>
              <a:rPr lang="en-US" sz="2000" dirty="0">
                <a:solidFill>
                  <a:schemeClr val="accent1">
                    <a:lumMod val="75000"/>
                  </a:schemeClr>
                </a:solidFill>
              </a:rPr>
              <a:t>What are all students expected to know and be able to do? </a:t>
            </a:r>
          </a:p>
          <a:p>
            <a:pPr marL="342900" lvl="0" indent="-342900">
              <a:buFont typeface="Arial"/>
              <a:buChar char="•"/>
            </a:pPr>
            <a:r>
              <a:rPr lang="en-US" sz="2000" dirty="0">
                <a:solidFill>
                  <a:schemeClr val="accent1">
                    <a:lumMod val="75000"/>
                  </a:schemeClr>
                </a:solidFill>
              </a:rPr>
              <a:t>What must teachers know and do in order to ensure student success? </a:t>
            </a:r>
          </a:p>
          <a:p>
            <a:pPr marL="342900" lvl="0" indent="-342900">
              <a:buFont typeface="Arial"/>
              <a:buChar char="•"/>
            </a:pPr>
            <a:r>
              <a:rPr lang="en-US" sz="2000" dirty="0">
                <a:solidFill>
                  <a:schemeClr val="accent1">
                    <a:lumMod val="75000"/>
                  </a:schemeClr>
                </a:solidFill>
              </a:rPr>
              <a:t>Where must staff development focus to meet both goals? </a:t>
            </a:r>
          </a:p>
        </p:txBody>
      </p:sp>
    </p:spTree>
    <p:extLst>
      <p:ext uri="{BB962C8B-B14F-4D97-AF65-F5344CB8AC3E}">
        <p14:creationId xmlns:p14="http://schemas.microsoft.com/office/powerpoint/2010/main" val="114936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11</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a:t>Professional Development—3 A’s  </a:t>
            </a:r>
          </a:p>
          <a:p>
            <a:r>
              <a:rPr lang="en-US" sz="3600" dirty="0"/>
              <a:t>A headline</a:t>
            </a:r>
          </a:p>
        </p:txBody>
      </p:sp>
      <p:sp>
        <p:nvSpPr>
          <p:cNvPr id="3" name="TextBox 2"/>
          <p:cNvSpPr txBox="1"/>
          <p:nvPr/>
        </p:nvSpPr>
        <p:spPr>
          <a:xfrm>
            <a:off x="440267" y="1320801"/>
            <a:ext cx="8703733" cy="3046988"/>
          </a:xfrm>
          <a:prstGeom prst="rect">
            <a:avLst/>
          </a:prstGeom>
          <a:noFill/>
        </p:spPr>
        <p:txBody>
          <a:bodyPr wrap="square" rtlCol="0">
            <a:spAutoFit/>
          </a:bodyPr>
          <a:lstStyle/>
          <a:p>
            <a:pPr marL="342900" indent="-342900">
              <a:buFont typeface="Arial"/>
              <a:buChar char="•"/>
            </a:pPr>
            <a:r>
              <a:rPr lang="en-US" sz="2400" dirty="0"/>
              <a:t>A RESONANT IDEA</a:t>
            </a:r>
          </a:p>
          <a:p>
            <a:endParaRPr lang="en-US" sz="2400" dirty="0"/>
          </a:p>
          <a:p>
            <a:endParaRPr lang="en-US" sz="2400" dirty="0"/>
          </a:p>
          <a:p>
            <a:pPr marL="342900" indent="-342900">
              <a:buFont typeface="Arial"/>
              <a:buChar char="•"/>
            </a:pPr>
            <a:r>
              <a:rPr lang="en-US" sz="2400" dirty="0"/>
              <a:t>A  SUCCESS </a:t>
            </a:r>
          </a:p>
          <a:p>
            <a:endParaRPr lang="en-US" sz="2400" dirty="0"/>
          </a:p>
          <a:p>
            <a:endParaRPr lang="en-US" sz="2400" dirty="0"/>
          </a:p>
          <a:p>
            <a:pPr marL="342900" indent="-342900">
              <a:buFont typeface="Arial"/>
              <a:buChar char="•"/>
            </a:pPr>
            <a:r>
              <a:rPr lang="en-US" sz="2400" dirty="0"/>
              <a:t>A CHALLENGE</a:t>
            </a:r>
          </a:p>
          <a:p>
            <a:pPr marL="342900" indent="-342900">
              <a:buFont typeface="Arial"/>
              <a:buChar char="•"/>
            </a:pPr>
            <a:endParaRPr lang="en-US" sz="2400" dirty="0"/>
          </a:p>
        </p:txBody>
      </p:sp>
    </p:spTree>
    <p:extLst>
      <p:ext uri="{BB962C8B-B14F-4D97-AF65-F5344CB8AC3E}">
        <p14:creationId xmlns:p14="http://schemas.microsoft.com/office/powerpoint/2010/main" val="67261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12</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754327"/>
          </a:xfrm>
          <a:prstGeom prst="rect">
            <a:avLst/>
          </a:prstGeom>
          <a:noFill/>
        </p:spPr>
        <p:txBody>
          <a:bodyPr wrap="square" rtlCol="0">
            <a:spAutoFit/>
          </a:bodyPr>
          <a:lstStyle/>
          <a:p>
            <a:r>
              <a:rPr lang="en-US" sz="3600" dirty="0"/>
              <a:t>Professional Development 3 A’s  </a:t>
            </a:r>
          </a:p>
          <a:p>
            <a:r>
              <a:rPr lang="en-US" sz="3600" dirty="0"/>
              <a:t>15 minute </a:t>
            </a:r>
            <a:r>
              <a:rPr lang="en-US" sz="3600" dirty="0" err="1"/>
              <a:t>trivruta</a:t>
            </a:r>
            <a:endParaRPr lang="en-US" sz="3600" dirty="0"/>
          </a:p>
          <a:p>
            <a:endParaRPr lang="en-US" sz="3600" dirty="0"/>
          </a:p>
        </p:txBody>
      </p:sp>
      <p:sp>
        <p:nvSpPr>
          <p:cNvPr id="3" name="TextBox 2"/>
          <p:cNvSpPr txBox="1"/>
          <p:nvPr/>
        </p:nvSpPr>
        <p:spPr>
          <a:xfrm>
            <a:off x="254001" y="1676399"/>
            <a:ext cx="8890000" cy="3785652"/>
          </a:xfrm>
          <a:prstGeom prst="rect">
            <a:avLst/>
          </a:prstGeom>
          <a:noFill/>
        </p:spPr>
        <p:txBody>
          <a:bodyPr wrap="square" rtlCol="0">
            <a:spAutoFit/>
          </a:bodyPr>
          <a:lstStyle/>
          <a:p>
            <a:pPr marL="342900" indent="-342900">
              <a:buFont typeface="Arial"/>
              <a:buChar char="•"/>
            </a:pPr>
            <a:r>
              <a:rPr lang="en-US" sz="2400" dirty="0"/>
              <a:t>A RESONANT IDEA</a:t>
            </a:r>
          </a:p>
          <a:p>
            <a:endParaRPr lang="en-US" sz="2400" dirty="0"/>
          </a:p>
          <a:p>
            <a:endParaRPr lang="en-US" sz="2400" dirty="0"/>
          </a:p>
          <a:p>
            <a:pPr marL="342900" indent="-342900">
              <a:buFont typeface="Arial"/>
              <a:buChar char="•"/>
            </a:pPr>
            <a:r>
              <a:rPr lang="en-US" sz="2400" dirty="0"/>
              <a:t>A  SUCCESS </a:t>
            </a:r>
          </a:p>
          <a:p>
            <a:endParaRPr lang="en-US" sz="2400" dirty="0"/>
          </a:p>
          <a:p>
            <a:endParaRPr lang="en-US" sz="2400" dirty="0"/>
          </a:p>
          <a:p>
            <a:pPr marL="342900" indent="-342900">
              <a:buFont typeface="Arial"/>
              <a:buChar char="•"/>
            </a:pPr>
            <a:r>
              <a:rPr lang="en-US" sz="2400" dirty="0"/>
              <a:t>A CHALLENGE</a:t>
            </a:r>
          </a:p>
          <a:p>
            <a:pPr marL="342900" indent="-342900">
              <a:buFont typeface="Arial"/>
              <a:buChar char="•"/>
            </a:pPr>
            <a:endParaRPr lang="en-US" sz="2400" dirty="0"/>
          </a:p>
          <a:p>
            <a:pPr marL="342900" indent="-342900">
              <a:buFont typeface="Arial"/>
              <a:buChar char="•"/>
            </a:pPr>
            <a:r>
              <a:rPr lang="en-US" sz="2400" dirty="0"/>
              <a:t>Come back to us with a </a:t>
            </a:r>
          </a:p>
          <a:p>
            <a:r>
              <a:rPr lang="en-US" sz="2400" dirty="0"/>
              <a:t>headline</a:t>
            </a:r>
          </a:p>
        </p:txBody>
      </p:sp>
      <p:pic>
        <p:nvPicPr>
          <p:cNvPr id="5" name="Picture 4"/>
          <p:cNvPicPr>
            <a:picLocks noChangeAspect="1"/>
          </p:cNvPicPr>
          <p:nvPr/>
        </p:nvPicPr>
        <p:blipFill>
          <a:blip r:embed="rId5"/>
          <a:stretch>
            <a:fillRect/>
          </a:stretch>
        </p:blipFill>
        <p:spPr>
          <a:xfrm>
            <a:off x="4207934" y="2159000"/>
            <a:ext cx="3810000" cy="2133600"/>
          </a:xfrm>
          <a:prstGeom prst="rect">
            <a:avLst/>
          </a:prstGeom>
        </p:spPr>
      </p:pic>
    </p:spTree>
    <p:extLst>
      <p:ext uri="{BB962C8B-B14F-4D97-AF65-F5344CB8AC3E}">
        <p14:creationId xmlns:p14="http://schemas.microsoft.com/office/powerpoint/2010/main" val="58437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13</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754327"/>
          </a:xfrm>
          <a:prstGeom prst="rect">
            <a:avLst/>
          </a:prstGeom>
          <a:noFill/>
        </p:spPr>
        <p:txBody>
          <a:bodyPr wrap="square" rtlCol="0">
            <a:spAutoFit/>
          </a:bodyPr>
          <a:lstStyle/>
          <a:p>
            <a:r>
              <a:rPr lang="en-US" sz="3600" dirty="0"/>
              <a:t>Professional Development 3 A’s  </a:t>
            </a:r>
          </a:p>
          <a:p>
            <a:r>
              <a:rPr lang="en-US" sz="3600" dirty="0"/>
              <a:t>15 minute </a:t>
            </a:r>
            <a:r>
              <a:rPr lang="en-US" sz="3600" dirty="0" err="1"/>
              <a:t>trivruta</a:t>
            </a:r>
            <a:endParaRPr lang="en-US" sz="3600" dirty="0"/>
          </a:p>
          <a:p>
            <a:endParaRPr lang="en-US" sz="3600" dirty="0"/>
          </a:p>
        </p:txBody>
      </p:sp>
      <p:sp>
        <p:nvSpPr>
          <p:cNvPr id="3" name="TextBox 2"/>
          <p:cNvSpPr txBox="1"/>
          <p:nvPr/>
        </p:nvSpPr>
        <p:spPr>
          <a:xfrm>
            <a:off x="254001" y="1676399"/>
            <a:ext cx="8890000" cy="830997"/>
          </a:xfrm>
          <a:prstGeom prst="rect">
            <a:avLst/>
          </a:prstGeom>
          <a:noFill/>
        </p:spPr>
        <p:txBody>
          <a:bodyPr wrap="square" rtlCol="0">
            <a:spAutoFit/>
          </a:bodyPr>
          <a:lstStyle/>
          <a:p>
            <a:r>
              <a:rPr lang="en-US" sz="2400" dirty="0"/>
              <a:t>A  </a:t>
            </a:r>
          </a:p>
          <a:p>
            <a:r>
              <a:rPr lang="en-US" sz="2400" dirty="0"/>
              <a:t>headline</a:t>
            </a:r>
          </a:p>
        </p:txBody>
      </p:sp>
      <p:pic>
        <p:nvPicPr>
          <p:cNvPr id="5" name="Picture 4"/>
          <p:cNvPicPr>
            <a:picLocks noChangeAspect="1"/>
          </p:cNvPicPr>
          <p:nvPr/>
        </p:nvPicPr>
        <p:blipFill>
          <a:blip r:embed="rId5"/>
          <a:stretch>
            <a:fillRect/>
          </a:stretch>
        </p:blipFill>
        <p:spPr>
          <a:xfrm>
            <a:off x="4207934" y="2159000"/>
            <a:ext cx="3810000" cy="2133600"/>
          </a:xfrm>
          <a:prstGeom prst="rect">
            <a:avLst/>
          </a:prstGeom>
        </p:spPr>
      </p:pic>
    </p:spTree>
    <p:extLst>
      <p:ext uri="{BB962C8B-B14F-4D97-AF65-F5344CB8AC3E}">
        <p14:creationId xmlns:p14="http://schemas.microsoft.com/office/powerpoint/2010/main" val="138778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14</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sp>
        <p:nvSpPr>
          <p:cNvPr id="2" name="TextBox 1"/>
          <p:cNvSpPr txBox="1"/>
          <p:nvPr/>
        </p:nvSpPr>
        <p:spPr>
          <a:xfrm>
            <a:off x="785846" y="567767"/>
            <a:ext cx="5830388" cy="477054"/>
          </a:xfrm>
          <a:prstGeom prst="rect">
            <a:avLst/>
          </a:prstGeom>
          <a:noFill/>
        </p:spPr>
        <p:txBody>
          <a:bodyPr wrap="square" rtlCol="0">
            <a:spAutoFit/>
          </a:bodyPr>
          <a:lstStyle/>
          <a:p>
            <a:r>
              <a:rPr lang="en-US" sz="2500" dirty="0">
                <a:latin typeface="Arial" panose="020B0604020202020204" pitchFamily="34" charset="0"/>
                <a:cs typeface="Arial" panose="020B0604020202020204" pitchFamily="34" charset="0"/>
              </a:rPr>
              <a:t>Reflection and Next Steps</a:t>
            </a:r>
          </a:p>
        </p:txBody>
      </p:sp>
      <p:pic>
        <p:nvPicPr>
          <p:cNvPr id="8" name="Picture 2" descr="http://s3.amazonaws.com/sitebuilderreport-assets/stock_photos/files/000/007/096/small/negativespace1-23-259x172.jpg?14310918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99" y="1332057"/>
            <a:ext cx="3928893" cy="260914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799011" y="4181475"/>
            <a:ext cx="7078163" cy="369332"/>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11" name="Straight Connector 10"/>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487333" y="2167467"/>
            <a:ext cx="4267199" cy="923330"/>
          </a:xfrm>
          <a:prstGeom prst="rect">
            <a:avLst/>
          </a:prstGeom>
        </p:spPr>
        <p:txBody>
          <a:bodyPr wrap="square">
            <a:spAutoFit/>
          </a:bodyPr>
          <a:lstStyle/>
          <a:p>
            <a:r>
              <a:rPr lang="en-US" dirty="0"/>
              <a:t>Tuesdays, 1 p.m.–2 p.m. EST: </a:t>
            </a:r>
          </a:p>
          <a:p>
            <a:r>
              <a:rPr lang="en-US" dirty="0"/>
              <a:t>Jan 8</a:t>
            </a:r>
          </a:p>
          <a:p>
            <a:r>
              <a:rPr lang="en-US" dirty="0"/>
              <a:t>March 5</a:t>
            </a:r>
          </a:p>
        </p:txBody>
      </p:sp>
    </p:spTree>
    <p:extLst>
      <p:ext uri="{BB962C8B-B14F-4D97-AF65-F5344CB8AC3E}">
        <p14:creationId xmlns:p14="http://schemas.microsoft.com/office/powerpoint/2010/main" val="35773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2</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186267" y="135467"/>
            <a:ext cx="8842345" cy="115993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dirty="0">
                <a:solidFill>
                  <a:schemeClr val="tx1">
                    <a:lumMod val="75000"/>
                    <a:lumOff val="25000"/>
                  </a:schemeClr>
                </a:solidFill>
                <a:latin typeface="Arial" panose="020B0604020202020204" pitchFamily="34" charset="0"/>
                <a:cs typeface="Arial" panose="020B0604020202020204" pitchFamily="34" charset="0"/>
              </a:rPr>
              <a:t>Goals for our network</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9599" y="1507067"/>
            <a:ext cx="8144933" cy="4308872"/>
          </a:xfrm>
          <a:prstGeom prst="rect">
            <a:avLst/>
          </a:prstGeom>
          <a:noFill/>
        </p:spPr>
        <p:txBody>
          <a:bodyPr wrap="square" rtlCol="0">
            <a:spAutoFit/>
          </a:bodyPr>
          <a:lstStyle/>
          <a:p>
            <a:pPr marL="342900" indent="-342900">
              <a:buAutoNum type="arabicPeriod"/>
            </a:pPr>
            <a:r>
              <a:rPr lang="en-US" sz="3200" dirty="0"/>
              <a:t>Provide practical and spiritual support for your most important questions</a:t>
            </a:r>
          </a:p>
          <a:p>
            <a:endParaRPr lang="en-US" sz="3200" dirty="0"/>
          </a:p>
          <a:p>
            <a:r>
              <a:rPr lang="en-US" sz="3200" dirty="0"/>
              <a:t>2. Strengthen connections among you—share resources, ideas and stories leading to concrete actions empowering your leadership</a:t>
            </a:r>
          </a:p>
          <a:p>
            <a:endParaRPr lang="en-US" sz="3200" dirty="0"/>
          </a:p>
          <a:p>
            <a:endParaRPr lang="en-US" sz="3200" dirty="0"/>
          </a:p>
          <a:p>
            <a:endParaRPr lang="en-US" dirty="0"/>
          </a:p>
        </p:txBody>
      </p:sp>
      <p:pic>
        <p:nvPicPr>
          <p:cNvPr id="4" name="Picture 3"/>
          <p:cNvPicPr>
            <a:picLocks noChangeAspect="1"/>
          </p:cNvPicPr>
          <p:nvPr/>
        </p:nvPicPr>
        <p:blipFill>
          <a:blip r:embed="rId5"/>
          <a:stretch>
            <a:fillRect/>
          </a:stretch>
        </p:blipFill>
        <p:spPr>
          <a:xfrm>
            <a:off x="5135034" y="4419600"/>
            <a:ext cx="3581400" cy="2273300"/>
          </a:xfrm>
          <a:prstGeom prst="rect">
            <a:avLst/>
          </a:prstGeom>
        </p:spPr>
      </p:pic>
    </p:spTree>
    <p:extLst>
      <p:ext uri="{BB962C8B-B14F-4D97-AF65-F5344CB8AC3E}">
        <p14:creationId xmlns:p14="http://schemas.microsoft.com/office/powerpoint/2010/main" val="386050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3</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7067" y="152400"/>
            <a:ext cx="7924800" cy="1200329"/>
          </a:xfrm>
          <a:prstGeom prst="rect">
            <a:avLst/>
          </a:prstGeom>
          <a:noFill/>
        </p:spPr>
        <p:txBody>
          <a:bodyPr wrap="square" rtlCol="0">
            <a:spAutoFit/>
          </a:bodyPr>
          <a:lstStyle/>
          <a:p>
            <a:r>
              <a:rPr lang="en-US" sz="3600" dirty="0"/>
              <a:t>Who are you caring for? How?</a:t>
            </a:r>
          </a:p>
          <a:p>
            <a:r>
              <a:rPr lang="en-US" sz="3600" dirty="0"/>
              <a:t>Who is taking care of you? How?</a:t>
            </a:r>
            <a:endParaRPr lang="en-US" dirty="0"/>
          </a:p>
        </p:txBody>
      </p:sp>
      <p:sp>
        <p:nvSpPr>
          <p:cNvPr id="5" name="AutoShape 2" descr="Image result for picture of helping ha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picture of helping ha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612776" y="1786137"/>
            <a:ext cx="7454900" cy="2554545"/>
          </a:xfrm>
          <a:prstGeom prst="rect">
            <a:avLst/>
          </a:prstGeom>
          <a:noFill/>
        </p:spPr>
        <p:txBody>
          <a:bodyPr wrap="square" rtlCol="0">
            <a:spAutoFit/>
          </a:bodyPr>
          <a:lstStyle/>
          <a:p>
            <a:r>
              <a:rPr lang="en-US" sz="4000" dirty="0"/>
              <a:t>Connection:</a:t>
            </a:r>
          </a:p>
          <a:p>
            <a:endParaRPr lang="en-US" sz="4000" dirty="0"/>
          </a:p>
          <a:p>
            <a:r>
              <a:rPr lang="en-US" sz="4000" dirty="0"/>
              <a:t>https://padlet.com/ReconstructingJudaism/educationdirectors</a:t>
            </a:r>
          </a:p>
        </p:txBody>
      </p:sp>
      <p:pic>
        <p:nvPicPr>
          <p:cNvPr id="1032" name="Picture 8" descr="https://lh4.googleusercontent.com/RR2rnxcjFcZLlWVzgjrIMhBoJsoYJBxkZaL7OZJvoSu6KdL7vb5JIQ-UqSzJcn69vBUgoDctwNkr3L2iTSY76IrHjoXXW4i47sE=w1280-h9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275" y="4190454"/>
            <a:ext cx="2336800" cy="2486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73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4</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6942666" cy="1200329"/>
          </a:xfrm>
          <a:prstGeom prst="rect">
            <a:avLst/>
          </a:prstGeom>
          <a:noFill/>
        </p:spPr>
        <p:txBody>
          <a:bodyPr wrap="square" rtlCol="0">
            <a:spAutoFit/>
          </a:bodyPr>
          <a:lstStyle/>
          <a:p>
            <a:r>
              <a:rPr lang="en-US" sz="3600" dirty="0"/>
              <a:t>Where we were last time:</a:t>
            </a:r>
          </a:p>
          <a:p>
            <a:r>
              <a:rPr lang="en-US" sz="3600" dirty="0"/>
              <a:t>Engaging Parents.   </a:t>
            </a:r>
          </a:p>
        </p:txBody>
      </p:sp>
      <p:sp>
        <p:nvSpPr>
          <p:cNvPr id="3" name="TextBox 2"/>
          <p:cNvSpPr txBox="1"/>
          <p:nvPr/>
        </p:nvSpPr>
        <p:spPr>
          <a:xfrm>
            <a:off x="440267" y="1320801"/>
            <a:ext cx="8094133" cy="3046988"/>
          </a:xfrm>
          <a:prstGeom prst="rect">
            <a:avLst/>
          </a:prstGeom>
          <a:noFill/>
        </p:spPr>
        <p:txBody>
          <a:bodyPr wrap="square" rtlCol="0">
            <a:spAutoFit/>
          </a:bodyPr>
          <a:lstStyle/>
          <a:p>
            <a:r>
              <a:rPr lang="en-US" sz="2400" dirty="0"/>
              <a:t>Why?</a:t>
            </a:r>
          </a:p>
          <a:p>
            <a:pPr marL="342900" indent="-342900">
              <a:buFont typeface="Arial"/>
              <a:buChar char="•"/>
            </a:pPr>
            <a:r>
              <a:rPr lang="en-US" sz="2400" dirty="0"/>
              <a:t>To support “homework” and attendance</a:t>
            </a:r>
          </a:p>
          <a:p>
            <a:pPr marL="342900" indent="-342900">
              <a:buFont typeface="Arial"/>
              <a:buChar char="•"/>
            </a:pPr>
            <a:r>
              <a:rPr lang="en-US" sz="2400" dirty="0"/>
              <a:t>To strengthen parents’ learning</a:t>
            </a:r>
          </a:p>
          <a:p>
            <a:pPr marL="342900" indent="-342900">
              <a:buFont typeface="Arial"/>
              <a:buChar char="•"/>
            </a:pPr>
            <a:r>
              <a:rPr lang="en-US" sz="2400" dirty="0"/>
              <a:t>To enable parents to teach with students</a:t>
            </a:r>
          </a:p>
          <a:p>
            <a:pPr marL="342900" indent="-342900">
              <a:buFont typeface="Arial"/>
              <a:buChar char="•"/>
            </a:pPr>
            <a:r>
              <a:rPr lang="en-US" sz="2400" dirty="0"/>
              <a:t>To build a community that models Jewish life/values </a:t>
            </a:r>
          </a:p>
          <a:p>
            <a:pPr marL="342900" indent="-342900">
              <a:buFont typeface="Arial"/>
              <a:buChar char="•"/>
            </a:pPr>
            <a:r>
              <a:rPr lang="en-US" sz="2400" dirty="0"/>
              <a:t>To identify goals of learning</a:t>
            </a:r>
          </a:p>
          <a:p>
            <a:pPr marL="342900" indent="-342900">
              <a:buFont typeface="Arial"/>
              <a:buChar char="•"/>
            </a:pPr>
            <a:r>
              <a:rPr lang="en-US" sz="2400" dirty="0"/>
              <a:t>Other</a:t>
            </a:r>
          </a:p>
          <a:p>
            <a:endParaRPr lang="en-US" sz="2400" dirty="0"/>
          </a:p>
        </p:txBody>
      </p:sp>
    </p:spTree>
    <p:extLst>
      <p:ext uri="{BB962C8B-B14F-4D97-AF65-F5344CB8AC3E}">
        <p14:creationId xmlns:p14="http://schemas.microsoft.com/office/powerpoint/2010/main" val="2089806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5</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8568266" cy="1200329"/>
          </a:xfrm>
          <a:prstGeom prst="rect">
            <a:avLst/>
          </a:prstGeom>
          <a:noFill/>
        </p:spPr>
        <p:txBody>
          <a:bodyPr wrap="square" rtlCol="0">
            <a:spAutoFit/>
          </a:bodyPr>
          <a:lstStyle/>
          <a:p>
            <a:r>
              <a:rPr lang="en-US" sz="3600" dirty="0"/>
              <a:t>Engaging Parents—How We Gather? </a:t>
            </a:r>
          </a:p>
          <a:p>
            <a:r>
              <a:rPr lang="en-US" sz="3600" dirty="0"/>
              <a:t>Casper and Angie</a:t>
            </a:r>
          </a:p>
        </p:txBody>
      </p:sp>
      <p:sp>
        <p:nvSpPr>
          <p:cNvPr id="3" name="TextBox 2"/>
          <p:cNvSpPr txBox="1"/>
          <p:nvPr/>
        </p:nvSpPr>
        <p:spPr>
          <a:xfrm>
            <a:off x="440267" y="1320801"/>
            <a:ext cx="8703733" cy="4893647"/>
          </a:xfrm>
          <a:prstGeom prst="rect">
            <a:avLst/>
          </a:prstGeom>
          <a:noFill/>
        </p:spPr>
        <p:txBody>
          <a:bodyPr wrap="square" rtlCol="0">
            <a:spAutoFit/>
          </a:bodyPr>
          <a:lstStyle/>
          <a:p>
            <a:pPr marL="342900" indent="-342900">
              <a:buFont typeface="Arial"/>
              <a:buChar char="•"/>
            </a:pPr>
            <a:r>
              <a:rPr lang="en-US" sz="2400" dirty="0" err="1"/>
              <a:t>Millenials</a:t>
            </a:r>
            <a:r>
              <a:rPr lang="en-US" sz="2400" dirty="0"/>
              <a:t> are less religiously affiliated than ever before </a:t>
            </a:r>
          </a:p>
          <a:p>
            <a:endParaRPr lang="en-US" sz="2400" dirty="0"/>
          </a:p>
          <a:p>
            <a:pPr marL="342900" indent="-342900">
              <a:buFont typeface="Arial"/>
              <a:buChar char="•"/>
            </a:pPr>
            <a:r>
              <a:rPr lang="en-US" sz="2400" dirty="0"/>
              <a:t>The majority are not able to articulate their sense of spirituality</a:t>
            </a:r>
          </a:p>
          <a:p>
            <a:pPr marL="342900" indent="-342900">
              <a:buFont typeface="Arial"/>
              <a:buChar char="•"/>
            </a:pPr>
            <a:endParaRPr lang="en-US" sz="2400" dirty="0"/>
          </a:p>
          <a:p>
            <a:pPr marL="342900" indent="-342900">
              <a:buFont typeface="Arial"/>
              <a:buChar char="•"/>
            </a:pPr>
            <a:r>
              <a:rPr lang="en-US" sz="2400" dirty="0"/>
              <a:t>“they are seeking both a deep spiritual experience and a community experience, each of which provides them with meaning in their lives, and is meaningless without the other.”</a:t>
            </a:r>
          </a:p>
          <a:p>
            <a:pPr marL="342900" indent="-342900">
              <a:buFont typeface="Arial"/>
              <a:buChar char="•"/>
            </a:pPr>
            <a:endParaRPr lang="en-US" sz="2400" dirty="0"/>
          </a:p>
          <a:p>
            <a:pPr marL="342900" indent="-342900">
              <a:buFont typeface="Arial"/>
              <a:buChar char="•"/>
            </a:pPr>
            <a:r>
              <a:rPr lang="en-US" sz="2400" dirty="0"/>
              <a:t>Engaging organizations “encourage friendship, promote neighborhood welfare and spread messages for the betterment of individuals and society.”</a:t>
            </a:r>
          </a:p>
          <a:p>
            <a:r>
              <a:rPr lang="en-US" sz="2400" dirty="0"/>
              <a:t>https://</a:t>
            </a:r>
            <a:r>
              <a:rPr lang="en-US" sz="2400" dirty="0" err="1"/>
              <a:t>caspertk.files.wordpress.com</a:t>
            </a:r>
            <a:r>
              <a:rPr lang="en-US" sz="2400" dirty="0"/>
              <a:t>/2015/04/how-we-</a:t>
            </a:r>
            <a:r>
              <a:rPr lang="en-US" sz="2400" dirty="0" err="1"/>
              <a:t>gather.pdf</a:t>
            </a:r>
            <a:endParaRPr lang="en-US" sz="2400" dirty="0"/>
          </a:p>
          <a:p>
            <a:endParaRPr lang="en-US" sz="2400" dirty="0"/>
          </a:p>
        </p:txBody>
      </p:sp>
    </p:spTree>
    <p:extLst>
      <p:ext uri="{BB962C8B-B14F-4D97-AF65-F5344CB8AC3E}">
        <p14:creationId xmlns:p14="http://schemas.microsoft.com/office/powerpoint/2010/main" val="2926860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6</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6942666" cy="646331"/>
          </a:xfrm>
          <a:prstGeom prst="rect">
            <a:avLst/>
          </a:prstGeom>
          <a:noFill/>
        </p:spPr>
        <p:txBody>
          <a:bodyPr wrap="square" rtlCol="0">
            <a:spAutoFit/>
          </a:bodyPr>
          <a:lstStyle/>
          <a:p>
            <a:r>
              <a:rPr lang="en-US" sz="3600" dirty="0"/>
              <a:t>What your said feels most urgent</a:t>
            </a:r>
          </a:p>
        </p:txBody>
      </p:sp>
      <p:sp>
        <p:nvSpPr>
          <p:cNvPr id="3" name="TextBox 2"/>
          <p:cNvSpPr txBox="1"/>
          <p:nvPr/>
        </p:nvSpPr>
        <p:spPr>
          <a:xfrm>
            <a:off x="440267" y="1320801"/>
            <a:ext cx="8094133" cy="4031873"/>
          </a:xfrm>
          <a:prstGeom prst="rect">
            <a:avLst/>
          </a:prstGeom>
          <a:noFill/>
        </p:spPr>
        <p:txBody>
          <a:bodyPr wrap="square" rtlCol="0">
            <a:spAutoFit/>
          </a:bodyPr>
          <a:lstStyle/>
          <a:p>
            <a:r>
              <a:rPr lang="en-US" sz="2400" dirty="0"/>
              <a:t>As an idea starter let me offer some thoughts:</a:t>
            </a:r>
          </a:p>
          <a:p>
            <a:r>
              <a:rPr lang="en-US" sz="2400" dirty="0"/>
              <a:t>1.       Working with the rabbi/the board</a:t>
            </a:r>
          </a:p>
          <a:p>
            <a:r>
              <a:rPr lang="en-US" sz="2400" dirty="0"/>
              <a:t>2</a:t>
            </a:r>
            <a:r>
              <a:rPr lang="en-US" sz="3200" dirty="0"/>
              <a:t>.      </a:t>
            </a:r>
            <a:r>
              <a:rPr lang="en-US" sz="3200" dirty="0">
                <a:solidFill>
                  <a:srgbClr val="FF0000"/>
                </a:solidFill>
              </a:rPr>
              <a:t> Engaging parents</a:t>
            </a:r>
          </a:p>
          <a:p>
            <a:r>
              <a:rPr lang="en-US" sz="2400" dirty="0"/>
              <a:t>3.       Establishing my leadership with teachers</a:t>
            </a:r>
          </a:p>
          <a:p>
            <a:r>
              <a:rPr lang="en-US" sz="2400" dirty="0"/>
              <a:t>4.       Managing the day to day</a:t>
            </a:r>
          </a:p>
          <a:p>
            <a:r>
              <a:rPr lang="en-US" sz="2400" dirty="0"/>
              <a:t>5.       Taking care of my own spirit/soul</a:t>
            </a:r>
          </a:p>
          <a:p>
            <a:r>
              <a:rPr lang="en-US" sz="2400" dirty="0"/>
              <a:t>6.       </a:t>
            </a:r>
            <a:r>
              <a:rPr lang="en-US" sz="3200" dirty="0">
                <a:solidFill>
                  <a:srgbClr val="FF0000"/>
                </a:solidFill>
              </a:rPr>
              <a:t>Professional Development for staff</a:t>
            </a:r>
          </a:p>
          <a:p>
            <a:pPr marL="457200" indent="-457200">
              <a:buAutoNum type="arabicPeriod" startAt="7"/>
            </a:pPr>
            <a:r>
              <a:rPr lang="en-US" sz="2400" dirty="0"/>
              <a:t>Saying no when I must…setting </a:t>
            </a:r>
          </a:p>
          <a:p>
            <a:r>
              <a:rPr lang="en-US" sz="2400" dirty="0"/>
              <a:t>boundaries</a:t>
            </a:r>
          </a:p>
          <a:p>
            <a:r>
              <a:rPr lang="en-US" sz="2400" dirty="0"/>
              <a:t>8.       YOU NAME IT!!!!!!!!!!!!!!!!!!!!!!!!!!!!!!!!!!!!!</a:t>
            </a:r>
            <a:r>
              <a:rPr lang="en-US" dirty="0"/>
              <a:t>!</a:t>
            </a:r>
          </a:p>
        </p:txBody>
      </p:sp>
      <p:pic>
        <p:nvPicPr>
          <p:cNvPr id="4" name="Picture 3"/>
          <p:cNvPicPr>
            <a:picLocks noChangeAspect="1"/>
          </p:cNvPicPr>
          <p:nvPr/>
        </p:nvPicPr>
        <p:blipFill>
          <a:blip r:embed="rId5"/>
          <a:stretch>
            <a:fillRect/>
          </a:stretch>
        </p:blipFill>
        <p:spPr>
          <a:xfrm>
            <a:off x="6205888" y="4182532"/>
            <a:ext cx="2819579" cy="2675467"/>
          </a:xfrm>
          <a:prstGeom prst="rect">
            <a:avLst/>
          </a:prstGeom>
        </p:spPr>
      </p:pic>
    </p:spTree>
    <p:extLst>
      <p:ext uri="{BB962C8B-B14F-4D97-AF65-F5344CB8AC3E}">
        <p14:creationId xmlns:p14="http://schemas.microsoft.com/office/powerpoint/2010/main" val="368042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7</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9467" y="0"/>
            <a:ext cx="6942666" cy="646331"/>
          </a:xfrm>
          <a:prstGeom prst="rect">
            <a:avLst/>
          </a:prstGeom>
          <a:noFill/>
        </p:spPr>
        <p:txBody>
          <a:bodyPr wrap="square" rtlCol="0">
            <a:spAutoFit/>
          </a:bodyPr>
          <a:lstStyle/>
          <a:p>
            <a:r>
              <a:rPr lang="en-US" sz="3600" dirty="0"/>
              <a:t>What your said feels most urgent</a:t>
            </a:r>
          </a:p>
        </p:txBody>
      </p:sp>
      <p:sp>
        <p:nvSpPr>
          <p:cNvPr id="3" name="TextBox 2"/>
          <p:cNvSpPr txBox="1"/>
          <p:nvPr/>
        </p:nvSpPr>
        <p:spPr>
          <a:xfrm>
            <a:off x="440267" y="1320801"/>
            <a:ext cx="8094133" cy="3785652"/>
          </a:xfrm>
          <a:prstGeom prst="rect">
            <a:avLst/>
          </a:prstGeom>
          <a:noFill/>
        </p:spPr>
        <p:txBody>
          <a:bodyPr wrap="square" rtlCol="0">
            <a:spAutoFit/>
          </a:bodyPr>
          <a:lstStyle/>
          <a:p>
            <a:r>
              <a:rPr lang="en-US" sz="2400" b="1" dirty="0"/>
              <a:t>As an idea starter let me offer some thoughts:</a:t>
            </a:r>
          </a:p>
          <a:p>
            <a:r>
              <a:rPr lang="en-US" sz="2400" b="1" dirty="0"/>
              <a:t>1.       Working with the rabbi/the board</a:t>
            </a:r>
          </a:p>
          <a:p>
            <a:r>
              <a:rPr lang="en-US" sz="2400" b="1" dirty="0"/>
              <a:t>2.       Engaging parents</a:t>
            </a:r>
          </a:p>
          <a:p>
            <a:r>
              <a:rPr lang="en-US" sz="2400" b="1" dirty="0"/>
              <a:t>3.       Establishing my leadership with teachers</a:t>
            </a:r>
          </a:p>
          <a:p>
            <a:r>
              <a:rPr lang="en-US" sz="2400" b="1" dirty="0"/>
              <a:t>4.       </a:t>
            </a:r>
            <a:r>
              <a:rPr lang="en-US" sz="2400" b="1" dirty="0">
                <a:solidFill>
                  <a:srgbClr val="FF0000"/>
                </a:solidFill>
              </a:rPr>
              <a:t>Managing the day to day</a:t>
            </a:r>
          </a:p>
          <a:p>
            <a:r>
              <a:rPr lang="en-US" sz="2400" b="1" dirty="0"/>
              <a:t>5.       Taking care of my own spirit/soul</a:t>
            </a:r>
          </a:p>
          <a:p>
            <a:r>
              <a:rPr lang="en-US" sz="2400" b="1" dirty="0"/>
              <a:t>6.       </a:t>
            </a:r>
            <a:r>
              <a:rPr lang="en-US" sz="2400" b="1" dirty="0">
                <a:solidFill>
                  <a:srgbClr val="FF0000"/>
                </a:solidFill>
              </a:rPr>
              <a:t>Professional Development for staff</a:t>
            </a:r>
          </a:p>
          <a:p>
            <a:pPr marL="457200" indent="-457200">
              <a:buAutoNum type="arabicPeriod" startAt="7"/>
            </a:pPr>
            <a:r>
              <a:rPr lang="en-US" sz="2400" b="1" dirty="0"/>
              <a:t>Saying no when I must…setting </a:t>
            </a:r>
          </a:p>
          <a:p>
            <a:r>
              <a:rPr lang="en-US" sz="2400" b="1" dirty="0"/>
              <a:t>boundaries</a:t>
            </a:r>
          </a:p>
          <a:p>
            <a:r>
              <a:rPr lang="en-US" sz="2400" dirty="0"/>
              <a:t>8.       YOU NAME IT!!!!!!!!!!!!!!!!!!!!!!!!!!!!!!!!!!!!!</a:t>
            </a:r>
            <a:r>
              <a:rPr lang="en-US" dirty="0"/>
              <a:t>!</a:t>
            </a:r>
          </a:p>
        </p:txBody>
      </p:sp>
      <p:pic>
        <p:nvPicPr>
          <p:cNvPr id="4" name="Picture 3"/>
          <p:cNvPicPr>
            <a:picLocks noChangeAspect="1"/>
          </p:cNvPicPr>
          <p:nvPr/>
        </p:nvPicPr>
        <p:blipFill>
          <a:blip r:embed="rId5"/>
          <a:stretch>
            <a:fillRect/>
          </a:stretch>
        </p:blipFill>
        <p:spPr>
          <a:xfrm>
            <a:off x="6205888" y="4182532"/>
            <a:ext cx="2819579" cy="2675467"/>
          </a:xfrm>
          <a:prstGeom prst="rect">
            <a:avLst/>
          </a:prstGeom>
        </p:spPr>
      </p:pic>
    </p:spTree>
    <p:extLst>
      <p:ext uri="{BB962C8B-B14F-4D97-AF65-F5344CB8AC3E}">
        <p14:creationId xmlns:p14="http://schemas.microsoft.com/office/powerpoint/2010/main" val="365612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8</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754327"/>
          </a:xfrm>
          <a:prstGeom prst="rect">
            <a:avLst/>
          </a:prstGeom>
          <a:noFill/>
        </p:spPr>
        <p:txBody>
          <a:bodyPr wrap="square" rtlCol="0">
            <a:spAutoFit/>
          </a:bodyPr>
          <a:lstStyle/>
          <a:p>
            <a:r>
              <a:rPr lang="en-US" sz="3600" dirty="0"/>
              <a:t>Engaging Parents—3 A’s  </a:t>
            </a:r>
          </a:p>
          <a:p>
            <a:r>
              <a:rPr lang="en-US" sz="3600" dirty="0"/>
              <a:t>15 minute </a:t>
            </a:r>
            <a:r>
              <a:rPr lang="en-US" sz="3600" dirty="0" err="1"/>
              <a:t>trivruta</a:t>
            </a:r>
            <a:endParaRPr lang="en-US" sz="3600" dirty="0"/>
          </a:p>
          <a:p>
            <a:endParaRPr lang="en-US" sz="3600" dirty="0"/>
          </a:p>
        </p:txBody>
      </p:sp>
      <p:sp>
        <p:nvSpPr>
          <p:cNvPr id="3" name="TextBox 2"/>
          <p:cNvSpPr txBox="1"/>
          <p:nvPr/>
        </p:nvSpPr>
        <p:spPr>
          <a:xfrm>
            <a:off x="254001" y="1676399"/>
            <a:ext cx="8890000" cy="3785652"/>
          </a:xfrm>
          <a:prstGeom prst="rect">
            <a:avLst/>
          </a:prstGeom>
          <a:noFill/>
        </p:spPr>
        <p:txBody>
          <a:bodyPr wrap="square" rtlCol="0">
            <a:spAutoFit/>
          </a:bodyPr>
          <a:lstStyle/>
          <a:p>
            <a:pPr marL="342900" indent="-342900">
              <a:buFont typeface="Arial"/>
              <a:buChar char="•"/>
            </a:pPr>
            <a:r>
              <a:rPr lang="en-US" sz="2400" dirty="0"/>
              <a:t>A RESONANT IDEA</a:t>
            </a:r>
          </a:p>
          <a:p>
            <a:endParaRPr lang="en-US" sz="2400" dirty="0"/>
          </a:p>
          <a:p>
            <a:endParaRPr lang="en-US" sz="2400" dirty="0"/>
          </a:p>
          <a:p>
            <a:pPr marL="342900" indent="-342900">
              <a:buFont typeface="Arial"/>
              <a:buChar char="•"/>
            </a:pPr>
            <a:r>
              <a:rPr lang="en-US" sz="2400" dirty="0"/>
              <a:t>A  SUCCESS </a:t>
            </a:r>
          </a:p>
          <a:p>
            <a:endParaRPr lang="en-US" sz="2400" dirty="0"/>
          </a:p>
          <a:p>
            <a:endParaRPr lang="en-US" sz="2400" dirty="0"/>
          </a:p>
          <a:p>
            <a:pPr marL="342900" indent="-342900">
              <a:buFont typeface="Arial"/>
              <a:buChar char="•"/>
            </a:pPr>
            <a:r>
              <a:rPr lang="en-US" sz="2400" dirty="0"/>
              <a:t>A CHALLENGE</a:t>
            </a:r>
          </a:p>
          <a:p>
            <a:pPr marL="342900" indent="-342900">
              <a:buFont typeface="Arial"/>
              <a:buChar char="•"/>
            </a:pPr>
            <a:endParaRPr lang="en-US" sz="2400" dirty="0"/>
          </a:p>
          <a:p>
            <a:pPr marL="342900" indent="-342900">
              <a:buFont typeface="Arial"/>
              <a:buChar char="•"/>
            </a:pPr>
            <a:r>
              <a:rPr lang="en-US" sz="2400" dirty="0"/>
              <a:t>Come back to us with a </a:t>
            </a:r>
          </a:p>
          <a:p>
            <a:r>
              <a:rPr lang="en-US" sz="2400" dirty="0"/>
              <a:t>headline</a:t>
            </a:r>
          </a:p>
        </p:txBody>
      </p:sp>
      <p:pic>
        <p:nvPicPr>
          <p:cNvPr id="4" name="Picture 3"/>
          <p:cNvPicPr>
            <a:picLocks noChangeAspect="1"/>
          </p:cNvPicPr>
          <p:nvPr/>
        </p:nvPicPr>
        <p:blipFill>
          <a:blip r:embed="rId5"/>
          <a:stretch>
            <a:fillRect/>
          </a:stretch>
        </p:blipFill>
        <p:spPr>
          <a:xfrm>
            <a:off x="4080932" y="2810933"/>
            <a:ext cx="4682067" cy="2341034"/>
          </a:xfrm>
          <a:prstGeom prst="rect">
            <a:avLst/>
          </a:prstGeom>
        </p:spPr>
      </p:pic>
    </p:spTree>
    <p:extLst>
      <p:ext uri="{BB962C8B-B14F-4D97-AF65-F5344CB8AC3E}">
        <p14:creationId xmlns:p14="http://schemas.microsoft.com/office/powerpoint/2010/main" val="396572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a:xfrm>
            <a:off x="6629400" y="6206506"/>
            <a:ext cx="2133600" cy="365125"/>
          </a:xfrm>
        </p:spPr>
        <p:txBody>
          <a:bodyPr/>
          <a:lstStyle/>
          <a:p>
            <a:fld id="{0AF0C9BB-101A-481D-B86C-B04406EF9307}" type="slidenum">
              <a:rPr lang="en-US" smtClean="0"/>
              <a:t>9</a:t>
            </a:fld>
            <a:endParaRPr lang="en-US" dirty="0"/>
          </a:p>
        </p:txBody>
      </p:sp>
      <p:sp>
        <p:nvSpPr>
          <p:cNvPr id="12" name="Content Placeholder 2"/>
          <p:cNvSpPr txBox="1">
            <a:spLocks/>
          </p:cNvSpPr>
          <p:nvPr/>
        </p:nvSpPr>
        <p:spPr>
          <a:xfrm>
            <a:off x="1066800" y="1862336"/>
            <a:ext cx="7473450" cy="345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30066"/>
              </a:buClr>
              <a:buSzPct val="100000"/>
              <a:buFont typeface="Arial" panose="020B0604020202020204" pitchFamily="34" charset="0"/>
              <a:buBlip>
                <a:blip r:embed="rId3"/>
              </a:buBlip>
            </a:pPr>
            <a:endParaRPr lang="en-US" dirty="0"/>
          </a:p>
        </p:txBody>
      </p:sp>
      <p:sp>
        <p:nvSpPr>
          <p:cNvPr id="64" name="Title 1"/>
          <p:cNvSpPr txBox="1">
            <a:spLocks/>
          </p:cNvSpPr>
          <p:nvPr/>
        </p:nvSpPr>
        <p:spPr>
          <a:xfrm>
            <a:off x="799012"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1">
                  <a:lumMod val="75000"/>
                  <a:lumOff val="25000"/>
                </a:scheme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8912"/>
            <a:ext cx="3396240" cy="1082719"/>
          </a:xfrm>
          <a:prstGeom prst="rect">
            <a:avLst/>
          </a:prstGeom>
        </p:spPr>
      </p:pic>
      <p:cxnSp>
        <p:nvCxnSpPr>
          <p:cNvPr id="8" name="Straight Connector 7"/>
          <p:cNvCxnSpPr/>
          <p:nvPr/>
        </p:nvCxnSpPr>
        <p:spPr>
          <a:xfrm flipV="1">
            <a:off x="304800" y="1219200"/>
            <a:ext cx="8534402" cy="0"/>
          </a:xfrm>
          <a:prstGeom prst="line">
            <a:avLst/>
          </a:prstGeom>
          <a:ln w="31750">
            <a:solidFill>
              <a:srgbClr val="009D7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0" y="0"/>
            <a:ext cx="8568266" cy="1200329"/>
          </a:xfrm>
          <a:prstGeom prst="rect">
            <a:avLst/>
          </a:prstGeom>
          <a:noFill/>
        </p:spPr>
        <p:txBody>
          <a:bodyPr wrap="square" rtlCol="0">
            <a:spAutoFit/>
          </a:bodyPr>
          <a:lstStyle/>
          <a:p>
            <a:r>
              <a:rPr lang="en-US" sz="3600" dirty="0"/>
              <a:t>Professional Development—What are your questions/thoughts</a:t>
            </a:r>
          </a:p>
        </p:txBody>
      </p:sp>
      <p:sp>
        <p:nvSpPr>
          <p:cNvPr id="5" name="Rectangle 4"/>
          <p:cNvSpPr/>
          <p:nvPr/>
        </p:nvSpPr>
        <p:spPr>
          <a:xfrm>
            <a:off x="355599" y="1337733"/>
            <a:ext cx="8415867" cy="4401205"/>
          </a:xfrm>
          <a:prstGeom prst="rect">
            <a:avLst/>
          </a:prstGeom>
        </p:spPr>
        <p:txBody>
          <a:bodyPr wrap="square">
            <a:spAutoFit/>
          </a:bodyPr>
          <a:lstStyle/>
          <a:p>
            <a:r>
              <a:rPr lang="en-US" sz="2800" baseline="30000" dirty="0"/>
              <a:t> “</a:t>
            </a:r>
            <a:r>
              <a:rPr lang="en-US" sz="2800" dirty="0"/>
              <a:t>To improve student learning, we should improve teaching. To improve teaching, teachers must engage in learning continuously as an integral part of their job. Teacher learning cannot be relegated to special occasions, nor can the subject of that learning be divorced from the immediate learning needs of students.” (NEA,) Professional development, rather than being an isolated initiative, must be an integral part of a school’s overall plan, a smart part of a greater whole, for achieving student outcomes. </a:t>
            </a:r>
          </a:p>
        </p:txBody>
      </p:sp>
    </p:spTree>
    <p:extLst>
      <p:ext uri="{BB962C8B-B14F-4D97-AF65-F5344CB8AC3E}">
        <p14:creationId xmlns:p14="http://schemas.microsoft.com/office/powerpoint/2010/main" val="2275220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719</Words>
  <Application>Microsoft Office PowerPoint</Application>
  <PresentationFormat>On-screen Show (4:3)</PresentationFormat>
  <Paragraphs>133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Microsoft JhengHei</vt:lpstr>
      <vt:lpstr>Arial</vt:lpstr>
      <vt:lpstr>Calibri</vt:lpstr>
      <vt:lpstr>Calibri Light</vt:lpstr>
      <vt:lpstr>Office Theme</vt:lpstr>
      <vt:lpstr>Directors Newly in the Lead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Schonning</dc:creator>
  <cp:lastModifiedBy>Shoshana Lovett-Graf</cp:lastModifiedBy>
  <cp:revision>25</cp:revision>
  <dcterms:created xsi:type="dcterms:W3CDTF">2016-11-08T15:20:50Z</dcterms:created>
  <dcterms:modified xsi:type="dcterms:W3CDTF">2018-11-27T21:29:36Z</dcterms:modified>
</cp:coreProperties>
</file>