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7" r:id="rId2"/>
    <p:sldId id="261" r:id="rId3"/>
    <p:sldId id="267" r:id="rId4"/>
    <p:sldId id="272" r:id="rId5"/>
    <p:sldId id="271" r:id="rId6"/>
    <p:sldId id="270" r:id="rId7"/>
    <p:sldId id="269" r:id="rId8"/>
    <p:sldId id="275" r:id="rId9"/>
    <p:sldId id="274" r:id="rId10"/>
    <p:sldId id="273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E7E4"/>
    <a:srgbClr val="009D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67" autoAdjust="0"/>
    <p:restoredTop sz="95771" autoAdjust="0"/>
  </p:normalViewPr>
  <p:slideViewPr>
    <p:cSldViewPr snapToGrid="0">
      <p:cViewPr varScale="1">
        <p:scale>
          <a:sx n="78" d="100"/>
          <a:sy n="78" d="100"/>
        </p:scale>
        <p:origin x="108" y="6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1938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9CA94-7ED5-48BF-9176-4406666091E1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8CDF5-EC5F-4323-8ABD-BBE9A2181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11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8CDF5-EC5F-4323-8ABD-BBE9A2181F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1859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4B95D-6FB0-4873-846E-C8C17A8227D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522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4B95D-6FB0-4873-846E-C8C17A8227D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76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4B95D-6FB0-4873-846E-C8C17A8227D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595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4B95D-6FB0-4873-846E-C8C17A8227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719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4B95D-6FB0-4873-846E-C8C17A8227D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262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4B95D-6FB0-4873-846E-C8C17A8227D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5125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4B95D-6FB0-4873-846E-C8C17A8227D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6096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4B95D-6FB0-4873-846E-C8C17A8227D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2435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4B95D-6FB0-4873-846E-C8C17A8227D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3668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4B95D-6FB0-4873-846E-C8C17A8227D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882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D37A-7A7A-4E1A-8000-9528A00728F0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8FC7-3179-4E8A-8FAF-2645FC76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678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D37A-7A7A-4E1A-8000-9528A00728F0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8FC7-3179-4E8A-8FAF-2645FC76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095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D37A-7A7A-4E1A-8000-9528A00728F0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8FC7-3179-4E8A-8FAF-2645FC76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1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D37A-7A7A-4E1A-8000-9528A00728F0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8FC7-3179-4E8A-8FAF-2645FC76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85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D37A-7A7A-4E1A-8000-9528A00728F0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8FC7-3179-4E8A-8FAF-2645FC76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837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D37A-7A7A-4E1A-8000-9528A00728F0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8FC7-3179-4E8A-8FAF-2645FC76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99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D37A-7A7A-4E1A-8000-9528A00728F0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8FC7-3179-4E8A-8FAF-2645FC76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605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D37A-7A7A-4E1A-8000-9528A00728F0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8FC7-3179-4E8A-8FAF-2645FC76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370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D37A-7A7A-4E1A-8000-9528A00728F0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8FC7-3179-4E8A-8FAF-2645FC76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783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D37A-7A7A-4E1A-8000-9528A00728F0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8FC7-3179-4E8A-8FAF-2645FC76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819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D37A-7A7A-4E1A-8000-9528A00728F0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8FC7-3179-4E8A-8FAF-2645FC76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37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7D37A-7A7A-4E1A-8000-9528A00728F0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E8FC7-3179-4E8A-8FAF-2645FC76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378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E7E4">
            <a:alpha val="2588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2524" y="4357688"/>
            <a:ext cx="6667500" cy="609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January 31, 2018</a:t>
            </a:r>
            <a:endParaRPr lang="en-US" sz="2400" dirty="0" smtClean="0"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304800" y="1219200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0075" y="1914525"/>
            <a:ext cx="7772400" cy="719138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ANNUAL CAMPAIGN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499724"/>
            <a:ext cx="3362325" cy="1071907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304800" y="3648075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585911" y="2840016"/>
            <a:ext cx="5800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Fund Development Learning Network</a:t>
            </a:r>
          </a:p>
        </p:txBody>
      </p:sp>
    </p:spTree>
    <p:extLst>
      <p:ext uri="{BB962C8B-B14F-4D97-AF65-F5344CB8AC3E}">
        <p14:creationId xmlns:p14="http://schemas.microsoft.com/office/powerpoint/2010/main" val="337604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E7E4">
            <a:alpha val="2588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629400" y="6206506"/>
            <a:ext cx="2133600" cy="365125"/>
          </a:xfrm>
        </p:spPr>
        <p:txBody>
          <a:bodyPr/>
          <a:lstStyle/>
          <a:p>
            <a:fld id="{0AF0C9BB-101A-481D-B86C-B04406EF9307}" type="slidenum">
              <a:rPr lang="en-US" smtClean="0"/>
              <a:t>10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066800" y="1862336"/>
            <a:ext cx="7473450" cy="345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30066"/>
              </a:buClr>
              <a:buSzPct val="100000"/>
              <a:buFont typeface="Arial" panose="020B0604020202020204" pitchFamily="34" charset="0"/>
              <a:buBlip>
                <a:blip r:embed="rId3"/>
              </a:buBlip>
            </a:pPr>
            <a:endParaRPr lang="en-US" dirty="0" smtClean="0"/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799012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488912"/>
            <a:ext cx="3396240" cy="1082719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304800" y="1219200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99012" y="334193"/>
            <a:ext cx="4438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1066799" y="1999094"/>
            <a:ext cx="614362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Website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Parlor Meetings/Non-Ask 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Face-to-Face Meetings with Clergy and Board President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Meeting with Beneficiaries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Acknowledge Anniversaries, Birthdays, Other Important Life Cycle 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Schedule Reminders for Yourself to Contact Donors Regularly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Appreciation Events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8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E7E4">
            <a:alpha val="2588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656173" y="6197563"/>
            <a:ext cx="2133600" cy="365125"/>
          </a:xfrm>
        </p:spPr>
        <p:txBody>
          <a:bodyPr/>
          <a:lstStyle/>
          <a:p>
            <a:fld id="{0AF0C9BB-101A-481D-B86C-B04406EF9307}" type="slidenum">
              <a:rPr lang="en-US" smtClean="0"/>
              <a:t>11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066800" y="1862336"/>
            <a:ext cx="7473450" cy="345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30066"/>
              </a:buClr>
              <a:buSzPct val="100000"/>
              <a:buFont typeface="Arial" panose="020B0604020202020204" pitchFamily="34" charset="0"/>
              <a:buBlip>
                <a:blip r:embed="rId3"/>
              </a:buBlip>
            </a:pPr>
            <a:endParaRPr lang="en-US" dirty="0" smtClean="0"/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799012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488912"/>
            <a:ext cx="3396240" cy="1082719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304800" y="1219200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99012" y="334193"/>
            <a:ext cx="4362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Call to Action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95370" y="1860595"/>
            <a:ext cx="692760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Get them involved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Committees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Event Planning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Volunteer Opportunities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Board Engagement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Ask them what they think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could “agency” be doing better?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Donor Roundtables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Resolve Donor Complaints Immediately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Ask them to open their networks and create introductions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42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E7E4">
            <a:alpha val="2588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629400" y="6206506"/>
            <a:ext cx="2133600" cy="365125"/>
          </a:xfrm>
        </p:spPr>
        <p:txBody>
          <a:bodyPr/>
          <a:lstStyle/>
          <a:p>
            <a:fld id="{0AF0C9BB-101A-481D-B86C-B04406EF9307}" type="slidenum">
              <a:rPr lang="en-US" smtClean="0"/>
              <a:t>2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066800" y="1862336"/>
            <a:ext cx="7473450" cy="345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30066"/>
              </a:buClr>
              <a:buSzPct val="100000"/>
              <a:buFont typeface="Arial" panose="020B0604020202020204" pitchFamily="34" charset="0"/>
              <a:buBlip>
                <a:blip r:embed="rId3"/>
              </a:buBlip>
            </a:pPr>
            <a:endParaRPr lang="en-US" dirty="0" smtClean="0"/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799012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Cycle of Giving</a:t>
            </a:r>
            <a:endParaRPr lang="en-US" sz="25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488912"/>
            <a:ext cx="3396240" cy="1082719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304800" y="1219200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https://causevox.wpengine.com/assets/Cycle-of-Philanthropy.png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7398" y="1554625"/>
            <a:ext cx="4212002" cy="359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050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E7E4">
            <a:alpha val="2588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629400" y="6206506"/>
            <a:ext cx="2133600" cy="365125"/>
          </a:xfrm>
        </p:spPr>
        <p:txBody>
          <a:bodyPr/>
          <a:lstStyle/>
          <a:p>
            <a:fld id="{0AF0C9BB-101A-481D-B86C-B04406EF9307}" type="slidenum">
              <a:rPr lang="en-US" smtClean="0"/>
              <a:t>3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066800" y="1862336"/>
            <a:ext cx="7473450" cy="345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30066"/>
              </a:buClr>
              <a:buSzPct val="100000"/>
              <a:buFont typeface="Arial" panose="020B0604020202020204" pitchFamily="34" charset="0"/>
              <a:buBlip>
                <a:blip r:embed="rId3"/>
              </a:buBlip>
            </a:pPr>
            <a:endParaRPr lang="en-US" dirty="0" smtClean="0"/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799012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488912"/>
            <a:ext cx="3396240" cy="1082719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304800" y="1219200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799012" y="472471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Key Fundraising Principles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066800" y="1862336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Best practice fundraising is: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Relational not transactional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Donor centered NOT synagogue centered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Tied to congregational vision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Transformational in nature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Demonstrates strong impact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73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E7E4">
            <a:alpha val="2588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629400" y="6206506"/>
            <a:ext cx="2133600" cy="365125"/>
          </a:xfrm>
        </p:spPr>
        <p:txBody>
          <a:bodyPr/>
          <a:lstStyle/>
          <a:p>
            <a:fld id="{0AF0C9BB-101A-481D-B86C-B04406EF9307}" type="slidenum">
              <a:rPr lang="en-US" smtClean="0"/>
              <a:t>4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066800" y="1862336"/>
            <a:ext cx="7473450" cy="345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30066"/>
              </a:buClr>
              <a:buSzPct val="100000"/>
              <a:buFont typeface="Arial" panose="020B0604020202020204" pitchFamily="34" charset="0"/>
              <a:buBlip>
                <a:blip r:embed="rId3"/>
              </a:buBlip>
            </a:pPr>
            <a:endParaRPr lang="en-US" dirty="0" smtClean="0"/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799012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488912"/>
            <a:ext cx="3396240" cy="1082719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304800" y="1219200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23875" y="371475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Who Is Involved?</a:t>
            </a:r>
          </a:p>
        </p:txBody>
      </p:sp>
      <p:sp>
        <p:nvSpPr>
          <p:cNvPr id="3" name="Rectangle 2"/>
          <p:cNvSpPr/>
          <p:nvPr/>
        </p:nvSpPr>
        <p:spPr>
          <a:xfrm>
            <a:off x="1066800" y="18623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Clergy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Officers/Board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Congregants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Youth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03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E7E4">
            <a:alpha val="2588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629400" y="6206506"/>
            <a:ext cx="2133600" cy="365125"/>
          </a:xfrm>
        </p:spPr>
        <p:txBody>
          <a:bodyPr/>
          <a:lstStyle/>
          <a:p>
            <a:fld id="{0AF0C9BB-101A-481D-B86C-B04406EF9307}" type="slidenum">
              <a:rPr lang="en-US" smtClean="0"/>
              <a:t>5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066800" y="1862336"/>
            <a:ext cx="7473450" cy="345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30066"/>
              </a:buClr>
              <a:buSzPct val="100000"/>
              <a:buFont typeface="Arial" panose="020B0604020202020204" pitchFamily="34" charset="0"/>
              <a:buBlip>
                <a:blip r:embed="rId3"/>
              </a:buBlip>
            </a:pPr>
            <a:endParaRPr lang="en-US" dirty="0" smtClean="0"/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799012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488912"/>
            <a:ext cx="3396240" cy="1082719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304800" y="1219200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99012" y="390654"/>
            <a:ext cx="3781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Menu</a:t>
            </a:r>
          </a:p>
        </p:txBody>
      </p:sp>
      <p:sp>
        <p:nvSpPr>
          <p:cNvPr id="3" name="Rectangle 2"/>
          <p:cNvSpPr/>
          <p:nvPr/>
        </p:nvSpPr>
        <p:spPr>
          <a:xfrm>
            <a:off x="1066800" y="1860595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Create a Menu of Meaningful Annual Giving Opportunities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Breakdown your annual budget into fundable giving opportunities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Current programs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Build in overhead – 15%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Build in staff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New/Innovative programs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Building Reserve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Life and Legacy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01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E7E4">
            <a:alpha val="2588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629400" y="6206506"/>
            <a:ext cx="2133600" cy="365125"/>
          </a:xfrm>
        </p:spPr>
        <p:txBody>
          <a:bodyPr/>
          <a:lstStyle/>
          <a:p>
            <a:fld id="{0AF0C9BB-101A-481D-B86C-B04406EF9307}" type="slidenum">
              <a:rPr lang="en-US" smtClean="0"/>
              <a:t>6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066800" y="1862336"/>
            <a:ext cx="7473450" cy="345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30066"/>
              </a:buClr>
              <a:buSzPct val="100000"/>
              <a:buFont typeface="Arial" panose="020B0604020202020204" pitchFamily="34" charset="0"/>
              <a:buBlip>
                <a:blip r:embed="rId3"/>
              </a:buBlip>
            </a:pPr>
            <a:endParaRPr lang="en-US" dirty="0" smtClean="0"/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799012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488912"/>
            <a:ext cx="3396240" cy="1082719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304800" y="1219200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99012" y="334193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Strategies</a:t>
            </a:r>
          </a:p>
        </p:txBody>
      </p:sp>
      <p:sp>
        <p:nvSpPr>
          <p:cNvPr id="3" name="Rectangle 2"/>
          <p:cNvSpPr/>
          <p:nvPr/>
        </p:nvSpPr>
        <p:spPr>
          <a:xfrm>
            <a:off x="1066800" y="1860595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High Holiday Appeals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Donor Directed Funds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Annual Appeal Letters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Personal Solicitations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Award Dinners/Galas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One Off 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Sponsorships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Rabbis Circle/Presidents Circle – Major Donors 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Corporate Sponsorship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Foundations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54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E7E4">
            <a:alpha val="2588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629400" y="6206506"/>
            <a:ext cx="2133600" cy="365125"/>
          </a:xfrm>
        </p:spPr>
        <p:txBody>
          <a:bodyPr/>
          <a:lstStyle/>
          <a:p>
            <a:fld id="{0AF0C9BB-101A-481D-B86C-B04406EF9307}" type="slidenum">
              <a:rPr lang="en-US" smtClean="0"/>
              <a:t>7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066800" y="1862336"/>
            <a:ext cx="7473450" cy="345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Round Table Discussion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799012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488912"/>
            <a:ext cx="3396240" cy="1082719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304800" y="1219200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066800" y="350664"/>
            <a:ext cx="5106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Big Ideas</a:t>
            </a:r>
          </a:p>
        </p:txBody>
      </p:sp>
    </p:spTree>
    <p:extLst>
      <p:ext uri="{BB962C8B-B14F-4D97-AF65-F5344CB8AC3E}">
        <p14:creationId xmlns:p14="http://schemas.microsoft.com/office/powerpoint/2010/main" val="254565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E7E4">
            <a:alpha val="2588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629400" y="6206506"/>
            <a:ext cx="2133600" cy="365125"/>
          </a:xfrm>
        </p:spPr>
        <p:txBody>
          <a:bodyPr/>
          <a:lstStyle/>
          <a:p>
            <a:fld id="{0AF0C9BB-101A-481D-B86C-B04406EF9307}" type="slidenum">
              <a:rPr lang="en-US" smtClean="0"/>
              <a:t>8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018337" y="2362200"/>
            <a:ext cx="7473450" cy="345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30066"/>
              </a:buClr>
              <a:buSzPct val="100000"/>
              <a:buFont typeface="Arial" panose="020B0604020202020204" pitchFamily="34" charset="0"/>
              <a:buBlip>
                <a:blip r:embed="rId3"/>
              </a:buBlip>
            </a:pPr>
            <a:endParaRPr lang="en-US" dirty="0" smtClean="0"/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799012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488912"/>
            <a:ext cx="3396240" cy="1082719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304800" y="1219200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99012" y="334193"/>
            <a:ext cx="4438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1066799" y="1542725"/>
            <a:ext cx="584062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Be in Touch/Stay in Touch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Use All Mediums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 Person Meetings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Phone Calls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Emails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Social Media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Traditional Media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What Works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Interesting Articles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Personal Testimonies and Stories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Emotion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Facts and Figures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Volunteer Opportunities and Engagement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Answer All Questions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Start Donor Groups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14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E7E4">
            <a:alpha val="2588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629400" y="6206506"/>
            <a:ext cx="2133600" cy="365125"/>
          </a:xfrm>
        </p:spPr>
        <p:txBody>
          <a:bodyPr/>
          <a:lstStyle/>
          <a:p>
            <a:fld id="{0AF0C9BB-101A-481D-B86C-B04406EF9307}" type="slidenum">
              <a:rPr lang="en-US" smtClean="0"/>
              <a:t>9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066800" y="1862336"/>
            <a:ext cx="7473450" cy="345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30066"/>
              </a:buClr>
              <a:buSzPct val="100000"/>
              <a:buFont typeface="Arial" panose="020B0604020202020204" pitchFamily="34" charset="0"/>
              <a:buBlip>
                <a:blip r:embed="rId3"/>
              </a:buBlip>
            </a:pPr>
            <a:endParaRPr lang="en-US" dirty="0" smtClean="0"/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799012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488912"/>
            <a:ext cx="3396240" cy="1082719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304800" y="1219200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99012" y="334193"/>
            <a:ext cx="4438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799012" y="1862336"/>
            <a:ext cx="6553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Personal Thank You Letters – Keep notes on folks to incorporate into regular correspondence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Personal Emails from Leadership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Public Acknowledgment (within synagogue and within community)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Social Media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Send Reports, Annual Reports, Graphs, Impact Statements, Personal Testimonies, Project Updates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Video and Podcasts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26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</TotalTime>
  <Words>305</Words>
  <Application>Microsoft Office PowerPoint</Application>
  <PresentationFormat>On-screen Show (4:3)</PresentationFormat>
  <Paragraphs>103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Microsoft JhengHei</vt:lpstr>
      <vt:lpstr>Arial</vt:lpstr>
      <vt:lpstr>Calibri</vt:lpstr>
      <vt:lpstr>Calibri Light</vt:lpstr>
      <vt:lpstr>Office Theme</vt:lpstr>
      <vt:lpstr>ANNUAL CAMPAIGN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Rory Schonning</dc:creator>
  <cp:lastModifiedBy>Shoshana Lovett-Graff</cp:lastModifiedBy>
  <cp:revision>17</cp:revision>
  <dcterms:created xsi:type="dcterms:W3CDTF">2016-11-08T15:20:50Z</dcterms:created>
  <dcterms:modified xsi:type="dcterms:W3CDTF">2018-01-31T15:38:48Z</dcterms:modified>
</cp:coreProperties>
</file>