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1"/>
  </p:notesMasterIdLst>
  <p:sldIdLst>
    <p:sldId id="257" r:id="rId2"/>
    <p:sldId id="261" r:id="rId3"/>
    <p:sldId id="267" r:id="rId4"/>
    <p:sldId id="268" r:id="rId5"/>
    <p:sldId id="271" r:id="rId6"/>
    <p:sldId id="269" r:id="rId7"/>
    <p:sldId id="273" r:id="rId8"/>
    <p:sldId id="272" r:id="rId9"/>
    <p:sldId id="266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D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967" autoAdjust="0"/>
    <p:restoredTop sz="95771" autoAdjust="0"/>
  </p:normalViewPr>
  <p:slideViewPr>
    <p:cSldViewPr snapToGrid="0">
      <p:cViewPr varScale="1">
        <p:scale>
          <a:sx n="101" d="100"/>
          <a:sy n="101" d="100"/>
        </p:scale>
        <p:origin x="132" y="15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5" d="100"/>
          <a:sy n="75" d="100"/>
        </p:scale>
        <p:origin x="1938" y="5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39CA94-7ED5-48BF-9176-4406666091E1}" type="datetimeFigureOut">
              <a:rPr lang="en-US" smtClean="0"/>
              <a:t>2/28/2018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48CDF5-EC5F-4323-8ABD-BBE9A2181F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2113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48CDF5-EC5F-4323-8ABD-BBE9A2181F5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11859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4B95D-6FB0-4873-846E-C8C17A8227D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25950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4B95D-6FB0-4873-846E-C8C17A8227D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57198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4B95D-6FB0-4873-846E-C8C17A8227D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5768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4B95D-6FB0-4873-846E-C8C17A8227D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75248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4B95D-6FB0-4873-846E-C8C17A8227D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458838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4B95D-6FB0-4873-846E-C8C17A8227D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525730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4B95D-6FB0-4873-846E-C8C17A8227D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647303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4B95D-6FB0-4873-846E-C8C17A8227D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12241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7D37A-7A7A-4E1A-8000-9528A00728F0}" type="datetimeFigureOut">
              <a:rPr lang="en-US" smtClean="0"/>
              <a:t>2/28/2018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E8FC7-3179-4E8A-8FAF-2645FC767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46784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7D37A-7A7A-4E1A-8000-9528A00728F0}" type="datetimeFigureOut">
              <a:rPr lang="en-US" smtClean="0"/>
              <a:t>2/28/2018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E8FC7-3179-4E8A-8FAF-2645FC767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90956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7D37A-7A7A-4E1A-8000-9528A00728F0}" type="datetimeFigureOut">
              <a:rPr lang="en-US" smtClean="0"/>
              <a:t>2/28/2018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E8FC7-3179-4E8A-8FAF-2645FC767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610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7D37A-7A7A-4E1A-8000-9528A00728F0}" type="datetimeFigureOut">
              <a:rPr lang="en-US" smtClean="0"/>
              <a:t>2/28/2018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E8FC7-3179-4E8A-8FAF-2645FC767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12853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7D37A-7A7A-4E1A-8000-9528A00728F0}" type="datetimeFigureOut">
              <a:rPr lang="en-US" smtClean="0"/>
              <a:t>2/28/2018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E8FC7-3179-4E8A-8FAF-2645FC767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68378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7D37A-7A7A-4E1A-8000-9528A00728F0}" type="datetimeFigureOut">
              <a:rPr lang="en-US" smtClean="0"/>
              <a:t>2/28/2018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E8FC7-3179-4E8A-8FAF-2645FC767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5699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7D37A-7A7A-4E1A-8000-9528A00728F0}" type="datetimeFigureOut">
              <a:rPr lang="en-US" smtClean="0"/>
              <a:t>2/28/2018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E8FC7-3179-4E8A-8FAF-2645FC767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96050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7D37A-7A7A-4E1A-8000-9528A00728F0}" type="datetimeFigureOut">
              <a:rPr lang="en-US" smtClean="0"/>
              <a:t>2/28/2018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E8FC7-3179-4E8A-8FAF-2645FC767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53708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7D37A-7A7A-4E1A-8000-9528A00728F0}" type="datetimeFigureOut">
              <a:rPr lang="en-US" smtClean="0"/>
              <a:t>2/28/2018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E8FC7-3179-4E8A-8FAF-2645FC767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7835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7D37A-7A7A-4E1A-8000-9528A00728F0}" type="datetimeFigureOut">
              <a:rPr lang="en-US" smtClean="0"/>
              <a:t>2/28/2018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E8FC7-3179-4E8A-8FAF-2645FC767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7819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7D37A-7A7A-4E1A-8000-9528A00728F0}" type="datetimeFigureOut">
              <a:rPr lang="en-US" smtClean="0"/>
              <a:t>2/28/2018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E8FC7-3179-4E8A-8FAF-2645FC767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4379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67D37A-7A7A-4E1A-8000-9528A00728F0}" type="datetimeFigureOut">
              <a:rPr lang="en-US" smtClean="0"/>
              <a:t>2/28/2018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2E8FC7-3179-4E8A-8FAF-2645FC767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13781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19225" y="4010287"/>
            <a:ext cx="6667500" cy="609600"/>
          </a:xfrm>
        </p:spPr>
        <p:txBody>
          <a:bodyPr>
            <a:noAutofit/>
          </a:bodyPr>
          <a:lstStyle/>
          <a:p>
            <a:pPr algn="l"/>
            <a:r>
              <a:rPr lang="en-US" sz="1400" dirty="0"/>
              <a:t>Our Experience as Chairs of the </a:t>
            </a:r>
            <a:r>
              <a:rPr lang="en-US" sz="1400" dirty="0" smtClean="0"/>
              <a:t>Bet </a:t>
            </a:r>
            <a:r>
              <a:rPr lang="en-US" sz="1400" dirty="0"/>
              <a:t>Am Shalom Synagogue Capital </a:t>
            </a:r>
            <a:r>
              <a:rPr lang="en-US" sz="1400" dirty="0" smtClean="0"/>
              <a:t>Campaign</a:t>
            </a:r>
            <a:endParaRPr lang="en-US" sz="1400" dirty="0"/>
          </a:p>
          <a:p>
            <a:pPr algn="l"/>
            <a:r>
              <a:rPr lang="en-US" sz="1400" dirty="0"/>
              <a:t>Joan and Seth Rosen</a:t>
            </a:r>
          </a:p>
          <a:p>
            <a:endParaRPr lang="en-US" sz="1400" dirty="0" smtClean="0">
              <a:ea typeface="Microsoft JhengHei" panose="020B0604030504040204" pitchFamily="34" charset="-120"/>
            </a:endParaRPr>
          </a:p>
        </p:txBody>
      </p:sp>
      <p:cxnSp>
        <p:nvCxnSpPr>
          <p:cNvPr id="25" name="Straight Connector 24"/>
          <p:cNvCxnSpPr/>
          <p:nvPr/>
        </p:nvCxnSpPr>
        <p:spPr>
          <a:xfrm flipV="1">
            <a:off x="304800" y="1219200"/>
            <a:ext cx="8534402" cy="0"/>
          </a:xfrm>
          <a:prstGeom prst="line">
            <a:avLst/>
          </a:prstGeom>
          <a:ln w="31750">
            <a:solidFill>
              <a:srgbClr val="009D7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0" y="1755113"/>
            <a:ext cx="7772400" cy="1023938"/>
          </a:xfrm>
        </p:spPr>
        <p:txBody>
          <a:bodyPr>
            <a:normAutofit/>
          </a:bodyPr>
          <a:lstStyle/>
          <a:p>
            <a:r>
              <a:rPr lang="en-US" sz="4000" dirty="0"/>
              <a:t>Running a Capital Campaign</a:t>
            </a:r>
            <a:endParaRPr lang="en-US" sz="40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5488912"/>
            <a:ext cx="3396240" cy="1082719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 flipV="1">
            <a:off x="304800" y="3648075"/>
            <a:ext cx="8534402" cy="0"/>
          </a:xfrm>
          <a:prstGeom prst="line">
            <a:avLst/>
          </a:prstGeom>
          <a:ln w="31750">
            <a:solidFill>
              <a:srgbClr val="009D7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76048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>
          <a:xfrm>
            <a:off x="6629400" y="6206506"/>
            <a:ext cx="2133600" cy="365125"/>
          </a:xfrm>
        </p:spPr>
        <p:txBody>
          <a:bodyPr/>
          <a:lstStyle/>
          <a:p>
            <a:fld id="{0AF0C9BB-101A-481D-B86C-B04406EF9307}" type="slidenum">
              <a:rPr lang="en-US" smtClean="0"/>
              <a:t>2</a:t>
            </a:fld>
            <a:endParaRPr lang="en-US" dirty="0"/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066800" y="1862336"/>
            <a:ext cx="7473450" cy="34591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dirty="0"/>
              <a:t>Bet Am Shalom Synagogue, White Plains, NY </a:t>
            </a:r>
          </a:p>
          <a:p>
            <a:pPr lvl="1"/>
            <a:r>
              <a:rPr lang="en-US" sz="1600" dirty="0"/>
              <a:t>At the time of Campaign (2002-05)</a:t>
            </a:r>
          </a:p>
          <a:p>
            <a:pPr lvl="2"/>
            <a:r>
              <a:rPr lang="en-US" sz="1600" dirty="0"/>
              <a:t>410 Households +/- </a:t>
            </a:r>
          </a:p>
          <a:p>
            <a:pPr lvl="2"/>
            <a:r>
              <a:rPr lang="en-US" sz="1600" dirty="0"/>
              <a:t>Annual Budget:  $1.2 million (</a:t>
            </a:r>
            <a:r>
              <a:rPr lang="en-US" sz="1600" dirty="0" err="1"/>
              <a:t>approx</a:t>
            </a:r>
            <a:r>
              <a:rPr lang="en-US" sz="1600" dirty="0"/>
              <a:t>)</a:t>
            </a:r>
          </a:p>
          <a:p>
            <a:pPr lvl="2"/>
            <a:r>
              <a:rPr lang="en-US" sz="1600" dirty="0"/>
              <a:t>Annual Fundraising:  $200K (</a:t>
            </a:r>
            <a:r>
              <a:rPr lang="en-US" sz="1600" dirty="0" err="1"/>
              <a:t>approx</a:t>
            </a:r>
            <a:r>
              <a:rPr lang="en-US" sz="1600" dirty="0"/>
              <a:t>)</a:t>
            </a:r>
          </a:p>
          <a:p>
            <a:pPr lvl="3"/>
            <a:r>
              <a:rPr lang="en-US" sz="1600" dirty="0" err="1"/>
              <a:t>Kol</a:t>
            </a:r>
            <a:r>
              <a:rPr lang="en-US" sz="1600" dirty="0"/>
              <a:t> </a:t>
            </a:r>
            <a:r>
              <a:rPr lang="en-US" sz="1600" dirty="0" err="1"/>
              <a:t>Nidre</a:t>
            </a:r>
            <a:r>
              <a:rPr lang="en-US" sz="1600" dirty="0"/>
              <a:t> Appeal: $150-175K – recent increase following outreach</a:t>
            </a:r>
          </a:p>
          <a:p>
            <a:pPr lvl="2"/>
            <a:r>
              <a:rPr lang="en-US" sz="1600" dirty="0"/>
              <a:t>Fundraising culture</a:t>
            </a:r>
          </a:p>
          <a:p>
            <a:pPr lvl="3"/>
            <a:r>
              <a:rPr lang="en-US" sz="1600" dirty="0"/>
              <a:t>Valued anonymity – no recognition of donors</a:t>
            </a:r>
          </a:p>
          <a:p>
            <a:pPr lvl="3"/>
            <a:r>
              <a:rPr lang="en-US" sz="1600" dirty="0"/>
              <a:t>Largest annual gifts $10K (2-3 of those)</a:t>
            </a:r>
          </a:p>
          <a:p>
            <a:pPr lvl="3"/>
            <a:r>
              <a:rPr lang="en-US" sz="1600" dirty="0"/>
              <a:t>No fundraising events </a:t>
            </a:r>
          </a:p>
          <a:p>
            <a:pPr lvl="3"/>
            <a:r>
              <a:rPr lang="en-US" sz="1600" dirty="0"/>
              <a:t>15-20% of Dues/Tuition abated for need</a:t>
            </a:r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pPr lvl="1"/>
            <a:endParaRPr lang="en-US" sz="1600" dirty="0"/>
          </a:p>
        </p:txBody>
      </p:sp>
      <p:sp>
        <p:nvSpPr>
          <p:cNvPr id="64" name="Title 1"/>
          <p:cNvSpPr txBox="1">
            <a:spLocks/>
          </p:cNvSpPr>
          <p:nvPr/>
        </p:nvSpPr>
        <p:spPr>
          <a:xfrm>
            <a:off x="799012" y="1524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dirty="0"/>
              <a:t>Our Campaign</a:t>
            </a:r>
            <a:endParaRPr lang="en-US" sz="25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5488912"/>
            <a:ext cx="3396240" cy="1082719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 flipV="1">
            <a:off x="304800" y="1219200"/>
            <a:ext cx="8534402" cy="0"/>
          </a:xfrm>
          <a:prstGeom prst="line">
            <a:avLst/>
          </a:prstGeom>
          <a:ln w="31750">
            <a:solidFill>
              <a:srgbClr val="009D7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60507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>
          <a:xfrm>
            <a:off x="6629400" y="6206506"/>
            <a:ext cx="2133600" cy="365125"/>
          </a:xfrm>
        </p:spPr>
        <p:txBody>
          <a:bodyPr/>
          <a:lstStyle/>
          <a:p>
            <a:fld id="{0AF0C9BB-101A-481D-B86C-B04406EF9307}" type="slidenum">
              <a:rPr lang="en-US" smtClean="0"/>
              <a:t>3</a:t>
            </a:fld>
            <a:endParaRPr lang="en-US" dirty="0"/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066800" y="1862336"/>
            <a:ext cx="7473450" cy="34591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330066"/>
              </a:buClr>
              <a:buSzPct val="100000"/>
              <a:buFont typeface="Arial" panose="020B0604020202020204" pitchFamily="34" charset="0"/>
              <a:buBlip>
                <a:blip r:embed="rId3"/>
              </a:buBlip>
            </a:pPr>
            <a:endParaRPr lang="en-US" dirty="0" smtClean="0"/>
          </a:p>
        </p:txBody>
      </p:sp>
      <p:sp>
        <p:nvSpPr>
          <p:cNvPr id="64" name="Title 1"/>
          <p:cNvSpPr txBox="1">
            <a:spLocks/>
          </p:cNvSpPr>
          <p:nvPr/>
        </p:nvSpPr>
        <p:spPr>
          <a:xfrm>
            <a:off x="799012" y="1524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3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5488912"/>
            <a:ext cx="3396240" cy="1082719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 flipV="1">
            <a:off x="304800" y="1219200"/>
            <a:ext cx="8534402" cy="0"/>
          </a:xfrm>
          <a:prstGeom prst="line">
            <a:avLst/>
          </a:prstGeom>
          <a:ln w="31750">
            <a:solidFill>
              <a:srgbClr val="009D7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799011" y="542925"/>
            <a:ext cx="39539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/>
              <a:t>Our Campaign</a:t>
            </a:r>
          </a:p>
        </p:txBody>
      </p:sp>
      <p:sp>
        <p:nvSpPr>
          <p:cNvPr id="3" name="Rectangle 2"/>
          <p:cNvSpPr/>
          <p:nvPr/>
        </p:nvSpPr>
        <p:spPr>
          <a:xfrm>
            <a:off x="799011" y="1570965"/>
            <a:ext cx="62484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/>
              <a:t>Campaign Purpose:   Building expansion</a:t>
            </a:r>
          </a:p>
          <a:p>
            <a:pPr lvl="1"/>
            <a:r>
              <a:rPr lang="en-US" sz="1600" dirty="0"/>
              <a:t>Enlarged “multipurpose” (sanctuary) space; additional classrooms; larger </a:t>
            </a:r>
            <a:r>
              <a:rPr lang="en-US" sz="1600" dirty="0" err="1"/>
              <a:t>kiddush</a:t>
            </a:r>
            <a:r>
              <a:rPr lang="en-US" sz="1600" dirty="0"/>
              <a:t> space; improved building access; modernized offices</a:t>
            </a:r>
          </a:p>
          <a:p>
            <a:pPr lvl="2"/>
            <a:r>
              <a:rPr lang="en-US" sz="1600" dirty="0"/>
              <a:t>Congregation had grown from 150 families at time of last expansion (1989)</a:t>
            </a:r>
          </a:p>
          <a:p>
            <a:r>
              <a:rPr lang="en-US" sz="1600" dirty="0"/>
              <a:t>Campaign size:  Goal of $5 million paid over 5 years</a:t>
            </a:r>
          </a:p>
          <a:p>
            <a:pPr lvl="1"/>
            <a:r>
              <a:rPr lang="en-US" sz="1600" dirty="0"/>
              <a:t>Raised roughly $4.7 million in first phase (2 – 3 years from first solicitation)</a:t>
            </a:r>
          </a:p>
          <a:p>
            <a:pPr lvl="1"/>
            <a:r>
              <a:rPr lang="en-US" sz="1600" dirty="0"/>
              <a:t>Reached $5 million through Sixth Year Campaign</a:t>
            </a:r>
          </a:p>
          <a:p>
            <a:pPr lvl="1"/>
            <a:r>
              <a:rPr lang="en-US" sz="1600" dirty="0"/>
              <a:t>Add-on Campaign in 2007/8 raised additional $1 million</a:t>
            </a:r>
          </a:p>
          <a:p>
            <a:pPr lvl="1"/>
            <a:r>
              <a:rPr lang="en-US" sz="1600" dirty="0"/>
              <a:t>345 total donors in $5 million phase</a:t>
            </a:r>
          </a:p>
          <a:p>
            <a:pPr lvl="2"/>
            <a:r>
              <a:rPr lang="en-US" sz="1600" dirty="0"/>
              <a:t>8 gifts of $100K or more (2 of $200 - $250K)</a:t>
            </a:r>
          </a:p>
          <a:p>
            <a:pPr lvl="2"/>
            <a:r>
              <a:rPr lang="en-US" sz="1600" dirty="0"/>
              <a:t>121 gifts of $10 – 99K (26 of $25 - $49K;  20 of $50 - $99K)</a:t>
            </a:r>
          </a:p>
          <a:p>
            <a:pPr lvl="2"/>
            <a:r>
              <a:rPr lang="en-US" sz="1600" dirty="0"/>
              <a:t>79 members did not give</a:t>
            </a:r>
          </a:p>
          <a:p>
            <a:pPr lvl="2"/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704738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>
          <a:xfrm>
            <a:off x="6629400" y="6206506"/>
            <a:ext cx="2133600" cy="365125"/>
          </a:xfrm>
        </p:spPr>
        <p:txBody>
          <a:bodyPr/>
          <a:lstStyle/>
          <a:p>
            <a:fld id="{0AF0C9BB-101A-481D-B86C-B04406EF9307}" type="slidenum">
              <a:rPr lang="en-US" smtClean="0"/>
              <a:t>4</a:t>
            </a:fld>
            <a:endParaRPr lang="en-US" dirty="0"/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066800" y="1862336"/>
            <a:ext cx="7473450" cy="3459163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600" dirty="0"/>
              <a:t>Creating a consensus around need and willingness</a:t>
            </a:r>
          </a:p>
          <a:p>
            <a:pPr lvl="1"/>
            <a:r>
              <a:rPr lang="en-US" sz="2000" dirty="0"/>
              <a:t>Long-Range planning process in mid-1990s</a:t>
            </a:r>
          </a:p>
          <a:p>
            <a:pPr lvl="2"/>
            <a:r>
              <a:rPr lang="en-US" dirty="0"/>
              <a:t>Anticipated growth of membership, but did not address space needs</a:t>
            </a:r>
          </a:p>
          <a:p>
            <a:pPr lvl="2"/>
            <a:r>
              <a:rPr lang="en-US" dirty="0"/>
              <a:t>Overcrowding in school</a:t>
            </a:r>
          </a:p>
          <a:p>
            <a:pPr lvl="2"/>
            <a:r>
              <a:rPr lang="en-US" dirty="0"/>
              <a:t>Strong desire to preserve “small shul” values</a:t>
            </a:r>
          </a:p>
          <a:p>
            <a:pPr lvl="1"/>
            <a:r>
              <a:rPr lang="en-US" sz="2000" dirty="0"/>
              <a:t>Two year building design process with community input to determine scope/cost of project</a:t>
            </a:r>
          </a:p>
          <a:p>
            <a:pPr lvl="1"/>
            <a:r>
              <a:rPr lang="en-US" sz="2000" dirty="0"/>
              <a:t>Extensive discussion of community fundraising culture</a:t>
            </a:r>
          </a:p>
          <a:p>
            <a:pPr lvl="2"/>
            <a:r>
              <a:rPr lang="en-US" dirty="0"/>
              <a:t>Parlor meetings to discuss budget and need for giving (2 years before)</a:t>
            </a:r>
          </a:p>
          <a:p>
            <a:pPr lvl="2"/>
            <a:r>
              <a:rPr lang="en-US" dirty="0"/>
              <a:t>Increased communication with membership regarding financial matters and giving </a:t>
            </a:r>
          </a:p>
          <a:p>
            <a:pPr lvl="2"/>
            <a:r>
              <a:rPr lang="en-US" dirty="0"/>
              <a:t>Committee/Report to the Board/Formal Policy on donor recognition</a:t>
            </a:r>
          </a:p>
          <a:p>
            <a:pPr lvl="3"/>
            <a:r>
              <a:rPr lang="en-US" dirty="0"/>
              <a:t>Publicizing gifts within levels; permanent recognition of all givers; opportunity for plaques</a:t>
            </a:r>
          </a:p>
          <a:p>
            <a:pPr lvl="3"/>
            <a:r>
              <a:rPr lang="en-US" dirty="0"/>
              <a:t>Strong need to develop a clear/new consensus on recognition for the campaign</a:t>
            </a:r>
          </a:p>
          <a:p>
            <a:pPr lvl="1"/>
            <a:r>
              <a:rPr lang="en-US" sz="2100" dirty="0"/>
              <a:t>Events beyond our control</a:t>
            </a:r>
          </a:p>
          <a:p>
            <a:pPr lvl="1"/>
            <a:endParaRPr lang="en-US" sz="2600" dirty="0"/>
          </a:p>
        </p:txBody>
      </p:sp>
      <p:sp>
        <p:nvSpPr>
          <p:cNvPr id="64" name="Title 1"/>
          <p:cNvSpPr txBox="1">
            <a:spLocks/>
          </p:cNvSpPr>
          <p:nvPr/>
        </p:nvSpPr>
        <p:spPr>
          <a:xfrm>
            <a:off x="799012" y="1524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/>
              <a:t>Pre-Campaign Stage</a:t>
            </a:r>
            <a:endParaRPr lang="en-US" sz="3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5488912"/>
            <a:ext cx="3396240" cy="1082719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 flipV="1">
            <a:off x="304800" y="1219200"/>
            <a:ext cx="8534402" cy="0"/>
          </a:xfrm>
          <a:prstGeom prst="line">
            <a:avLst/>
          </a:prstGeom>
          <a:ln w="31750">
            <a:solidFill>
              <a:srgbClr val="009D7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0424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>
          <a:xfrm>
            <a:off x="6629400" y="6206506"/>
            <a:ext cx="2133600" cy="365125"/>
          </a:xfrm>
        </p:spPr>
        <p:txBody>
          <a:bodyPr/>
          <a:lstStyle/>
          <a:p>
            <a:fld id="{0AF0C9BB-101A-481D-B86C-B04406EF9307}" type="slidenum">
              <a:rPr lang="en-US" smtClean="0"/>
              <a:t>5</a:t>
            </a:fld>
            <a:endParaRPr lang="en-US" dirty="0"/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835276" y="1467728"/>
            <a:ext cx="7473450" cy="3459163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Why?</a:t>
            </a:r>
          </a:p>
          <a:p>
            <a:pPr lvl="1"/>
            <a:r>
              <a:rPr lang="en-US" dirty="0"/>
              <a:t>Pre-Campaign Assessment – Can we raise the money? How much? How? </a:t>
            </a:r>
          </a:p>
          <a:p>
            <a:pPr lvl="2"/>
            <a:r>
              <a:rPr lang="en-US" dirty="0"/>
              <a:t>Anonymous interviews of potential donors and opinion leaders on devotion to community, perception of need, willingness to lead or volunteer in campaign, motivations for giving, and potential gift size  </a:t>
            </a:r>
          </a:p>
          <a:p>
            <a:pPr lvl="1"/>
            <a:r>
              <a:rPr lang="en-US" dirty="0"/>
              <a:t>Advice regarding campaign structure and process</a:t>
            </a:r>
          </a:p>
          <a:p>
            <a:pPr lvl="2"/>
            <a:r>
              <a:rPr lang="en-US" dirty="0"/>
              <a:t>Size and structure of campaign committee</a:t>
            </a:r>
          </a:p>
          <a:p>
            <a:pPr lvl="2"/>
            <a:r>
              <a:rPr lang="en-US" dirty="0"/>
              <a:t>Template of campaign handbook</a:t>
            </a:r>
          </a:p>
          <a:p>
            <a:pPr lvl="1"/>
            <a:r>
              <a:rPr lang="en-US" dirty="0"/>
              <a:t>Help with campaign materials – written case for giving, other materials for solicitations (renderings, Q&amp;As, donor recognition materials)</a:t>
            </a:r>
          </a:p>
          <a:p>
            <a:pPr lvl="1"/>
            <a:r>
              <a:rPr lang="en-US" dirty="0"/>
              <a:t>Training volunteers to fundraise</a:t>
            </a:r>
          </a:p>
          <a:p>
            <a:pPr lvl="2"/>
            <a:r>
              <a:rPr lang="en-US" dirty="0"/>
              <a:t>Need a substantial number of people willing and able to ask for the money – hardest cohort to build</a:t>
            </a:r>
          </a:p>
          <a:p>
            <a:pPr lvl="1"/>
            <a:r>
              <a:rPr lang="en-US" dirty="0"/>
              <a:t>Participating in solicitations? </a:t>
            </a:r>
          </a:p>
          <a:p>
            <a:pPr lvl="2"/>
            <a:r>
              <a:rPr lang="en-US" dirty="0"/>
              <a:t>Question of culture fit</a:t>
            </a:r>
          </a:p>
          <a:p>
            <a:pPr lvl="1"/>
            <a:r>
              <a:rPr lang="en-US" dirty="0"/>
              <a:t>Ongoing consulting during campaign?</a:t>
            </a:r>
          </a:p>
          <a:p>
            <a:endParaRPr lang="en-US" dirty="0"/>
          </a:p>
          <a:p>
            <a:pPr>
              <a:buClr>
                <a:srgbClr val="330066"/>
              </a:buClr>
              <a:buSzPct val="100000"/>
              <a:buFont typeface="Arial" panose="020B0604020202020204" pitchFamily="34" charset="0"/>
              <a:buBlip>
                <a:blip r:embed="rId3"/>
              </a:buBlip>
            </a:pPr>
            <a:endParaRPr lang="en-US" dirty="0" smtClean="0"/>
          </a:p>
        </p:txBody>
      </p:sp>
      <p:sp>
        <p:nvSpPr>
          <p:cNvPr id="64" name="Title 1"/>
          <p:cNvSpPr txBox="1">
            <a:spLocks/>
          </p:cNvSpPr>
          <p:nvPr/>
        </p:nvSpPr>
        <p:spPr>
          <a:xfrm>
            <a:off x="799012" y="1524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3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5488912"/>
            <a:ext cx="3396240" cy="1082719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 flipV="1">
            <a:off x="304800" y="1219200"/>
            <a:ext cx="8534402" cy="0"/>
          </a:xfrm>
          <a:prstGeom prst="line">
            <a:avLst/>
          </a:prstGeom>
          <a:ln w="31750">
            <a:solidFill>
              <a:srgbClr val="009D7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633279" y="539234"/>
            <a:ext cx="449546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/>
              <a:t>Hiring a Campaign Consultant</a:t>
            </a:r>
          </a:p>
        </p:txBody>
      </p:sp>
    </p:spTree>
    <p:extLst>
      <p:ext uri="{BB962C8B-B14F-4D97-AF65-F5344CB8AC3E}">
        <p14:creationId xmlns:p14="http://schemas.microsoft.com/office/powerpoint/2010/main" val="1399765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>
          <a:xfrm>
            <a:off x="6629400" y="6206506"/>
            <a:ext cx="2133600" cy="365125"/>
          </a:xfrm>
        </p:spPr>
        <p:txBody>
          <a:bodyPr/>
          <a:lstStyle/>
          <a:p>
            <a:fld id="{0AF0C9BB-101A-481D-B86C-B04406EF9307}" type="slidenum">
              <a:rPr lang="en-US" smtClean="0"/>
              <a:t>6</a:t>
            </a:fld>
            <a:endParaRPr lang="en-US" dirty="0"/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066800" y="1862336"/>
            <a:ext cx="7473450" cy="34591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330066"/>
              </a:buClr>
              <a:buSzPct val="100000"/>
              <a:buFont typeface="Arial" panose="020B0604020202020204" pitchFamily="34" charset="0"/>
              <a:buBlip>
                <a:blip r:embed="rId3"/>
              </a:buBlip>
            </a:pPr>
            <a:endParaRPr lang="en-US" dirty="0" smtClean="0"/>
          </a:p>
        </p:txBody>
      </p:sp>
      <p:sp>
        <p:nvSpPr>
          <p:cNvPr id="64" name="Title 1"/>
          <p:cNvSpPr txBox="1">
            <a:spLocks/>
          </p:cNvSpPr>
          <p:nvPr/>
        </p:nvSpPr>
        <p:spPr>
          <a:xfrm>
            <a:off x="799012" y="1524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3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5488912"/>
            <a:ext cx="3396240" cy="1082719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 flipV="1">
            <a:off x="304800" y="1219200"/>
            <a:ext cx="8534402" cy="0"/>
          </a:xfrm>
          <a:prstGeom prst="line">
            <a:avLst/>
          </a:prstGeom>
          <a:ln w="31750">
            <a:solidFill>
              <a:srgbClr val="009D7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738498" y="501134"/>
            <a:ext cx="449546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/>
              <a:t>Hiring a Campaign Consultant</a:t>
            </a:r>
          </a:p>
        </p:txBody>
      </p:sp>
      <p:sp>
        <p:nvSpPr>
          <p:cNvPr id="3" name="Rectangle 2"/>
          <p:cNvSpPr/>
          <p:nvPr/>
        </p:nvSpPr>
        <p:spPr>
          <a:xfrm>
            <a:off x="738498" y="1338120"/>
            <a:ext cx="747345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/>
              <a:t>How?</a:t>
            </a:r>
          </a:p>
          <a:p>
            <a:pPr lvl="1"/>
            <a:r>
              <a:rPr lang="en-US" sz="1600" dirty="0"/>
              <a:t>Small committee – should include potential campaign chairs, synagogue leadership, rabbi (?)</a:t>
            </a:r>
          </a:p>
          <a:p>
            <a:pPr lvl="1"/>
            <a:r>
              <a:rPr lang="en-US" sz="1600" dirty="0"/>
              <a:t>Request for Proposals --  invitation for potential advisors to bid/pitch</a:t>
            </a:r>
          </a:p>
          <a:p>
            <a:pPr lvl="2"/>
            <a:r>
              <a:rPr lang="en-US" sz="1600" dirty="0"/>
              <a:t>Initial RFP limited to pre-campaign assessment project, with potential for additional work but no promise</a:t>
            </a:r>
          </a:p>
          <a:p>
            <a:pPr lvl="2"/>
            <a:r>
              <a:rPr lang="en-US" sz="1600" dirty="0"/>
              <a:t>RFP recipients based on research – calls to other communities, internet, list-serves, members in industry</a:t>
            </a:r>
          </a:p>
          <a:p>
            <a:pPr lvl="1"/>
            <a:r>
              <a:rPr lang="en-US" sz="1600" dirty="0"/>
              <a:t>Interviews by committee</a:t>
            </a:r>
          </a:p>
          <a:p>
            <a:pPr lvl="2"/>
            <a:r>
              <a:rPr lang="en-US" sz="1600" dirty="0"/>
              <a:t>Key issues – comparable experience; understanding of community; culture fit; cost</a:t>
            </a:r>
          </a:p>
          <a:p>
            <a:pPr lvl="3"/>
            <a:r>
              <a:rPr lang="en-US" sz="1600" dirty="0"/>
              <a:t>Many Reconstructionist communities have a particular “giving culture” – not all consultants are a good fit </a:t>
            </a:r>
          </a:p>
          <a:p>
            <a:pPr lvl="1"/>
            <a:r>
              <a:rPr lang="en-US" sz="1600" dirty="0"/>
              <a:t>Meeting with Rabbi</a:t>
            </a:r>
          </a:p>
          <a:p>
            <a:pPr lvl="3"/>
            <a:r>
              <a:rPr lang="en-US" sz="1600" dirty="0"/>
              <a:t>1-on-1 meeting with one (or at most two) leading candidates picked by committee – key for determining culture fit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648296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>
          <a:xfrm>
            <a:off x="6629400" y="6206506"/>
            <a:ext cx="2133600" cy="365125"/>
          </a:xfrm>
        </p:spPr>
        <p:txBody>
          <a:bodyPr/>
          <a:lstStyle/>
          <a:p>
            <a:fld id="{0AF0C9BB-101A-481D-B86C-B04406EF9307}" type="slidenum">
              <a:rPr lang="en-US" smtClean="0"/>
              <a:t>7</a:t>
            </a:fld>
            <a:endParaRPr lang="en-US" dirty="0"/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923925" y="1375947"/>
            <a:ext cx="7473450" cy="34591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/>
              <a:t>Campaign Leadership (Chairs)</a:t>
            </a:r>
          </a:p>
          <a:p>
            <a:pPr lvl="1"/>
            <a:r>
              <a:rPr lang="en-US" sz="1400" dirty="0"/>
              <a:t>Ability to articulate the need and case for giving</a:t>
            </a:r>
          </a:p>
          <a:p>
            <a:pPr lvl="1"/>
            <a:r>
              <a:rPr lang="en-US" sz="1400" dirty="0"/>
              <a:t>Organizational skills (separate coordinating chair?)</a:t>
            </a:r>
          </a:p>
          <a:p>
            <a:pPr lvl="1"/>
            <a:r>
              <a:rPr lang="en-US" sz="1400" dirty="0"/>
              <a:t>Willingness to solicit largest gifts</a:t>
            </a:r>
          </a:p>
          <a:p>
            <a:pPr lvl="2"/>
            <a:r>
              <a:rPr lang="en-US" sz="1400" dirty="0"/>
              <a:t>Should the campaign chairs be the biggest givers?</a:t>
            </a:r>
          </a:p>
          <a:p>
            <a:r>
              <a:rPr lang="en-US" sz="1400" dirty="0"/>
              <a:t>Captains</a:t>
            </a:r>
          </a:p>
          <a:p>
            <a:pPr lvl="1"/>
            <a:r>
              <a:rPr lang="en-US" sz="1400" dirty="0"/>
              <a:t>Coordinating activities of volunteers – ensuring that each solicitation is staffed and made</a:t>
            </a:r>
          </a:p>
          <a:p>
            <a:r>
              <a:rPr lang="en-US" sz="1400" dirty="0"/>
              <a:t>Volunteers </a:t>
            </a:r>
          </a:p>
          <a:p>
            <a:pPr lvl="1"/>
            <a:r>
              <a:rPr lang="en-US" sz="1400" dirty="0"/>
              <a:t>Actual solicitations – you may need a lot of people, trained and willing to solicit</a:t>
            </a:r>
          </a:p>
          <a:p>
            <a:pPr lvl="2"/>
            <a:r>
              <a:rPr lang="en-US" sz="1400" dirty="0"/>
              <a:t>How many?  </a:t>
            </a:r>
          </a:p>
          <a:p>
            <a:pPr lvl="3"/>
            <a:r>
              <a:rPr lang="en-US" sz="1400" dirty="0"/>
              <a:t>BAS committed that each member would be offered personal meeting</a:t>
            </a:r>
          </a:p>
          <a:p>
            <a:pPr lvl="3"/>
            <a:r>
              <a:rPr lang="en-US" sz="1400" dirty="0"/>
              <a:t>Two solicitors per meeting</a:t>
            </a:r>
          </a:p>
          <a:p>
            <a:pPr lvl="3"/>
            <a:r>
              <a:rPr lang="en-US" sz="1400" dirty="0"/>
              <a:t>Up to 800 individual meetings (400 households x 2 solicitors)</a:t>
            </a:r>
          </a:p>
          <a:p>
            <a:pPr lvl="3"/>
            <a:r>
              <a:rPr lang="en-US" sz="1400" dirty="0"/>
              <a:t>Actually completed more than 600 person/visits</a:t>
            </a:r>
          </a:p>
          <a:p>
            <a:pPr lvl="3"/>
            <a:r>
              <a:rPr lang="en-US" sz="1400" dirty="0"/>
              <a:t>Individual thank you notes</a:t>
            </a:r>
          </a:p>
          <a:p>
            <a:pPr lvl="3"/>
            <a:r>
              <a:rPr lang="en-US" sz="1400" dirty="0"/>
              <a:t>49 solicitors </a:t>
            </a:r>
          </a:p>
          <a:p>
            <a:r>
              <a:rPr lang="en-US" sz="1400" dirty="0"/>
              <a:t>Training, support, </a:t>
            </a:r>
            <a:r>
              <a:rPr lang="en-US" sz="1400" dirty="0" smtClean="0"/>
              <a:t>thanks</a:t>
            </a:r>
            <a:endParaRPr lang="en-US" sz="1400" dirty="0"/>
          </a:p>
        </p:txBody>
      </p:sp>
      <p:sp>
        <p:nvSpPr>
          <p:cNvPr id="64" name="Title 1"/>
          <p:cNvSpPr txBox="1">
            <a:spLocks/>
          </p:cNvSpPr>
          <p:nvPr/>
        </p:nvSpPr>
        <p:spPr>
          <a:xfrm>
            <a:off x="799012" y="1524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3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5488912"/>
            <a:ext cx="3396240" cy="1082719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 flipV="1">
            <a:off x="304800" y="1219200"/>
            <a:ext cx="8534402" cy="0"/>
          </a:xfrm>
          <a:prstGeom prst="line">
            <a:avLst/>
          </a:prstGeom>
          <a:ln w="31750">
            <a:solidFill>
              <a:srgbClr val="009D7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649933" y="539234"/>
            <a:ext cx="488697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/>
              <a:t>Building A Campaign Committee</a:t>
            </a:r>
          </a:p>
        </p:txBody>
      </p:sp>
    </p:spTree>
    <p:extLst>
      <p:ext uri="{BB962C8B-B14F-4D97-AF65-F5344CB8AC3E}">
        <p14:creationId xmlns:p14="http://schemas.microsoft.com/office/powerpoint/2010/main" val="3747132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>
          <a:xfrm>
            <a:off x="6629400" y="6206506"/>
            <a:ext cx="2133600" cy="365125"/>
          </a:xfrm>
        </p:spPr>
        <p:txBody>
          <a:bodyPr/>
          <a:lstStyle/>
          <a:p>
            <a:fld id="{0AF0C9BB-101A-481D-B86C-B04406EF9307}" type="slidenum">
              <a:rPr lang="en-US" smtClean="0"/>
              <a:t>8</a:t>
            </a:fld>
            <a:endParaRPr lang="en-US" dirty="0"/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066800" y="1862336"/>
            <a:ext cx="7473450" cy="34591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330066"/>
              </a:buClr>
              <a:buSzPct val="100000"/>
              <a:buFont typeface="Arial" panose="020B0604020202020204" pitchFamily="34" charset="0"/>
              <a:buBlip>
                <a:blip r:embed="rId3"/>
              </a:buBlip>
            </a:pPr>
            <a:endParaRPr lang="en-US" dirty="0" smtClean="0"/>
          </a:p>
        </p:txBody>
      </p:sp>
      <p:sp>
        <p:nvSpPr>
          <p:cNvPr id="64" name="Title 1"/>
          <p:cNvSpPr txBox="1">
            <a:spLocks/>
          </p:cNvSpPr>
          <p:nvPr/>
        </p:nvSpPr>
        <p:spPr>
          <a:xfrm>
            <a:off x="799012" y="1524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3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5488912"/>
            <a:ext cx="3396240" cy="1082719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 flipV="1">
            <a:off x="304800" y="1219200"/>
            <a:ext cx="8534402" cy="0"/>
          </a:xfrm>
          <a:prstGeom prst="line">
            <a:avLst/>
          </a:prstGeom>
          <a:ln w="31750">
            <a:solidFill>
              <a:srgbClr val="009D7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799012" y="501134"/>
            <a:ext cx="485011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/>
              <a:t>Building a Campaign Committee</a:t>
            </a:r>
          </a:p>
        </p:txBody>
      </p:sp>
      <p:sp>
        <p:nvSpPr>
          <p:cNvPr id="3" name="Rectangle 2"/>
          <p:cNvSpPr/>
          <p:nvPr/>
        </p:nvSpPr>
        <p:spPr>
          <a:xfrm>
            <a:off x="799012" y="1786137"/>
            <a:ext cx="605898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/>
              <a:t>Relationship between Campaign Committee and Building Committee</a:t>
            </a:r>
          </a:p>
          <a:p>
            <a:pPr lvl="1"/>
            <a:r>
              <a:rPr lang="en-US" sz="1600" dirty="0"/>
              <a:t>Do the people who raise the money participate in deciding how it is spent?</a:t>
            </a:r>
          </a:p>
          <a:p>
            <a:pPr lvl="1"/>
            <a:endParaRPr lang="en-US" sz="1600" dirty="0"/>
          </a:p>
          <a:p>
            <a:r>
              <a:rPr lang="en-US" sz="1600" dirty="0"/>
              <a:t>Role of the Rabbi </a:t>
            </a:r>
          </a:p>
          <a:p>
            <a:pPr lvl="1"/>
            <a:r>
              <a:rPr lang="en-US" sz="1600" dirty="0"/>
              <a:t>Articulating the case and the need to give to the community, supporting a culture of giving</a:t>
            </a:r>
          </a:p>
          <a:p>
            <a:pPr lvl="1"/>
            <a:r>
              <a:rPr lang="en-US" sz="1600" dirty="0"/>
              <a:t>Participate in solicitations?</a:t>
            </a:r>
          </a:p>
          <a:p>
            <a:pPr lvl="1"/>
            <a:r>
              <a:rPr lang="en-US" sz="1600" dirty="0"/>
              <a:t>Thanking donors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628685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>
          <a:xfrm>
            <a:off x="6629400" y="6206506"/>
            <a:ext cx="2133600" cy="365125"/>
          </a:xfrm>
        </p:spPr>
        <p:txBody>
          <a:bodyPr/>
          <a:lstStyle/>
          <a:p>
            <a:fld id="{0AF0C9BB-101A-481D-B86C-B04406EF9307}" type="slidenum">
              <a:rPr lang="en-US" smtClean="0"/>
              <a:t>9</a:t>
            </a:fld>
            <a:endParaRPr lang="en-US" dirty="0"/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588202" y="1700674"/>
            <a:ext cx="7473450" cy="3459163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It’s not personal</a:t>
            </a:r>
          </a:p>
          <a:p>
            <a:r>
              <a:rPr lang="en-US" sz="2400" dirty="0"/>
              <a:t>It’s hard to decide how much to ask</a:t>
            </a:r>
          </a:p>
          <a:p>
            <a:pPr lvl="1"/>
            <a:r>
              <a:rPr lang="en-US" sz="2000" dirty="0"/>
              <a:t>A group process of guesswork with limited information available, and can be very wrong</a:t>
            </a:r>
          </a:p>
          <a:p>
            <a:pPr lvl="1"/>
            <a:r>
              <a:rPr lang="en-US" sz="2000" dirty="0"/>
              <a:t>Do you ask consultant for research on donor capacity? </a:t>
            </a:r>
          </a:p>
          <a:p>
            <a:pPr lvl="1"/>
            <a:r>
              <a:rPr lang="en-US" sz="2000" dirty="0"/>
              <a:t>You may not offend people by asking for too much, but you can surprise them</a:t>
            </a:r>
          </a:p>
          <a:p>
            <a:pPr lvl="1"/>
            <a:r>
              <a:rPr lang="en-US" sz="2000" dirty="0"/>
              <a:t>Don’t let a too-high ask destroy the positive feeling of a gift</a:t>
            </a:r>
          </a:p>
          <a:p>
            <a:r>
              <a:rPr lang="en-US" sz="2400" dirty="0"/>
              <a:t>You can’t project your own level of commitment onto someone else’s checkbook (or appreciated securities)</a:t>
            </a:r>
          </a:p>
          <a:p>
            <a:r>
              <a:rPr lang="en-US" sz="2400" dirty="0"/>
              <a:t>You are providing people an opportunity to give, to do a mitzvah – you have the right to ask, and they have the right to say no</a:t>
            </a:r>
          </a:p>
          <a:p>
            <a:r>
              <a:rPr lang="en-US" sz="2400" dirty="0"/>
              <a:t>It’s not personal</a:t>
            </a:r>
          </a:p>
          <a:p>
            <a:endParaRPr lang="en-US" sz="2400" dirty="0"/>
          </a:p>
        </p:txBody>
      </p:sp>
      <p:sp>
        <p:nvSpPr>
          <p:cNvPr id="64" name="Title 1"/>
          <p:cNvSpPr txBox="1">
            <a:spLocks/>
          </p:cNvSpPr>
          <p:nvPr/>
        </p:nvSpPr>
        <p:spPr>
          <a:xfrm>
            <a:off x="799012" y="1524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3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85846" y="567767"/>
            <a:ext cx="58303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Personal Lessons Learned</a:t>
            </a:r>
            <a:endParaRPr lang="en-US" sz="2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85846" y="4102153"/>
            <a:ext cx="70781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5488912"/>
            <a:ext cx="3396240" cy="1082719"/>
          </a:xfrm>
          <a:prstGeom prst="rect">
            <a:avLst/>
          </a:prstGeom>
        </p:spPr>
      </p:pic>
      <p:cxnSp>
        <p:nvCxnSpPr>
          <p:cNvPr id="11" name="Straight Connector 10"/>
          <p:cNvCxnSpPr/>
          <p:nvPr/>
        </p:nvCxnSpPr>
        <p:spPr>
          <a:xfrm flipV="1">
            <a:off x="304800" y="1219200"/>
            <a:ext cx="8534402" cy="0"/>
          </a:xfrm>
          <a:prstGeom prst="line">
            <a:avLst/>
          </a:prstGeom>
          <a:ln w="31750">
            <a:solidFill>
              <a:srgbClr val="009D7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7734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103</TotalTime>
  <Words>911</Words>
  <Application>Microsoft Office PowerPoint</Application>
  <PresentationFormat>On-screen Show (4:3)</PresentationFormat>
  <Paragraphs>119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Microsoft JhengHei</vt:lpstr>
      <vt:lpstr>Arial</vt:lpstr>
      <vt:lpstr>Calibri</vt:lpstr>
      <vt:lpstr>Calibri Light</vt:lpstr>
      <vt:lpstr>Office Theme</vt:lpstr>
      <vt:lpstr>Running a Capital Campaign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Rory Schonning</dc:creator>
  <cp:lastModifiedBy>Shoshana Lovett-Graff</cp:lastModifiedBy>
  <cp:revision>15</cp:revision>
  <dcterms:created xsi:type="dcterms:W3CDTF">2016-11-08T15:20:50Z</dcterms:created>
  <dcterms:modified xsi:type="dcterms:W3CDTF">2018-02-28T17:00:53Z</dcterms:modified>
</cp:coreProperties>
</file>