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0" r:id="rId4"/>
    <p:sldId id="259" r:id="rId5"/>
    <p:sldId id="266" r:id="rId6"/>
    <p:sldId id="267" r:id="rId7"/>
    <p:sldId id="275" r:id="rId8"/>
    <p:sldId id="269" r:id="rId9"/>
    <p:sldId id="270" r:id="rId10"/>
    <p:sldId id="265" r:id="rId11"/>
    <p:sldId id="276" r:id="rId12"/>
    <p:sldId id="278" r:id="rId13"/>
    <p:sldId id="27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C3F6-61F6-491E-8FC4-270B39FF8FFB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718E-4BDE-416D-ACAA-528190B0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CDF5-EC5F-4323-8ABD-BBE9A2181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0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0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4B95D-6FB0-4873-846E-C8C17A8227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C5E3-216D-429C-BCE9-B219E69C82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5AA3-15C1-4D48-82A4-1B833DA5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trategyn.com/customer-centered-innovation-map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1" y="4041444"/>
            <a:ext cx="6667500" cy="609600"/>
          </a:xfrm>
        </p:spPr>
        <p:txBody>
          <a:bodyPr>
            <a:normAutofit fontScale="25000" lnSpcReduction="20000"/>
          </a:bodyPr>
          <a:lstStyle/>
          <a:p>
            <a:pPr defTabSz="291632">
              <a:defRPr sz="2200"/>
            </a:pPr>
            <a:r>
              <a:rPr lang="en-US" sz="10000" dirty="0" smtClean="0"/>
              <a:t>Gathering 3</a:t>
            </a:r>
          </a:p>
          <a:p>
            <a:pPr defTabSz="291632">
              <a:defRPr sz="2200"/>
            </a:pPr>
            <a:r>
              <a:rPr lang="en-US" sz="10000" dirty="0" smtClean="0"/>
              <a:t>March 28, 2019</a:t>
            </a:r>
          </a:p>
          <a:p>
            <a:pPr defTabSz="291632">
              <a:defRPr sz="2200"/>
            </a:pPr>
            <a:endParaRPr lang="en-US" sz="10000" dirty="0"/>
          </a:p>
          <a:p>
            <a:pPr defTabSz="291632">
              <a:defRPr sz="2200"/>
            </a:pPr>
            <a:r>
              <a:rPr lang="en-US" sz="10000" dirty="0" smtClean="0"/>
              <a:t>Deb Friedman</a:t>
            </a:r>
          </a:p>
          <a:p>
            <a:pPr defTabSz="291632">
              <a:defRPr sz="2200"/>
            </a:pPr>
            <a:r>
              <a:rPr lang="en-US" sz="10000" dirty="0" smtClean="0"/>
              <a:t>Guests: </a:t>
            </a:r>
          </a:p>
          <a:p>
            <a:pPr defTabSz="291632">
              <a:defRPr sz="2200"/>
            </a:pPr>
            <a:r>
              <a:rPr lang="en-US" sz="10000" dirty="0" smtClean="0"/>
              <a:t>Cyd Weissman and Rabbi Shelly </a:t>
            </a:r>
            <a:r>
              <a:rPr lang="en-US" sz="10000" dirty="0" err="1" smtClean="0"/>
              <a:t>Barnathan</a:t>
            </a:r>
            <a:endParaRPr lang="en-US" sz="10000" dirty="0"/>
          </a:p>
          <a:p>
            <a:r>
              <a:rPr lang="en-US" dirty="0" smtClean="0">
                <a:ea typeface="Microsoft JhengHei" panose="020B0604030504040204" pitchFamily="34" charset="-120"/>
              </a:rPr>
              <a:t>Deb</a:t>
            </a:r>
            <a:endParaRPr lang="en-US" dirty="0">
              <a:ea typeface="Microsoft JhengHei" panose="020B0604030504040204" pitchFamily="34" charset="-12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828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8551" y="476409"/>
            <a:ext cx="9994900" cy="2387600"/>
          </a:xfrm>
        </p:spPr>
        <p:txBody>
          <a:bodyPr>
            <a:normAutofit/>
          </a:bodyPr>
          <a:lstStyle/>
          <a:p>
            <a:pPr defTabSz="361459">
              <a:defRPr sz="7000"/>
            </a:pPr>
            <a:r>
              <a:rPr lang="en-US" sz="5000" dirty="0" smtClean="0"/>
              <a:t>Growth and Development</a:t>
            </a:r>
            <a:endParaRPr lang="en-US" sz="5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28800" y="3648075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728282"/>
            <a:ext cx="2764905" cy="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41725" y="1714500"/>
            <a:ext cx="89085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0066"/>
              </a:buClr>
              <a:buSzPct val="100000"/>
              <a:buNone/>
            </a:pPr>
            <a:endParaRPr lang="en-US" sz="2500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7312" y="4105275"/>
            <a:ext cx="70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28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760083"/>
            <a:ext cx="2665153" cy="8496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520" y="588258"/>
            <a:ext cx="65453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/>
              <a:t>Rabbi  Shelly </a:t>
            </a:r>
            <a:r>
              <a:rPr lang="en-US" sz="3500" dirty="0" err="1" smtClean="0"/>
              <a:t>Barnathan</a:t>
            </a:r>
            <a:r>
              <a:rPr lang="en-US" sz="3500" dirty="0" smtClean="0"/>
              <a:t>-case study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1331288" y="1851239"/>
            <a:ext cx="6763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 </a:t>
            </a:r>
            <a:r>
              <a:rPr lang="en-US" sz="3200" dirty="0" err="1" smtClean="0"/>
              <a:t>Zarua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Engaging the Unengaged</a:t>
            </a:r>
          </a:p>
          <a:p>
            <a:endParaRPr lang="en-US" sz="3200" dirty="0"/>
          </a:p>
          <a:p>
            <a:r>
              <a:rPr lang="en-US" sz="3200" dirty="0" smtClean="0"/>
              <a:t>Leading from empathy</a:t>
            </a:r>
          </a:p>
          <a:p>
            <a:r>
              <a:rPr lang="en-US" sz="3200" dirty="0" smtClean="0"/>
              <a:t>Leading a co-constructed community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84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Process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756"/>
            <a:ext cx="10515600" cy="4351338"/>
          </a:xfrm>
        </p:spPr>
        <p:txBody>
          <a:bodyPr/>
          <a:lstStyle/>
          <a:p>
            <a:r>
              <a:rPr lang="en-US" sz="2400" dirty="0" smtClean="0"/>
              <a:t>Over a period of 7 months, I met with </a:t>
            </a:r>
            <a:r>
              <a:rPr lang="en-US" sz="2400" b="1" dirty="0" smtClean="0"/>
              <a:t>over 80 baby boomers/empty nesters</a:t>
            </a:r>
            <a:r>
              <a:rPr lang="en-US" sz="2400" dirty="0" smtClean="0"/>
              <a:t> for over 100 coffee conversations. </a:t>
            </a:r>
          </a:p>
          <a:p>
            <a:r>
              <a:rPr lang="en-US" sz="2400" dirty="0" smtClean="0"/>
              <a:t>I met with individuals and small groups, and I asked key questions around values, hopes</a:t>
            </a:r>
            <a:r>
              <a:rPr lang="he-IL" sz="2400" dirty="0" smtClean="0"/>
              <a:t>,</a:t>
            </a:r>
            <a:r>
              <a:rPr lang="en-US" sz="2400" dirty="0" smtClean="0"/>
              <a:t> and dreams for this “elder” time in their lives.</a:t>
            </a:r>
          </a:p>
          <a:p>
            <a:r>
              <a:rPr lang="en-US" sz="2400" dirty="0" smtClean="0"/>
              <a:t>I called these “</a:t>
            </a:r>
            <a:r>
              <a:rPr lang="en-US" sz="2400" b="1" dirty="0" smtClean="0"/>
              <a:t>Holy Conversations”</a:t>
            </a:r>
            <a:r>
              <a:rPr lang="en-US" sz="2400" dirty="0" smtClean="0"/>
              <a:t>, always preceded by the </a:t>
            </a:r>
            <a:r>
              <a:rPr lang="en-US" sz="2400" dirty="0" err="1" smtClean="0"/>
              <a:t>Brachah</a:t>
            </a:r>
            <a:r>
              <a:rPr lang="en-US" sz="2400" dirty="0" smtClean="0"/>
              <a:t>, “</a:t>
            </a:r>
            <a:r>
              <a:rPr lang="mr-IN" sz="2400" i="1" dirty="0" smtClean="0"/>
              <a:t>…</a:t>
            </a:r>
            <a:r>
              <a:rPr lang="en-US" sz="2400" i="1" dirty="0" err="1" smtClean="0"/>
              <a:t>La’asok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B’divrei</a:t>
            </a:r>
            <a:r>
              <a:rPr lang="en-US" sz="2400" i="1" dirty="0" smtClean="0"/>
              <a:t> Torah.”</a:t>
            </a:r>
          </a:p>
          <a:p>
            <a:r>
              <a:rPr lang="en-US" sz="2400" b="1" dirty="0" smtClean="0"/>
              <a:t>Advice</a:t>
            </a:r>
            <a:r>
              <a:rPr lang="en-US" sz="2400" dirty="0" smtClean="0"/>
              <a:t> - Get yourselves a Starbucks or Panera’s card!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3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100+ Coffees - </a:t>
            </a:r>
            <a:r>
              <a:rPr lang="en-US" sz="2500" b="1" i="1" dirty="0" smtClean="0"/>
              <a:t>Holy Conversation Questions</a:t>
            </a:r>
            <a:endParaRPr lang="en-US" sz="25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If you belong or have belonged to a synagogue, what </a:t>
            </a:r>
            <a:r>
              <a:rPr lang="en-US" sz="2600" b="1" u="sng" dirty="0"/>
              <a:t>drew you </a:t>
            </a:r>
            <a:r>
              <a:rPr lang="en-US" sz="2600" dirty="0"/>
              <a:t>originally to your synagogue?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Which </a:t>
            </a:r>
            <a:r>
              <a:rPr lang="en-US" sz="2600" b="1" u="sng" dirty="0"/>
              <a:t>values</a:t>
            </a:r>
            <a:r>
              <a:rPr lang="en-US" sz="2600" b="1" dirty="0"/>
              <a:t> </a:t>
            </a:r>
            <a:r>
              <a:rPr lang="en-US" sz="2600" dirty="0"/>
              <a:t>are of the most importance to you in the communities to which you choose to belong?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What are the </a:t>
            </a:r>
            <a:r>
              <a:rPr lang="en-US" sz="2600" b="1" u="sng" dirty="0"/>
              <a:t>pressing questions</a:t>
            </a:r>
            <a:r>
              <a:rPr lang="en-US" sz="2600" b="1" dirty="0"/>
              <a:t> </a:t>
            </a:r>
            <a:r>
              <a:rPr lang="en-US" sz="2600" dirty="0"/>
              <a:t>of deep, pertinent meaning for you in this phase of your life?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When and how do you feel that your deepest </a:t>
            </a:r>
            <a:r>
              <a:rPr lang="en-US" sz="2600" b="1" i="1" u="sng" dirty="0" err="1"/>
              <a:t>Neshama</a:t>
            </a:r>
            <a:r>
              <a:rPr lang="en-US" sz="2600" u="sng" dirty="0"/>
              <a:t>/soul</a:t>
            </a:r>
            <a:r>
              <a:rPr lang="en-US" sz="2600" dirty="0"/>
              <a:t>, your deep authentic self, is accessed, nourished, and expressed?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What are your </a:t>
            </a:r>
            <a:r>
              <a:rPr lang="en-US" sz="2600" b="1" u="sng" dirty="0"/>
              <a:t>hopes and dreams</a:t>
            </a:r>
            <a:r>
              <a:rPr lang="en-US" sz="2600" b="1" dirty="0"/>
              <a:t> </a:t>
            </a:r>
            <a:r>
              <a:rPr lang="en-US" sz="2600" dirty="0"/>
              <a:t>for continuing to make deep, authentic meaning in your life?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600" dirty="0"/>
              <a:t>What is the </a:t>
            </a:r>
            <a:r>
              <a:rPr lang="en-US" sz="2600" b="1" i="1" u="sng" dirty="0"/>
              <a:t>Torah</a:t>
            </a:r>
            <a:r>
              <a:rPr lang="en-US" sz="2600" u="sng" dirty="0"/>
              <a:t>/legacy</a:t>
            </a:r>
            <a:r>
              <a:rPr lang="en-US" sz="2600" dirty="0"/>
              <a:t> that you hope to pass on to your children and grandchildren, and to the world</a:t>
            </a:r>
            <a:r>
              <a:rPr lang="en-US" sz="2600" dirty="0" smtClean="0"/>
              <a:t>?</a:t>
            </a:r>
            <a:r>
              <a:rPr lang="en-US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00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254000"/>
            <a:ext cx="10380133" cy="999067"/>
          </a:xfrm>
          <a:solidFill>
            <a:srgbClr val="D000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5 Key Themes that emerged: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7" y="2028821"/>
            <a:ext cx="10515600" cy="40163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desire to continue </a:t>
            </a:r>
            <a:r>
              <a:rPr lang="en-US" sz="2400" b="1" dirty="0"/>
              <a:t>to know oneself </a:t>
            </a:r>
            <a:r>
              <a:rPr lang="en-US" sz="2400" dirty="0"/>
              <a:t>deeply and to live </a:t>
            </a:r>
            <a:r>
              <a:rPr lang="en-US" sz="2400" b="1" dirty="0"/>
              <a:t>authentically</a:t>
            </a:r>
            <a:r>
              <a:rPr lang="en-US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desire to live lives guided by Jewish</a:t>
            </a:r>
            <a:r>
              <a:rPr lang="en-US" sz="2400" b="1" dirty="0"/>
              <a:t> teachings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dirty="0"/>
              <a:t>Jewish</a:t>
            </a:r>
            <a:r>
              <a:rPr lang="en-US" sz="2400" b="1" dirty="0"/>
              <a:t> values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desire to </a:t>
            </a:r>
            <a:r>
              <a:rPr lang="en-US" sz="2400" b="1" dirty="0"/>
              <a:t>move away </a:t>
            </a:r>
            <a:r>
              <a:rPr lang="en-US" sz="2400" dirty="0"/>
              <a:t>from that which is </a:t>
            </a:r>
            <a:r>
              <a:rPr lang="en-US" sz="2400" b="1" dirty="0"/>
              <a:t>materialistic </a:t>
            </a:r>
            <a:r>
              <a:rPr lang="en-US" sz="2400" dirty="0"/>
              <a:t>and to live with deep</a:t>
            </a:r>
            <a:r>
              <a:rPr lang="en-US" sz="2400" b="1" dirty="0"/>
              <a:t> integrity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desire to engage in meaningful </a:t>
            </a:r>
            <a:r>
              <a:rPr lang="en-US" sz="2400" b="1" i="1" dirty="0" err="1"/>
              <a:t>Tikkun</a:t>
            </a:r>
            <a:r>
              <a:rPr lang="en-US" sz="2400" b="1" i="1" dirty="0"/>
              <a:t> Olam</a:t>
            </a:r>
            <a:r>
              <a:rPr lang="en-US" sz="2400" dirty="0"/>
              <a:t>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desire to be </a:t>
            </a:r>
            <a:r>
              <a:rPr lang="en-US" sz="2400" b="1" dirty="0"/>
              <a:t>known by others </a:t>
            </a:r>
            <a:r>
              <a:rPr lang="en-US" sz="2400" dirty="0"/>
              <a:t>in a supportive, safe, </a:t>
            </a:r>
            <a:r>
              <a:rPr lang="en-US" sz="2400" b="1" dirty="0"/>
              <a:t>relational</a:t>
            </a:r>
            <a:r>
              <a:rPr lang="en-US" sz="2400" dirty="0"/>
              <a:t> Jewish </a:t>
            </a:r>
            <a:r>
              <a:rPr lang="en-US" sz="2400" dirty="0" smtClean="0"/>
              <a:t>community.                                                                                                        </a:t>
            </a:r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b="1" dirty="0" smtClean="0"/>
              <a:t>themes</a:t>
            </a:r>
            <a:r>
              <a:rPr lang="en-US" sz="2400" dirty="0" smtClean="0"/>
              <a:t> informed the calendar of offerings for the 2017/18 Or </a:t>
            </a:r>
            <a:r>
              <a:rPr lang="en-US" sz="2400" dirty="0" err="1" smtClean="0"/>
              <a:t>Zarua</a:t>
            </a:r>
            <a:r>
              <a:rPr lang="en-US" sz="2400" dirty="0" smtClean="0"/>
              <a:t> year.</a:t>
            </a:r>
          </a:p>
        </p:txBody>
      </p:sp>
    </p:spTree>
    <p:extLst>
      <p:ext uri="{BB962C8B-B14F-4D97-AF65-F5344CB8AC3E}">
        <p14:creationId xmlns:p14="http://schemas.microsoft.com/office/powerpoint/2010/main" val="8832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7993" y="1621748"/>
            <a:ext cx="9892282" cy="3551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0066"/>
              </a:buClr>
              <a:buSzPct val="100000"/>
              <a:buNone/>
            </a:pPr>
            <a:r>
              <a:rPr lang="en-US" sz="2500" dirty="0" smtClean="0"/>
              <a:t> 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7312" y="4105275"/>
            <a:ext cx="70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28800" y="1219200"/>
            <a:ext cx="8534402" cy="0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527013"/>
            <a:ext cx="3396240" cy="1082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0520" y="588258"/>
            <a:ext cx="42229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/>
              <a:t>Questions-Next steps!</a:t>
            </a:r>
            <a:endParaRPr lang="en-US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92" y="1541382"/>
            <a:ext cx="6096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2</a:t>
            </a:fld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878257"/>
            <a:ext cx="2294467" cy="731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729" y="1503608"/>
            <a:ext cx="6232661" cy="4127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784" y="581381"/>
            <a:ext cx="13630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Where we have been &amp; where we are going</a:t>
            </a:r>
          </a:p>
        </p:txBody>
      </p:sp>
    </p:spTree>
    <p:extLst>
      <p:ext uri="{BB962C8B-B14F-4D97-AF65-F5344CB8AC3E}">
        <p14:creationId xmlns:p14="http://schemas.microsoft.com/office/powerpoint/2010/main" val="32859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2690" y="734167"/>
            <a:ext cx="9424067" cy="134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0066"/>
              </a:buClr>
              <a:buSzPct val="100000"/>
              <a:buNone/>
            </a:pPr>
            <a:endParaRPr lang="en-US" sz="3000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997021"/>
            <a:ext cx="1921933" cy="612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741" y="1116863"/>
            <a:ext cx="1112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137" y="474284"/>
            <a:ext cx="10573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3200" b="1" dirty="0" smtClean="0"/>
              <a:t>Engaging New Members---Shifting perspective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889" y="0"/>
            <a:ext cx="3791111" cy="2840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28843"/>
            <a:ext cx="142463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new breed of religious leaders will need to re-engineer </a:t>
            </a:r>
            <a:r>
              <a:rPr lang="en-US" sz="2400" b="1" dirty="0" smtClean="0"/>
              <a:t>their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skill sets, </a:t>
            </a:r>
            <a:r>
              <a:rPr lang="en-US" sz="2400" b="1" dirty="0" smtClean="0"/>
              <a:t>cultivate </a:t>
            </a:r>
            <a:r>
              <a:rPr lang="en-US" sz="2400" b="1" dirty="0"/>
              <a:t>new communities and re-</a:t>
            </a:r>
            <a:r>
              <a:rPr lang="en-US" sz="2400" b="1" dirty="0" smtClean="0"/>
              <a:t>imagine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sacred practices and </a:t>
            </a:r>
            <a:r>
              <a:rPr lang="en-US" sz="2400" b="1" dirty="0" smtClean="0"/>
              <a:t>spaces. </a:t>
            </a:r>
            <a:r>
              <a:rPr lang="en-US" sz="2400" dirty="0" smtClean="0"/>
              <a:t>But </a:t>
            </a:r>
            <a:r>
              <a:rPr lang="en-US" sz="2400" dirty="0"/>
              <a:t>the consumers’ new-</a:t>
            </a:r>
            <a:r>
              <a:rPr lang="en-US" sz="2400" dirty="0" smtClean="0"/>
              <a:t>found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power that comes with </a:t>
            </a:r>
            <a:r>
              <a:rPr lang="en-US" sz="2400" dirty="0" err="1"/>
              <a:t>curation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personalization</a:t>
            </a:r>
            <a:r>
              <a:rPr lang="en-US" sz="2400" dirty="0"/>
              <a:t>, a</a:t>
            </a:r>
            <a:r>
              <a:rPr lang="en-US" sz="2400" dirty="0" smtClean="0"/>
              <a:t>nd customization </a:t>
            </a:r>
            <a:r>
              <a:rPr lang="en-US" sz="2400" dirty="0"/>
              <a:t>comes with a new level of responsibility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accountability to </a:t>
            </a:r>
            <a:r>
              <a:rPr lang="en-US" sz="2400" b="1" dirty="0"/>
              <a:t>assure that they understand the job to be done: building </a:t>
            </a:r>
            <a:endParaRPr lang="en-US" sz="2400" b="1" dirty="0" smtClean="0"/>
          </a:p>
          <a:p>
            <a:r>
              <a:rPr lang="en-US" sz="2400" b="1" dirty="0" smtClean="0"/>
              <a:t>community </a:t>
            </a:r>
            <a:r>
              <a:rPr lang="en-US" sz="2400" b="1" dirty="0"/>
              <a:t>and helping people flourish</a:t>
            </a:r>
            <a:r>
              <a:rPr lang="en-US" sz="2400" dirty="0"/>
              <a:t>. If these new products and services </a:t>
            </a:r>
            <a:r>
              <a:rPr lang="en-US" sz="2400" dirty="0" smtClean="0"/>
              <a:t>are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good enough to get the job done then disruption and, in many cases, a decimation of the </a:t>
            </a:r>
            <a:endParaRPr lang="en-US" sz="2400" dirty="0" smtClean="0"/>
          </a:p>
          <a:p>
            <a:r>
              <a:rPr lang="en-US" sz="2400" dirty="0" smtClean="0"/>
              <a:t>Religious</a:t>
            </a:r>
            <a:r>
              <a:rPr lang="en-US" sz="2400" dirty="0"/>
              <a:t> </a:t>
            </a:r>
            <a:r>
              <a:rPr lang="en-US" sz="2400" dirty="0" smtClean="0"/>
              <a:t>incumbents </a:t>
            </a:r>
            <a:r>
              <a:rPr lang="en-US" sz="2400" dirty="0"/>
              <a:t>will not be far behind. </a:t>
            </a:r>
            <a:r>
              <a:rPr lang="en-US" sz="2400" b="1" dirty="0"/>
              <a:t>The incumbents must learn to disrupt themselves</a:t>
            </a:r>
            <a:r>
              <a:rPr lang="en-US" sz="2400" b="1" dirty="0" smtClean="0"/>
              <a:t>—</a:t>
            </a:r>
          </a:p>
          <a:p>
            <a:r>
              <a:rPr lang="en-US" sz="2400" b="1" dirty="0" smtClean="0"/>
              <a:t>a </a:t>
            </a:r>
            <a:r>
              <a:rPr lang="en-US" sz="2400" b="1" dirty="0"/>
              <a:t>very tall order</a:t>
            </a:r>
            <a:r>
              <a:rPr lang="en-US" sz="2400" b="1" dirty="0" smtClean="0"/>
              <a:t>—or </a:t>
            </a:r>
            <a:r>
              <a:rPr lang="en-US" sz="2400" b="1" dirty="0"/>
              <a:t>be disrupted by a rabbi and priest in a </a:t>
            </a:r>
            <a:r>
              <a:rPr lang="en-US" sz="2400" b="1" dirty="0" smtClean="0"/>
              <a:t>garage. </a:t>
            </a:r>
            <a:endParaRPr lang="en-US" sz="2000" b="1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bigthink.com</a:t>
            </a:r>
            <a:r>
              <a:rPr lang="en-US" dirty="0"/>
              <a:t>/</a:t>
            </a:r>
            <a:r>
              <a:rPr lang="en-US" dirty="0" err="1"/>
              <a:t>offwhite</a:t>
            </a:r>
            <a:r>
              <a:rPr lang="en-US" dirty="0"/>
              <a:t>-papers/the-great-unbundling-will-organized-religion-go-the-same-way-as-cable-tv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4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1862337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885411"/>
            <a:ext cx="2272028" cy="724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30" y="260091"/>
            <a:ext cx="121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Growth and Development: Engaging Potential Members and New Members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304" y="1347457"/>
            <a:ext cx="6428101" cy="4277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202" y="1591148"/>
            <a:ext cx="2570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 engagement is  most often created?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47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1862337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879337"/>
            <a:ext cx="2291080" cy="730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30" y="260091"/>
            <a:ext cx="121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Growth and Development: Engaging Potential Members and New Members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202" y="1591148"/>
            <a:ext cx="25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3763" y="1621747"/>
            <a:ext cx="84773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Jobs to be done</a:t>
            </a:r>
            <a:r>
              <a:rPr lang="en-US" sz="2400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://strategyn.com/customer-centered-innovation-map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Design </a:t>
            </a:r>
            <a:r>
              <a:rPr lang="en-US" sz="2400" b="1" dirty="0"/>
              <a:t>Thinking</a:t>
            </a:r>
            <a:r>
              <a:rPr lang="en-US" b="1" dirty="0"/>
              <a:t>: https://</a:t>
            </a:r>
            <a:r>
              <a:rPr lang="en-US" b="1" dirty="0" err="1"/>
              <a:t>www.enterpriseirregulars.com</a:t>
            </a:r>
            <a:r>
              <a:rPr lang="en-US" b="1" dirty="0"/>
              <a:t>/125085/what-is-design-thinking/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126" y="2892729"/>
            <a:ext cx="3159298" cy="257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539" y="2906905"/>
            <a:ext cx="5432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Shift from the committee needing to know the solutions---</a:t>
            </a:r>
            <a:r>
              <a:rPr lang="en-US" b="1" dirty="0" smtClean="0"/>
              <a:t>listen, empathize and solution emerges</a:t>
            </a:r>
          </a:p>
          <a:p>
            <a:endParaRPr lang="en-US" dirty="0"/>
          </a:p>
          <a:p>
            <a:r>
              <a:rPr lang="en-US" dirty="0" smtClean="0"/>
              <a:t>2. Shift from planning  the solution—</a:t>
            </a:r>
            <a:r>
              <a:rPr lang="en-US" b="1" dirty="0" smtClean="0"/>
              <a:t>to experimenting, &amp; co-construct small tasks</a:t>
            </a:r>
          </a:p>
          <a:p>
            <a:endParaRPr lang="en-US" dirty="0"/>
          </a:p>
          <a:p>
            <a:r>
              <a:rPr lang="en-US" smtClean="0"/>
              <a:t>3. Shift </a:t>
            </a:r>
            <a:r>
              <a:rPr lang="en-US" dirty="0" smtClean="0"/>
              <a:t>from the flyer --</a:t>
            </a:r>
            <a:r>
              <a:rPr lang="en-US" b="1" dirty="0" smtClean="0"/>
              <a:t>to social connectors 2 friends tell 2 friends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82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1862337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953540"/>
            <a:ext cx="2058324" cy="656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30" y="260091"/>
            <a:ext cx="121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Growth and Development: Engaging Potential Members and New Members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202" y="1591148"/>
            <a:ext cx="25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23101" y="1652346"/>
            <a:ext cx="749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02" y="719078"/>
            <a:ext cx="4888443" cy="2849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166" y="1120636"/>
            <a:ext cx="2935764" cy="2470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662" y="1167080"/>
            <a:ext cx="2193261" cy="2436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06" y="3564783"/>
            <a:ext cx="3810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106" y="3564783"/>
            <a:ext cx="3397700" cy="2582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9076" y="3687179"/>
            <a:ext cx="3152245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Shift to empathy --insight</a:t>
            </a:r>
          </a:p>
          <a:p>
            <a:r>
              <a:rPr lang="en-US" dirty="0" smtClean="0"/>
              <a:t>Tell me more: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your 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your hopes and dreams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hat gets in the way, pains and gains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1862337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749483"/>
            <a:ext cx="2698404" cy="860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30" y="260091"/>
            <a:ext cx="121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Growth and Development: Engaging Potential Members and New Members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202" y="1591148"/>
            <a:ext cx="25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8325" y="891002"/>
            <a:ext cx="87528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                              </a:t>
            </a:r>
            <a:r>
              <a:rPr lang="en-US" sz="2000" b="1" dirty="0" smtClean="0"/>
              <a:t>   Listen to stories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tell me a story about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was the best or worst part of the time/ an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tell me about the first time you…what do you remember about that day</a:t>
            </a:r>
            <a:endParaRPr lang="en-US" dirty="0"/>
          </a:p>
          <a:p>
            <a:r>
              <a:rPr lang="en-US" b="1" dirty="0" smtClean="0"/>
              <a:t>		</a:t>
            </a:r>
            <a:r>
              <a:rPr lang="en-US" sz="2000" b="1" dirty="0" smtClean="0"/>
              <a:t>Be Open Be Curious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Ask Why, and then ask why again, going deeper into the story, revealing feelings and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 the strands, if you find something that matters to them, learn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on depth and ask: tell me more, what were you feeling, can you say more</a:t>
            </a:r>
          </a:p>
          <a:p>
            <a:r>
              <a:rPr lang="en-US" b="1" dirty="0" smtClean="0"/>
              <a:t>              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</a:t>
            </a:r>
            <a:r>
              <a:rPr lang="en-US" sz="2000" b="1" dirty="0" smtClean="0"/>
              <a:t>Be Human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Affirm their perspectives and share your own (don’t over share)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honest—share your intention for the conversation that will help build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grateful—express your appreciation for what you hear and what you will do as follow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163" y="719078"/>
            <a:ext cx="3052182" cy="2849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06567" y="3349347"/>
            <a:ext cx="26602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Shift to empathy --insight</a:t>
            </a:r>
          </a:p>
          <a:p>
            <a:r>
              <a:rPr lang="en-US" dirty="0" smtClean="0"/>
              <a:t>Tell me more: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your 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your hopes and dreams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hat gets in the way, pains and gains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1862337"/>
            <a:ext cx="747345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0066"/>
              </a:buClr>
              <a:buSzPct val="10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840469"/>
            <a:ext cx="2413000" cy="769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137" y="489584"/>
            <a:ext cx="12547775" cy="53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Shift to Empathy </a:t>
            </a:r>
            <a:r>
              <a:rPr lang="en-US" b="1" dirty="0" smtClean="0"/>
              <a:t>(based on material from Columbia Business School) Jobs, Pains &amp; Gains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202" y="1591148"/>
            <a:ext cx="25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0137" y="1288032"/>
            <a:ext cx="1008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Jobs</a:t>
            </a:r>
            <a:r>
              <a:rPr lang="en-US" sz="3600" b="1" baseline="30000" dirty="0"/>
              <a:t>/Tasks: </a:t>
            </a:r>
            <a:r>
              <a:rPr lang="en-US" sz="3600" baseline="30000" dirty="0" smtClean="0"/>
              <a:t> Listen for what the person</a:t>
            </a:r>
            <a:r>
              <a:rPr lang="en-US" sz="3600" dirty="0" smtClean="0"/>
              <a:t> </a:t>
            </a:r>
            <a:r>
              <a:rPr lang="en-US" sz="3600" baseline="30000" dirty="0" smtClean="0"/>
              <a:t>is trying </a:t>
            </a:r>
            <a:r>
              <a:rPr lang="en-US" sz="3600" baseline="30000" dirty="0"/>
              <a:t>to </a:t>
            </a:r>
            <a:r>
              <a:rPr lang="en-US" sz="3600" baseline="30000" dirty="0" smtClean="0"/>
              <a:t>do, </a:t>
            </a:r>
            <a:r>
              <a:rPr lang="en-US" sz="3600" baseline="30000" dirty="0"/>
              <a:t>whether it be </a:t>
            </a:r>
            <a:r>
              <a:rPr lang="en-US" sz="3600" b="1" baseline="30000" dirty="0" smtClean="0"/>
              <a:t>physical</a:t>
            </a:r>
            <a:r>
              <a:rPr lang="en-US" sz="3600" b="1" dirty="0"/>
              <a:t> </a:t>
            </a:r>
            <a:r>
              <a:rPr lang="en-US" sz="3600" baseline="30000" dirty="0" smtClean="0"/>
              <a:t>or </a:t>
            </a:r>
            <a:r>
              <a:rPr lang="en-US" sz="3600" b="1" baseline="30000" dirty="0" smtClean="0"/>
              <a:t>emotional</a:t>
            </a:r>
          </a:p>
          <a:p>
            <a:r>
              <a:rPr lang="en-US" sz="3200" b="1" i="1" baseline="30000" dirty="0" smtClean="0"/>
              <a:t>“Be a good parent—raise children in a wild</a:t>
            </a:r>
            <a:r>
              <a:rPr lang="en-US" sz="3200" b="1" i="1" dirty="0" smtClean="0"/>
              <a:t> </a:t>
            </a:r>
            <a:r>
              <a:rPr lang="en-US" sz="3200" b="1" i="1" baseline="30000" dirty="0" smtClean="0"/>
              <a:t>west world</a:t>
            </a:r>
            <a:r>
              <a:rPr lang="en-US" sz="3200" b="1" i="1" dirty="0" smtClean="0"/>
              <a:t> </a:t>
            </a:r>
            <a:r>
              <a:rPr lang="en-US" sz="3200" b="1" i="1" baseline="30000" dirty="0" smtClean="0"/>
              <a:t>where </a:t>
            </a:r>
            <a:r>
              <a:rPr lang="en-US" sz="3200" b="1" i="1" baseline="30000" dirty="0" err="1" smtClean="0"/>
              <a:t>Siri</a:t>
            </a:r>
            <a:r>
              <a:rPr lang="en-US" sz="3200" b="1" i="1" dirty="0" smtClean="0"/>
              <a:t> </a:t>
            </a:r>
            <a:r>
              <a:rPr lang="en-US" sz="3200" b="1" i="1" baseline="30000" dirty="0" smtClean="0"/>
              <a:t>is</a:t>
            </a:r>
            <a:r>
              <a:rPr lang="en-US" sz="3200" b="1" i="1" dirty="0" smtClean="0"/>
              <a:t> </a:t>
            </a:r>
            <a:r>
              <a:rPr lang="en-US" sz="3200" b="1" i="1" baseline="30000" dirty="0" smtClean="0"/>
              <a:t>part of the </a:t>
            </a:r>
            <a:r>
              <a:rPr lang="en-US" sz="3200" b="1" i="1" baseline="30000" dirty="0" err="1" smtClean="0"/>
              <a:t>famliy</a:t>
            </a:r>
            <a:r>
              <a:rPr lang="en-US" sz="3200" b="1" i="1" baseline="30000" dirty="0" smtClean="0"/>
              <a:t>.”</a:t>
            </a:r>
          </a:p>
          <a:p>
            <a:r>
              <a:rPr lang="en-US" sz="3600" b="1" baseline="30000" dirty="0" smtClean="0"/>
              <a:t>Pains</a:t>
            </a:r>
            <a:r>
              <a:rPr lang="en-US" sz="3600" b="1" baseline="30000" dirty="0"/>
              <a:t>: </a:t>
            </a:r>
            <a:r>
              <a:rPr lang="en-US" sz="3600" baseline="30000" dirty="0"/>
              <a:t>By investigating the </a:t>
            </a:r>
            <a:r>
              <a:rPr lang="en-US" sz="3600" b="1" baseline="30000" dirty="0"/>
              <a:t>details </a:t>
            </a:r>
            <a:r>
              <a:rPr lang="en-US" sz="3600" baseline="30000" dirty="0"/>
              <a:t>of </a:t>
            </a:r>
            <a:r>
              <a:rPr lang="en-US" sz="3600" baseline="30000" dirty="0" smtClean="0"/>
              <a:t>their</a:t>
            </a:r>
            <a:r>
              <a:rPr lang="en-US" sz="3600" dirty="0" smtClean="0"/>
              <a:t> </a:t>
            </a:r>
            <a:r>
              <a:rPr lang="en-US" sz="3600" baseline="30000" dirty="0" smtClean="0"/>
              <a:t>process</a:t>
            </a:r>
            <a:r>
              <a:rPr lang="en-US" sz="3600" baseline="30000" dirty="0"/>
              <a:t>, you identify what </a:t>
            </a:r>
            <a:r>
              <a:rPr lang="en-US" sz="3600" b="1" baseline="30000" dirty="0"/>
              <a:t>challenges </a:t>
            </a:r>
            <a:r>
              <a:rPr lang="en-US" sz="3600" baseline="30000" dirty="0"/>
              <a:t>and the </a:t>
            </a:r>
            <a:r>
              <a:rPr lang="en-US" sz="3600" b="1" baseline="30000" dirty="0"/>
              <a:t>severity </a:t>
            </a:r>
            <a:r>
              <a:rPr lang="en-US" sz="3600" baseline="30000" dirty="0"/>
              <a:t>they experience while doing the job or accomplishing a task</a:t>
            </a:r>
            <a:r>
              <a:rPr lang="en-US" sz="3600" baseline="30000" dirty="0" smtClean="0"/>
              <a:t>.</a:t>
            </a:r>
          </a:p>
          <a:p>
            <a:r>
              <a:rPr lang="en-US" sz="3600" i="1" baseline="30000" dirty="0" smtClean="0"/>
              <a:t>“We work all the time, tech, stress, no time for us for me, no</a:t>
            </a:r>
            <a:r>
              <a:rPr lang="en-US" sz="3600" i="1" dirty="0" smtClean="0"/>
              <a:t> </a:t>
            </a:r>
            <a:r>
              <a:rPr lang="en-US" sz="3600" i="1" baseline="30000" dirty="0" smtClean="0"/>
              <a:t>support.”</a:t>
            </a:r>
            <a:endParaRPr lang="en-US" sz="3600" baseline="30000" dirty="0"/>
          </a:p>
          <a:p>
            <a:r>
              <a:rPr lang="en-US" sz="3600" baseline="30000" dirty="0" smtClean="0"/>
              <a:t> </a:t>
            </a:r>
            <a:r>
              <a:rPr lang="en-US" sz="3600" b="1" baseline="30000" dirty="0"/>
              <a:t>Gains: </a:t>
            </a:r>
            <a:r>
              <a:rPr lang="en-US" sz="3600" baseline="30000" dirty="0" smtClean="0"/>
              <a:t>Listen for</a:t>
            </a:r>
            <a:r>
              <a:rPr lang="en-US" sz="3600" dirty="0" smtClean="0"/>
              <a:t> </a:t>
            </a:r>
            <a:r>
              <a:rPr lang="en-US" sz="3600" b="1" baseline="30000" dirty="0" smtClean="0"/>
              <a:t>benefits </a:t>
            </a:r>
            <a:r>
              <a:rPr lang="en-US" sz="3600" b="1" baseline="30000" dirty="0"/>
              <a:t>and </a:t>
            </a:r>
            <a:r>
              <a:rPr lang="en-US" sz="3600" b="1" baseline="30000" dirty="0" smtClean="0"/>
              <a:t>outcomes</a:t>
            </a:r>
            <a:r>
              <a:rPr lang="en-US" sz="3600" baseline="30000" dirty="0" smtClean="0"/>
              <a:t>. </a:t>
            </a:r>
            <a:r>
              <a:rPr lang="en-US" sz="3600" baseline="30000" dirty="0"/>
              <a:t>W</a:t>
            </a:r>
            <a:r>
              <a:rPr lang="en-US" sz="3600" baseline="30000" dirty="0" smtClean="0"/>
              <a:t>hat </a:t>
            </a:r>
            <a:r>
              <a:rPr lang="en-US" sz="3600" baseline="30000" dirty="0"/>
              <a:t>value will be derived from its use? Will functionality improve? Will it save money? Will the customer feel better</a:t>
            </a:r>
            <a:r>
              <a:rPr lang="en-US" sz="3600" baseline="30000" dirty="0" smtClean="0"/>
              <a:t>?</a:t>
            </a:r>
            <a:r>
              <a:rPr lang="en-US" sz="3200" baseline="30000" dirty="0" smtClean="0"/>
              <a:t> </a:t>
            </a:r>
            <a:r>
              <a:rPr lang="en-US" sz="3200" i="1" baseline="30000" dirty="0" smtClean="0"/>
              <a:t>“Feel some relief that is not an add on, rather fits in to the rhythm of our lives, we’ll feel supported</a:t>
            </a:r>
            <a:r>
              <a:rPr lang="en-US" sz="3200" i="1" dirty="0" smtClean="0"/>
              <a:t>.</a:t>
            </a:r>
            <a:r>
              <a:rPr lang="en-US" sz="3200" i="1" baseline="30000" dirty="0" smtClean="0"/>
              <a:t>.”</a:t>
            </a:r>
            <a:r>
              <a:rPr lang="en-US" sz="3200" i="1" dirty="0" smtClean="0"/>
              <a:t> 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450" y="0"/>
            <a:ext cx="1801829" cy="1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06507"/>
            <a:ext cx="2133600" cy="365125"/>
          </a:xfrm>
        </p:spPr>
        <p:txBody>
          <a:bodyPr/>
          <a:lstStyle/>
          <a:p>
            <a:fld id="{0AF0C9BB-101A-481D-B86C-B04406EF9307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9202" y="1682945"/>
            <a:ext cx="9345048" cy="363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/>
              <a:t>Shift from planning  the solution—</a:t>
            </a:r>
            <a:r>
              <a:rPr lang="en-US" b="1" dirty="0"/>
              <a:t>to experimenting, </a:t>
            </a:r>
            <a:r>
              <a:rPr lang="en-US" b="1" dirty="0" smtClean="0"/>
              <a:t>try, learn,  try &amp; </a:t>
            </a:r>
            <a:r>
              <a:rPr lang="en-US" b="1" dirty="0"/>
              <a:t>co-construct small tasks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Shift from the flyer --</a:t>
            </a:r>
            <a:r>
              <a:rPr lang="en-US" b="1" dirty="0"/>
              <a:t>to social connectors 2 friends tell 2 friends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323012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8324" y="1132163"/>
            <a:ext cx="12023676" cy="15299"/>
          </a:xfrm>
          <a:prstGeom prst="line">
            <a:avLst/>
          </a:prstGeom>
          <a:ln w="31750">
            <a:solidFill>
              <a:srgbClr val="009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878257"/>
            <a:ext cx="2294467" cy="731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95" y="504883"/>
            <a:ext cx="121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Shift to, experiment, share small tasks, and 2 people tell 2 people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202" y="1591148"/>
            <a:ext cx="25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270" y="5324225"/>
            <a:ext cx="1801829" cy="1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906</Words>
  <Application>Microsoft Office PowerPoint</Application>
  <PresentationFormat>Widescreen</PresentationFormat>
  <Paragraphs>121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JhengHei</vt:lpstr>
      <vt:lpstr>Arial</vt:lpstr>
      <vt:lpstr>Calibri</vt:lpstr>
      <vt:lpstr>Calibri Light</vt:lpstr>
      <vt:lpstr>Mangal</vt:lpstr>
      <vt:lpstr>Office Theme</vt:lpstr>
      <vt:lpstr>Growth and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</vt:lpstr>
      <vt:lpstr>100+ Coffees - Holy Conversation Questions</vt:lpstr>
      <vt:lpstr> 5 Key Themes that emerged: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make the morning liturgy  come alive?</dc:title>
  <dc:creator>Shoshana Lovett-Graff</dc:creator>
  <cp:lastModifiedBy>Shoshana Lovett-Graff</cp:lastModifiedBy>
  <cp:revision>20</cp:revision>
  <dcterms:created xsi:type="dcterms:W3CDTF">2018-04-09T14:32:37Z</dcterms:created>
  <dcterms:modified xsi:type="dcterms:W3CDTF">2019-03-28T16:09:41Z</dcterms:modified>
</cp:coreProperties>
</file>