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7" r:id="rId2"/>
    <p:sldId id="258" r:id="rId3"/>
    <p:sldId id="259" r:id="rId4"/>
    <p:sldId id="260" r:id="rId5"/>
    <p:sldId id="264" r:id="rId6"/>
    <p:sldId id="263" r:id="rId7"/>
    <p:sldId id="261" r:id="rId8"/>
    <p:sldId id="266" r:id="rId9"/>
    <p:sldId id="267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BE3E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59" d="100"/>
          <a:sy n="59" d="100"/>
        </p:scale>
        <p:origin x="84" y="11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9FC3F6-61F6-491E-8FC4-270B39FF8FFB}" type="datetimeFigureOut">
              <a:rPr lang="en-US" smtClean="0"/>
              <a:t>4/9/2018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9A718E-4BDE-416D-ACAA-528190B064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9673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48CDF5-EC5F-4323-8ABD-BBE9A2181F5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679232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94B95D-6FB0-4873-846E-C8C17A8227D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85647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94B95D-6FB0-4873-846E-C8C17A8227D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3080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94B95D-6FB0-4873-846E-C8C17A8227D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698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94B95D-6FB0-4873-846E-C8C17A8227D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836628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94B95D-6FB0-4873-846E-C8C17A8227D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70340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94B95D-6FB0-4873-846E-C8C17A8227D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88692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94B95D-6FB0-4873-846E-C8C17A8227D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179398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94B95D-6FB0-4873-846E-C8C17A8227D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126719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94B95D-6FB0-4873-846E-C8C17A8227D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8474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5C5E3-216D-429C-BCE9-B219E69C82B2}" type="datetimeFigureOut">
              <a:rPr lang="en-US" smtClean="0"/>
              <a:t>4/9/2018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75AA3-15C1-4D48-82A4-1B833DA571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14250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5C5E3-216D-429C-BCE9-B219E69C82B2}" type="datetimeFigureOut">
              <a:rPr lang="en-US" smtClean="0"/>
              <a:t>4/9/2018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75AA3-15C1-4D48-82A4-1B833DA571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13087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5C5E3-216D-429C-BCE9-B219E69C82B2}" type="datetimeFigureOut">
              <a:rPr lang="en-US" smtClean="0"/>
              <a:t>4/9/2018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75AA3-15C1-4D48-82A4-1B833DA571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2657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5C5E3-216D-429C-BCE9-B219E69C82B2}" type="datetimeFigureOut">
              <a:rPr lang="en-US" smtClean="0"/>
              <a:t>4/9/2018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75AA3-15C1-4D48-82A4-1B833DA571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63994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5C5E3-216D-429C-BCE9-B219E69C82B2}" type="datetimeFigureOut">
              <a:rPr lang="en-US" smtClean="0"/>
              <a:t>4/9/2018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75AA3-15C1-4D48-82A4-1B833DA571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30060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5C5E3-216D-429C-BCE9-B219E69C82B2}" type="datetimeFigureOut">
              <a:rPr lang="en-US" smtClean="0"/>
              <a:t>4/9/2018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75AA3-15C1-4D48-82A4-1B833DA571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40257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5C5E3-216D-429C-BCE9-B219E69C82B2}" type="datetimeFigureOut">
              <a:rPr lang="en-US" smtClean="0"/>
              <a:t>4/9/2018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75AA3-15C1-4D48-82A4-1B833DA571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70788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5C5E3-216D-429C-BCE9-B219E69C82B2}" type="datetimeFigureOut">
              <a:rPr lang="en-US" smtClean="0"/>
              <a:t>4/9/2018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75AA3-15C1-4D48-82A4-1B833DA571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89187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5C5E3-216D-429C-BCE9-B219E69C82B2}" type="datetimeFigureOut">
              <a:rPr lang="en-US" smtClean="0"/>
              <a:t>4/9/2018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75AA3-15C1-4D48-82A4-1B833DA571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98224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5C5E3-216D-429C-BCE9-B219E69C82B2}" type="datetimeFigureOut">
              <a:rPr lang="en-US" smtClean="0"/>
              <a:t>4/9/2018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75AA3-15C1-4D48-82A4-1B833DA571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60212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5C5E3-216D-429C-BCE9-B219E69C82B2}" type="datetimeFigureOut">
              <a:rPr lang="en-US" smtClean="0"/>
              <a:t>4/9/2018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75AA3-15C1-4D48-82A4-1B833DA571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92502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C5C5E3-216D-429C-BCE9-B219E69C82B2}" type="datetimeFigureOut">
              <a:rPr lang="en-US" smtClean="0"/>
              <a:t>4/9/2018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775AA3-15C1-4D48-82A4-1B833DA571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1291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slovettgraff@reconstructingjudaism.org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hyperlink" Target="https://www.reconstructingjudaism.org/networks/2016/enlivening-shabbat-liturgy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62251" y="4041444"/>
            <a:ext cx="6667500" cy="609600"/>
          </a:xfrm>
        </p:spPr>
        <p:txBody>
          <a:bodyPr>
            <a:normAutofit fontScale="25000" lnSpcReduction="20000"/>
          </a:bodyPr>
          <a:lstStyle/>
          <a:p>
            <a:pPr defTabSz="291632">
              <a:defRPr sz="2300" b="1">
                <a:latin typeface="+mj-lt"/>
                <a:ea typeface="+mj-ea"/>
                <a:cs typeface="+mj-cs"/>
                <a:sym typeface="Helvetica"/>
              </a:defRPr>
            </a:pPr>
            <a:r>
              <a:rPr lang="en-US" sz="10000" b="1" dirty="0">
                <a:sym typeface="Helvetica"/>
              </a:rPr>
              <a:t>Weekday </a:t>
            </a:r>
            <a:r>
              <a:rPr lang="en-US" sz="10000" b="1" dirty="0" err="1">
                <a:sym typeface="Helvetica"/>
              </a:rPr>
              <a:t>Shacharit</a:t>
            </a:r>
            <a:endParaRPr lang="en-US" sz="10000" b="1" dirty="0">
              <a:sym typeface="Helvetica"/>
            </a:endParaRPr>
          </a:p>
          <a:p>
            <a:pPr defTabSz="291632">
              <a:defRPr sz="2200"/>
            </a:pPr>
            <a:r>
              <a:rPr lang="en-US" sz="10000" dirty="0"/>
              <a:t>April 11, 2018</a:t>
            </a:r>
          </a:p>
          <a:p>
            <a:pPr defTabSz="291632">
              <a:defRPr sz="2200"/>
            </a:pPr>
            <a:r>
              <a:rPr lang="en-US" sz="10000" dirty="0"/>
              <a:t>Rabbi Margot Stein</a:t>
            </a:r>
          </a:p>
          <a:p>
            <a:endParaRPr lang="en-US" dirty="0">
              <a:ea typeface="Microsoft JhengHei" panose="020B0604030504040204" pitchFamily="34" charset="-120"/>
            </a:endParaRPr>
          </a:p>
        </p:txBody>
      </p:sp>
      <p:cxnSp>
        <p:nvCxnSpPr>
          <p:cNvPr id="25" name="Straight Connector 24"/>
          <p:cNvCxnSpPr/>
          <p:nvPr/>
        </p:nvCxnSpPr>
        <p:spPr>
          <a:xfrm flipV="1">
            <a:off x="1828800" y="1219200"/>
            <a:ext cx="8534402" cy="0"/>
          </a:xfrm>
          <a:prstGeom prst="line">
            <a:avLst/>
          </a:prstGeom>
          <a:ln w="31750">
            <a:solidFill>
              <a:srgbClr val="009D7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098551" y="867107"/>
            <a:ext cx="9994900" cy="2387600"/>
          </a:xfrm>
        </p:spPr>
        <p:txBody>
          <a:bodyPr>
            <a:normAutofit/>
          </a:bodyPr>
          <a:lstStyle/>
          <a:p>
            <a:pPr defTabSz="361459">
              <a:defRPr sz="7000"/>
            </a:pPr>
            <a:r>
              <a:rPr lang="en-US" sz="5000" dirty="0" smtClean="0"/>
              <a:t>How can we make the morning liturgy </a:t>
            </a:r>
            <a:br>
              <a:rPr lang="en-US" sz="5000" dirty="0" smtClean="0"/>
            </a:br>
            <a:r>
              <a:rPr lang="en-US" sz="5000" dirty="0" smtClean="0"/>
              <a:t>come alive?</a:t>
            </a:r>
            <a:endParaRPr lang="en-US" sz="5000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1828800" y="3648075"/>
            <a:ext cx="8534402" cy="0"/>
          </a:xfrm>
          <a:prstGeom prst="line">
            <a:avLst/>
          </a:prstGeom>
          <a:ln w="31750">
            <a:solidFill>
              <a:srgbClr val="009D7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800" y="5527013"/>
            <a:ext cx="3396240" cy="10827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059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>
          <a:xfrm>
            <a:off x="8153400" y="6206507"/>
            <a:ext cx="2133600" cy="365125"/>
          </a:xfrm>
        </p:spPr>
        <p:txBody>
          <a:bodyPr/>
          <a:lstStyle/>
          <a:p>
            <a:fld id="{0AF0C9BB-101A-481D-B86C-B04406EF9307}" type="slidenum">
              <a:rPr lang="en-US" smtClean="0"/>
              <a:t>10</a:t>
            </a:fld>
            <a:endParaRPr lang="en-US" dirty="0"/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1641725" y="1714500"/>
            <a:ext cx="8908550" cy="34591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Clr>
                <a:srgbClr val="330066"/>
              </a:buClr>
              <a:buSzPct val="100000"/>
              <a:buNone/>
            </a:pPr>
            <a:r>
              <a:rPr lang="en-US" sz="2500" dirty="0" smtClean="0"/>
              <a:t>Email </a:t>
            </a:r>
            <a:r>
              <a:rPr lang="en-US" sz="2500" dirty="0" err="1" smtClean="0"/>
              <a:t>Shosh</a:t>
            </a:r>
            <a:r>
              <a:rPr lang="en-US" sz="2500" dirty="0" smtClean="0"/>
              <a:t> at </a:t>
            </a:r>
          </a:p>
          <a:p>
            <a:pPr marL="0" indent="0">
              <a:buClr>
                <a:srgbClr val="330066"/>
              </a:buClr>
              <a:buSzPct val="100000"/>
              <a:buNone/>
            </a:pPr>
            <a:r>
              <a:rPr lang="en-US" sz="2500" dirty="0" smtClean="0">
                <a:hlinkClick r:id="rId3"/>
              </a:rPr>
              <a:t>slovettgraff@reconstructingjudaism.org</a:t>
            </a:r>
            <a:endParaRPr lang="en-US" sz="2500" dirty="0" smtClean="0"/>
          </a:p>
          <a:p>
            <a:pPr marL="0" indent="0">
              <a:buClr>
                <a:srgbClr val="330066"/>
              </a:buClr>
              <a:buSzPct val="100000"/>
              <a:buNone/>
            </a:pPr>
            <a:endParaRPr lang="en-US" sz="2500" dirty="0"/>
          </a:p>
          <a:p>
            <a:pPr marL="0" indent="0">
              <a:buClr>
                <a:srgbClr val="330066"/>
              </a:buClr>
              <a:buSzPct val="100000"/>
              <a:buNone/>
            </a:pPr>
            <a:r>
              <a:rPr lang="en-US" sz="2500" dirty="0" smtClean="0"/>
              <a:t>Resources from last year:</a:t>
            </a:r>
          </a:p>
          <a:p>
            <a:pPr marL="0" indent="0">
              <a:buClr>
                <a:srgbClr val="330066"/>
              </a:buClr>
              <a:buSzPct val="100000"/>
              <a:buNone/>
            </a:pPr>
            <a:r>
              <a:rPr lang="en-US" sz="2500" dirty="0">
                <a:hlinkClick r:id="rId4"/>
              </a:rPr>
              <a:t>https://</a:t>
            </a:r>
            <a:r>
              <a:rPr lang="en-US" sz="2500" dirty="0" smtClean="0">
                <a:hlinkClick r:id="rId4"/>
              </a:rPr>
              <a:t>www.reconstructingjudaism.org/networks/2016/enlivening-shabbat-liturgy</a:t>
            </a:r>
            <a:r>
              <a:rPr lang="en-US" sz="2500" dirty="0" smtClean="0"/>
              <a:t> </a:t>
            </a:r>
            <a:endParaRPr lang="en-US" sz="2500" dirty="0"/>
          </a:p>
        </p:txBody>
      </p:sp>
      <p:sp>
        <p:nvSpPr>
          <p:cNvPr id="64" name="Title 1"/>
          <p:cNvSpPr txBox="1">
            <a:spLocks/>
          </p:cNvSpPr>
          <p:nvPr/>
        </p:nvSpPr>
        <p:spPr>
          <a:xfrm>
            <a:off x="2323012" y="1524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3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437312" y="4105275"/>
            <a:ext cx="70781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flipV="1">
            <a:off x="1828800" y="1219200"/>
            <a:ext cx="8534402" cy="0"/>
          </a:xfrm>
          <a:prstGeom prst="line">
            <a:avLst/>
          </a:prstGeom>
          <a:ln w="31750">
            <a:solidFill>
              <a:srgbClr val="009D7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1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800" y="5527013"/>
            <a:ext cx="3396240" cy="1082719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2350520" y="588258"/>
            <a:ext cx="7490961" cy="63094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500" dirty="0" smtClean="0"/>
              <a:t>Add your resources to our landing page!</a:t>
            </a: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1008415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>
          <a:xfrm>
            <a:off x="8153400" y="6206507"/>
            <a:ext cx="2133600" cy="365125"/>
          </a:xfrm>
        </p:spPr>
        <p:txBody>
          <a:bodyPr/>
          <a:lstStyle/>
          <a:p>
            <a:fld id="{0AF0C9BB-101A-481D-B86C-B04406EF9307}" type="slidenum">
              <a:rPr lang="en-US" smtClean="0"/>
              <a:t>2</a:t>
            </a:fld>
            <a:endParaRPr lang="en-US" dirty="0"/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1828800" y="988783"/>
            <a:ext cx="8237958" cy="2620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Clr>
                <a:srgbClr val="330066"/>
              </a:buClr>
              <a:buSzPct val="100000"/>
              <a:buNone/>
            </a:pPr>
            <a:r>
              <a:rPr lang="en-US" sz="3000" dirty="0"/>
              <a:t>If we are deeply informed, then our creativity will become part of the chain of development of the tradition, a living tradition, that takes in new directions all the time.  (Joey </a:t>
            </a:r>
            <a:r>
              <a:rPr lang="en-US" sz="3000" dirty="0" err="1"/>
              <a:t>Weisenberg</a:t>
            </a:r>
            <a:r>
              <a:rPr lang="en-US" sz="3000" dirty="0"/>
              <a:t>)</a:t>
            </a:r>
          </a:p>
        </p:txBody>
      </p:sp>
      <p:sp>
        <p:nvSpPr>
          <p:cNvPr id="64" name="Title 1"/>
          <p:cNvSpPr txBox="1">
            <a:spLocks/>
          </p:cNvSpPr>
          <p:nvPr/>
        </p:nvSpPr>
        <p:spPr>
          <a:xfrm>
            <a:off x="2323012" y="1524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25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800" y="5527013"/>
            <a:ext cx="3396240" cy="108271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828800" y="3469846"/>
            <a:ext cx="8039101" cy="1246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414781">
              <a:defRPr sz="2272"/>
            </a:pPr>
            <a:r>
              <a:rPr lang="en-US" sz="2500" dirty="0"/>
              <a:t>How do we become a link in the chain of tradition?</a:t>
            </a:r>
          </a:p>
          <a:p>
            <a:pPr defTabSz="414781">
              <a:defRPr sz="2272"/>
            </a:pPr>
            <a:r>
              <a:rPr lang="en-US" sz="2500" dirty="0"/>
              <a:t>What do we need to become deeply informed about?</a:t>
            </a:r>
          </a:p>
          <a:p>
            <a:pPr defTabSz="414781">
              <a:defRPr sz="2272"/>
            </a:pPr>
            <a:r>
              <a:rPr lang="en-US" sz="2500" dirty="0"/>
              <a:t>How do we both lead and follow?</a:t>
            </a:r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3285949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>
          <a:xfrm>
            <a:off x="8153400" y="6206507"/>
            <a:ext cx="2133600" cy="365125"/>
          </a:xfrm>
        </p:spPr>
        <p:txBody>
          <a:bodyPr/>
          <a:lstStyle/>
          <a:p>
            <a:fld id="{0AF0C9BB-101A-481D-B86C-B04406EF9307}" type="slidenum">
              <a:rPr lang="en-US" smtClean="0"/>
              <a:t>3</a:t>
            </a:fld>
            <a:endParaRPr lang="en-US" dirty="0"/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2590800" y="1862337"/>
            <a:ext cx="7473450" cy="34591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330066"/>
              </a:buClr>
              <a:buSzPct val="100000"/>
              <a:buFont typeface="Arial" panose="020B0604020202020204" pitchFamily="34" charset="0"/>
              <a:buBlip>
                <a:blip r:embed="rId3"/>
              </a:buBlip>
            </a:pPr>
            <a:endParaRPr lang="en-US" dirty="0"/>
          </a:p>
        </p:txBody>
      </p:sp>
      <p:sp>
        <p:nvSpPr>
          <p:cNvPr id="64" name="Title 1"/>
          <p:cNvSpPr txBox="1">
            <a:spLocks/>
          </p:cNvSpPr>
          <p:nvPr/>
        </p:nvSpPr>
        <p:spPr>
          <a:xfrm>
            <a:off x="2323012" y="1524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3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1828800" y="1219200"/>
            <a:ext cx="8534402" cy="0"/>
          </a:xfrm>
          <a:prstGeom prst="line">
            <a:avLst/>
          </a:prstGeom>
          <a:ln w="31750">
            <a:solidFill>
              <a:srgbClr val="009D7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800" y="5527013"/>
            <a:ext cx="3396240" cy="108271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2323012" y="566400"/>
            <a:ext cx="7833619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000" dirty="0" smtClean="0"/>
              <a:t>What are the key ingredients for a prayer leader?</a:t>
            </a:r>
            <a:endParaRPr lang="en-US" sz="3000" dirty="0"/>
          </a:p>
        </p:txBody>
      </p:sp>
      <p:sp>
        <p:nvSpPr>
          <p:cNvPr id="3" name="Rectangle 2"/>
          <p:cNvSpPr/>
          <p:nvPr/>
        </p:nvSpPr>
        <p:spPr>
          <a:xfrm>
            <a:off x="1828800" y="1786138"/>
            <a:ext cx="6096000" cy="2400657"/>
          </a:xfrm>
          <a:prstGeom prst="rect">
            <a:avLst/>
          </a:prstGeom>
        </p:spPr>
        <p:txBody>
          <a:bodyPr>
            <a:spAutoFit/>
          </a:bodyPr>
          <a:lstStyle/>
          <a:p>
            <a:pPr defTabSz="414780">
              <a:defRPr sz="2200"/>
            </a:pPr>
            <a:r>
              <a:rPr lang="en-US" sz="2500" dirty="0"/>
              <a:t>1.  Spiritual generosity - holding everyone in your circle</a:t>
            </a:r>
          </a:p>
          <a:p>
            <a:pPr defTabSz="414780">
              <a:defRPr sz="2200"/>
            </a:pPr>
            <a:r>
              <a:rPr lang="en-US" sz="2500" dirty="0"/>
              <a:t>2.  Silences - creating space for others’ experience</a:t>
            </a:r>
          </a:p>
          <a:p>
            <a:pPr defTabSz="414780">
              <a:defRPr sz="2200"/>
            </a:pPr>
            <a:r>
              <a:rPr lang="en-US" sz="2500" dirty="0"/>
              <a:t>3.  Preparing yourself to lead prayer - what is in the way?</a:t>
            </a:r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2424724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>
          <a:xfrm>
            <a:off x="8153400" y="6206507"/>
            <a:ext cx="2133600" cy="365125"/>
          </a:xfrm>
        </p:spPr>
        <p:txBody>
          <a:bodyPr/>
          <a:lstStyle/>
          <a:p>
            <a:fld id="{0AF0C9BB-101A-481D-B86C-B04406EF9307}" type="slidenum">
              <a:rPr lang="en-US" smtClean="0"/>
              <a:t>4</a:t>
            </a:fld>
            <a:endParaRPr lang="en-US" dirty="0"/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2590800" y="1862337"/>
            <a:ext cx="7473450" cy="34591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330066"/>
              </a:buClr>
              <a:buSzPct val="100000"/>
              <a:buFont typeface="Arial" panose="020B0604020202020204" pitchFamily="34" charset="0"/>
              <a:buBlip>
                <a:blip r:embed="rId3"/>
              </a:buBlip>
            </a:pPr>
            <a:endParaRPr lang="en-US" dirty="0"/>
          </a:p>
        </p:txBody>
      </p:sp>
      <p:sp>
        <p:nvSpPr>
          <p:cNvPr id="64" name="Title 1"/>
          <p:cNvSpPr txBox="1">
            <a:spLocks/>
          </p:cNvSpPr>
          <p:nvPr/>
        </p:nvSpPr>
        <p:spPr>
          <a:xfrm>
            <a:off x="2323012" y="1524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3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800" y="5527013"/>
            <a:ext cx="3396240" cy="108271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1828800" y="723900"/>
            <a:ext cx="6096000" cy="3554819"/>
          </a:xfrm>
          <a:prstGeom prst="rect">
            <a:avLst/>
          </a:prstGeom>
        </p:spPr>
        <p:txBody>
          <a:bodyPr>
            <a:spAutoFit/>
          </a:bodyPr>
          <a:lstStyle/>
          <a:p>
            <a:pPr defTabSz="484886">
              <a:defRPr sz="2600" u="sng"/>
            </a:pPr>
            <a:r>
              <a:rPr lang="en-US" sz="2500" dirty="0" smtClean="0"/>
              <a:t>Be mindful of the following elements:</a:t>
            </a:r>
          </a:p>
          <a:p>
            <a:pPr defTabSz="484886">
              <a:defRPr sz="2600"/>
            </a:pPr>
            <a:r>
              <a:rPr lang="en-US" sz="2500" dirty="0" smtClean="0"/>
              <a:t>1.  Intentional atmosphere</a:t>
            </a:r>
          </a:p>
          <a:p>
            <a:pPr defTabSz="484886">
              <a:defRPr sz="2600"/>
            </a:pPr>
            <a:r>
              <a:rPr lang="en-US" sz="2500" dirty="0" smtClean="0"/>
              <a:t>2.  aesthetic contrasts and balance</a:t>
            </a:r>
          </a:p>
          <a:p>
            <a:pPr defTabSz="484886">
              <a:defRPr sz="2600"/>
            </a:pPr>
            <a:r>
              <a:rPr lang="en-US" sz="2500" dirty="0" smtClean="0"/>
              <a:t>3.  Pacing and dynamics</a:t>
            </a:r>
          </a:p>
          <a:p>
            <a:pPr defTabSz="484886">
              <a:defRPr sz="2600"/>
            </a:pPr>
            <a:r>
              <a:rPr lang="en-US" sz="2500" dirty="0" smtClean="0"/>
              <a:t>4.  Intensity and complexity</a:t>
            </a:r>
          </a:p>
          <a:p>
            <a:pPr defTabSz="484886">
              <a:defRPr sz="2600"/>
            </a:pPr>
            <a:r>
              <a:rPr lang="en-US" sz="2500" dirty="0" smtClean="0"/>
              <a:t>5.  Building participation</a:t>
            </a:r>
          </a:p>
          <a:p>
            <a:pPr defTabSz="484886">
              <a:defRPr sz="2600"/>
            </a:pPr>
            <a:r>
              <a:rPr lang="en-US" sz="2500" dirty="0" smtClean="0"/>
              <a:t>6.  Starting and ending melodies clearly</a:t>
            </a:r>
          </a:p>
          <a:p>
            <a:pPr defTabSz="484886">
              <a:defRPr sz="2600"/>
            </a:pPr>
            <a:r>
              <a:rPr lang="en-US" sz="2500" dirty="0" smtClean="0"/>
              <a:t>7.  Cuing responses</a:t>
            </a:r>
          </a:p>
          <a:p>
            <a:pPr defTabSz="484886">
              <a:defRPr sz="2600"/>
            </a:pPr>
            <a:r>
              <a:rPr lang="en-US" sz="2500" dirty="0" smtClean="0"/>
              <a:t>8.  Focus and Preparedness</a:t>
            </a:r>
            <a:endParaRPr lang="en-US" sz="2500" dirty="0"/>
          </a:p>
        </p:txBody>
      </p:sp>
      <p:sp>
        <p:nvSpPr>
          <p:cNvPr id="3" name="Rectangle 2"/>
          <p:cNvSpPr/>
          <p:nvPr/>
        </p:nvSpPr>
        <p:spPr>
          <a:xfrm>
            <a:off x="1828800" y="4415389"/>
            <a:ext cx="6096000" cy="76944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200" dirty="0" smtClean="0"/>
              <a:t>Choosing melodies, setting the mood, picking a key, building momentum, and getting out of the way!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846243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>
          <a:xfrm>
            <a:off x="8153400" y="6206507"/>
            <a:ext cx="2133600" cy="365125"/>
          </a:xfrm>
        </p:spPr>
        <p:txBody>
          <a:bodyPr/>
          <a:lstStyle/>
          <a:p>
            <a:fld id="{0AF0C9BB-101A-481D-B86C-B04406EF9307}" type="slidenum">
              <a:rPr lang="en-US" smtClean="0"/>
              <a:t>5</a:t>
            </a:fld>
            <a:endParaRPr lang="en-US" dirty="0"/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1828800" y="1719724"/>
            <a:ext cx="7473450" cy="34591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500" dirty="0"/>
              <a:t>What is its role in the service?</a:t>
            </a:r>
          </a:p>
          <a:p>
            <a:r>
              <a:rPr lang="en-US" sz="2500" dirty="0"/>
              <a:t>What are some best practices for your community?</a:t>
            </a:r>
            <a:endParaRPr lang="en-US" sz="2500" dirty="0"/>
          </a:p>
        </p:txBody>
      </p:sp>
      <p:sp>
        <p:nvSpPr>
          <p:cNvPr id="64" name="Title 1"/>
          <p:cNvSpPr txBox="1">
            <a:spLocks/>
          </p:cNvSpPr>
          <p:nvPr/>
        </p:nvSpPr>
        <p:spPr>
          <a:xfrm>
            <a:off x="2323012" y="1524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3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1828800" y="1219200"/>
            <a:ext cx="8534402" cy="0"/>
          </a:xfrm>
          <a:prstGeom prst="line">
            <a:avLst/>
          </a:prstGeom>
          <a:ln w="31750">
            <a:solidFill>
              <a:srgbClr val="009D7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800" y="5527013"/>
            <a:ext cx="3396240" cy="108271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3279525" y="496670"/>
            <a:ext cx="6096000" cy="55399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3000" dirty="0" smtClean="0"/>
              <a:t>What is </a:t>
            </a:r>
            <a:r>
              <a:rPr lang="en-US" sz="3000" dirty="0" err="1" smtClean="0"/>
              <a:t>Pesukey</a:t>
            </a:r>
            <a:r>
              <a:rPr lang="en-US" sz="3000" dirty="0" smtClean="0"/>
              <a:t> De-</a:t>
            </a:r>
            <a:r>
              <a:rPr lang="en-US" sz="3000" dirty="0" err="1" smtClean="0"/>
              <a:t>Zimra</a:t>
            </a:r>
            <a:r>
              <a:rPr lang="en-US" sz="3000" dirty="0" smtClean="0"/>
              <a:t>?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1095868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>
          <a:xfrm>
            <a:off x="8153400" y="6206507"/>
            <a:ext cx="2133600" cy="365125"/>
          </a:xfrm>
        </p:spPr>
        <p:txBody>
          <a:bodyPr/>
          <a:lstStyle/>
          <a:p>
            <a:fld id="{0AF0C9BB-101A-481D-B86C-B04406EF9307}" type="slidenum">
              <a:rPr lang="en-US" smtClean="0"/>
              <a:t>6</a:t>
            </a:fld>
            <a:endParaRPr lang="en-US" dirty="0"/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2590800" y="1862337"/>
            <a:ext cx="7473450" cy="34591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330066"/>
              </a:buClr>
              <a:buSzPct val="100000"/>
              <a:buFont typeface="Arial" panose="020B0604020202020204" pitchFamily="34" charset="0"/>
              <a:buBlip>
                <a:blip r:embed="rId3"/>
              </a:buBlip>
            </a:pPr>
            <a:endParaRPr lang="en-US" dirty="0"/>
          </a:p>
        </p:txBody>
      </p:sp>
      <p:sp>
        <p:nvSpPr>
          <p:cNvPr id="64" name="Title 1"/>
          <p:cNvSpPr txBox="1">
            <a:spLocks/>
          </p:cNvSpPr>
          <p:nvPr/>
        </p:nvSpPr>
        <p:spPr>
          <a:xfrm>
            <a:off x="2323012" y="1524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3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800" y="5527013"/>
            <a:ext cx="3396240" cy="108271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3460938" y="2076020"/>
            <a:ext cx="5733173" cy="63094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500" dirty="0" err="1" smtClean="0"/>
              <a:t>Shacharit</a:t>
            </a:r>
            <a:r>
              <a:rPr lang="en-US" sz="3500" dirty="0" smtClean="0"/>
              <a:t>: </a:t>
            </a:r>
            <a:r>
              <a:rPr lang="en-US" sz="3500" dirty="0" err="1" smtClean="0"/>
              <a:t>Barechu</a:t>
            </a:r>
            <a:r>
              <a:rPr lang="en-US" sz="3500" dirty="0" smtClean="0"/>
              <a:t> and Shema</a:t>
            </a:r>
            <a:endParaRPr lang="en-US" sz="3500" dirty="0"/>
          </a:p>
        </p:txBody>
      </p:sp>
      <p:sp>
        <p:nvSpPr>
          <p:cNvPr id="3" name="Rectangle 2"/>
          <p:cNvSpPr/>
          <p:nvPr/>
        </p:nvSpPr>
        <p:spPr>
          <a:xfrm>
            <a:off x="4197389" y="3258498"/>
            <a:ext cx="4260269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500" dirty="0" smtClean="0"/>
              <a:t>Bringing the many into the One</a:t>
            </a:r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319560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>
          <a:xfrm>
            <a:off x="8153400" y="6206507"/>
            <a:ext cx="2133600" cy="365125"/>
          </a:xfrm>
        </p:spPr>
        <p:txBody>
          <a:bodyPr/>
          <a:lstStyle/>
          <a:p>
            <a:fld id="{0AF0C9BB-101A-481D-B86C-B04406EF9307}" type="slidenum">
              <a:rPr lang="en-US" smtClean="0"/>
              <a:t>7</a:t>
            </a:fld>
            <a:endParaRPr lang="en-US" dirty="0"/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1930400" y="1651179"/>
            <a:ext cx="8750300" cy="34591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330066"/>
              </a:buClr>
              <a:buSzPct val="100000"/>
              <a:buFont typeface="Arial" panose="020B0604020202020204" pitchFamily="34" charset="0"/>
              <a:buBlip>
                <a:blip r:embed="rId3"/>
              </a:buBlip>
            </a:pPr>
            <a:endParaRPr lang="en-US" dirty="0"/>
          </a:p>
        </p:txBody>
      </p:sp>
      <p:sp>
        <p:nvSpPr>
          <p:cNvPr id="64" name="Title 1"/>
          <p:cNvSpPr txBox="1">
            <a:spLocks/>
          </p:cNvSpPr>
          <p:nvPr/>
        </p:nvSpPr>
        <p:spPr>
          <a:xfrm>
            <a:off x="2323012" y="1524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3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323012" y="4181475"/>
            <a:ext cx="70781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800" y="5527013"/>
            <a:ext cx="3396240" cy="1082719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3128524" y="1274920"/>
            <a:ext cx="5467138" cy="63094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500" dirty="0" err="1" smtClean="0"/>
              <a:t>Mi</a:t>
            </a:r>
            <a:r>
              <a:rPr lang="en-US" sz="3500" dirty="0" smtClean="0"/>
              <a:t> </a:t>
            </a:r>
            <a:r>
              <a:rPr lang="en-US" sz="3500" dirty="0" err="1" smtClean="0"/>
              <a:t>Kamokha</a:t>
            </a:r>
            <a:r>
              <a:rPr lang="en-US" sz="3500" dirty="0" smtClean="0"/>
              <a:t> and the Amidah</a:t>
            </a:r>
            <a:endParaRPr lang="en-US" sz="3500" dirty="0"/>
          </a:p>
        </p:txBody>
      </p:sp>
      <p:sp>
        <p:nvSpPr>
          <p:cNvPr id="5" name="Rectangle 4"/>
          <p:cNvSpPr/>
          <p:nvPr/>
        </p:nvSpPr>
        <p:spPr>
          <a:xfrm>
            <a:off x="3027318" y="2269932"/>
            <a:ext cx="6820988" cy="14909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defTabSz="414781">
              <a:buFont typeface="Arial" panose="020B0604020202020204" pitchFamily="34" charset="0"/>
              <a:buChar char="•"/>
              <a:defRPr sz="2272"/>
            </a:pPr>
            <a:r>
              <a:rPr lang="en-US" dirty="0" err="1"/>
              <a:t>Avot</a:t>
            </a:r>
            <a:r>
              <a:rPr lang="en-US" dirty="0"/>
              <a:t> - Participating in the core story of our peoplehood</a:t>
            </a:r>
          </a:p>
          <a:p>
            <a:pPr marL="342900" indent="-342900" defTabSz="414781">
              <a:buFont typeface="Arial" panose="020B0604020202020204" pitchFamily="34" charset="0"/>
              <a:buChar char="•"/>
              <a:defRPr sz="2272"/>
            </a:pPr>
            <a:r>
              <a:rPr lang="en-US" dirty="0" err="1"/>
              <a:t>Bakashot</a:t>
            </a:r>
            <a:r>
              <a:rPr lang="en-US" dirty="0"/>
              <a:t> - Connecting with our existential need</a:t>
            </a:r>
          </a:p>
          <a:p>
            <a:pPr marL="342900" indent="-342900" defTabSz="414781">
              <a:buFont typeface="Arial" panose="020B0604020202020204" pitchFamily="34" charset="0"/>
              <a:buChar char="•"/>
              <a:defRPr sz="2272"/>
            </a:pPr>
            <a:r>
              <a:rPr lang="en-US" dirty="0" err="1"/>
              <a:t>Hoda’ah</a:t>
            </a:r>
            <a:r>
              <a:rPr lang="en-US" dirty="0"/>
              <a:t> and Shalom - Gratitude and peace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8896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>
          <a:xfrm>
            <a:off x="8153400" y="6206507"/>
            <a:ext cx="2133600" cy="365125"/>
          </a:xfrm>
        </p:spPr>
        <p:txBody>
          <a:bodyPr/>
          <a:lstStyle/>
          <a:p>
            <a:fld id="{0AF0C9BB-101A-481D-B86C-B04406EF9307}" type="slidenum">
              <a:rPr lang="en-US" smtClean="0"/>
              <a:t>8</a:t>
            </a:fld>
            <a:endParaRPr lang="en-US" dirty="0"/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2590800" y="1862337"/>
            <a:ext cx="7473450" cy="34591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330066"/>
              </a:buClr>
              <a:buSzPct val="100000"/>
              <a:buFont typeface="Arial" panose="020B0604020202020204" pitchFamily="34" charset="0"/>
              <a:buBlip>
                <a:blip r:embed="rId3"/>
              </a:buBlip>
            </a:pPr>
            <a:endParaRPr lang="en-US" dirty="0"/>
          </a:p>
        </p:txBody>
      </p:sp>
      <p:sp>
        <p:nvSpPr>
          <p:cNvPr id="64" name="Title 1"/>
          <p:cNvSpPr txBox="1">
            <a:spLocks/>
          </p:cNvSpPr>
          <p:nvPr/>
        </p:nvSpPr>
        <p:spPr>
          <a:xfrm>
            <a:off x="2323012" y="1524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3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323012" y="4181475"/>
            <a:ext cx="70781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800" y="5527013"/>
            <a:ext cx="3396240" cy="1082719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3574040" y="1104363"/>
            <a:ext cx="4995214" cy="63094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500" dirty="0" smtClean="0"/>
              <a:t>First way to map </a:t>
            </a:r>
            <a:r>
              <a:rPr lang="en-US" sz="3500" dirty="0" err="1" smtClean="0"/>
              <a:t>Shacharit</a:t>
            </a:r>
            <a:endParaRPr lang="en-US" sz="3500" dirty="0"/>
          </a:p>
        </p:txBody>
      </p:sp>
      <p:sp>
        <p:nvSpPr>
          <p:cNvPr id="5" name="Rectangle 4"/>
          <p:cNvSpPr/>
          <p:nvPr/>
        </p:nvSpPr>
        <p:spPr>
          <a:xfrm>
            <a:off x="3023647" y="2015006"/>
            <a:ext cx="6096000" cy="2015936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500" dirty="0" smtClean="0"/>
              <a:t>Gratitude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500" dirty="0" smtClean="0"/>
              <a:t>Song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500" dirty="0" smtClean="0"/>
              <a:t>Knowledge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500" dirty="0" smtClean="0"/>
              <a:t>Petition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500" dirty="0" smtClean="0"/>
              <a:t>Descent</a:t>
            </a:r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2479570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>
          <a:xfrm>
            <a:off x="8153400" y="6206507"/>
            <a:ext cx="2133600" cy="365125"/>
          </a:xfrm>
        </p:spPr>
        <p:txBody>
          <a:bodyPr/>
          <a:lstStyle/>
          <a:p>
            <a:fld id="{0AF0C9BB-101A-481D-B86C-B04406EF9307}" type="slidenum">
              <a:rPr lang="en-US" smtClean="0"/>
              <a:t>9</a:t>
            </a:fld>
            <a:endParaRPr lang="en-US" dirty="0"/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2590800" y="1862337"/>
            <a:ext cx="7473450" cy="34591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330066"/>
              </a:buClr>
              <a:buSzPct val="100000"/>
              <a:buFont typeface="Arial" panose="020B0604020202020204" pitchFamily="34" charset="0"/>
              <a:buBlip>
                <a:blip r:embed="rId3"/>
              </a:buBlip>
            </a:pPr>
            <a:endParaRPr lang="en-US" dirty="0"/>
          </a:p>
        </p:txBody>
      </p:sp>
      <p:sp>
        <p:nvSpPr>
          <p:cNvPr id="64" name="Title 1"/>
          <p:cNvSpPr txBox="1">
            <a:spLocks/>
          </p:cNvSpPr>
          <p:nvPr/>
        </p:nvSpPr>
        <p:spPr>
          <a:xfrm>
            <a:off x="2323012" y="1524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3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323012" y="4181475"/>
            <a:ext cx="70781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800" y="5527013"/>
            <a:ext cx="3396240" cy="1082719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3574040" y="1104363"/>
            <a:ext cx="504433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 smtClean="0"/>
              <a:t>2nd way to map </a:t>
            </a:r>
            <a:r>
              <a:rPr lang="en-US" sz="3600" dirty="0" err="1" smtClean="0"/>
              <a:t>Shacharit</a:t>
            </a:r>
            <a:endParaRPr lang="en-US" sz="3500" dirty="0"/>
          </a:p>
        </p:txBody>
      </p:sp>
      <p:sp>
        <p:nvSpPr>
          <p:cNvPr id="5" name="Rectangle 4"/>
          <p:cNvSpPr/>
          <p:nvPr/>
        </p:nvSpPr>
        <p:spPr>
          <a:xfrm>
            <a:off x="2493938" y="1862337"/>
            <a:ext cx="7887747" cy="39241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err="1" smtClean="0"/>
              <a:t>Assiyah</a:t>
            </a:r>
            <a:r>
              <a:rPr lang="en-US" sz="2800" dirty="0" smtClean="0"/>
              <a:t>/Action — Body awareness, blessings of the morning</a:t>
            </a:r>
          </a:p>
          <a:p>
            <a:r>
              <a:rPr lang="en-US" sz="2800" dirty="0" err="1" smtClean="0"/>
              <a:t>Yetzirah</a:t>
            </a:r>
            <a:r>
              <a:rPr lang="en-US" sz="2800" dirty="0" smtClean="0"/>
              <a:t>/Formation — Emotions that spill out in words of praise.  Hallelujah!</a:t>
            </a:r>
          </a:p>
          <a:p>
            <a:r>
              <a:rPr lang="en-US" sz="2800" dirty="0" err="1" smtClean="0"/>
              <a:t>Beriyah</a:t>
            </a:r>
            <a:r>
              <a:rPr lang="en-US" sz="2800" dirty="0" smtClean="0"/>
              <a:t>/Creation — </a:t>
            </a:r>
            <a:r>
              <a:rPr lang="en-US" sz="2800" dirty="0" err="1" smtClean="0"/>
              <a:t>Sh’ma</a:t>
            </a:r>
            <a:r>
              <a:rPr lang="en-US" sz="2800" dirty="0" smtClean="0"/>
              <a:t> and the journey towards wonder and transcendence</a:t>
            </a:r>
          </a:p>
          <a:p>
            <a:r>
              <a:rPr lang="en-US" sz="2800" dirty="0" err="1" smtClean="0"/>
              <a:t>Atzilut</a:t>
            </a:r>
            <a:r>
              <a:rPr lang="en-US" sz="2800" dirty="0" smtClean="0"/>
              <a:t>/Emanation — Amidah and Spiritual sustenance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3416518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350</Words>
  <Application>Microsoft Office PowerPoint</Application>
  <PresentationFormat>Widescreen</PresentationFormat>
  <Paragraphs>67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Microsoft JhengHei</vt:lpstr>
      <vt:lpstr>Arial</vt:lpstr>
      <vt:lpstr>Calibri</vt:lpstr>
      <vt:lpstr>Calibri Light</vt:lpstr>
      <vt:lpstr>Helvetica</vt:lpstr>
      <vt:lpstr>Office Theme</vt:lpstr>
      <vt:lpstr>How can we make the morning liturgy  come alive?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can we make the morning liturgy  come alive?</dc:title>
  <dc:creator>Shoshana Lovett-Graff</dc:creator>
  <cp:lastModifiedBy>Shoshana Lovett-Graff</cp:lastModifiedBy>
  <cp:revision>2</cp:revision>
  <dcterms:created xsi:type="dcterms:W3CDTF">2018-04-09T14:32:37Z</dcterms:created>
  <dcterms:modified xsi:type="dcterms:W3CDTF">2018-04-09T14:40:06Z</dcterms:modified>
</cp:coreProperties>
</file>