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4" r:id="rId6"/>
    <p:sldId id="263" r:id="rId7"/>
    <p:sldId id="261" r:id="rId8"/>
    <p:sldId id="266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C3F6-61F6-491E-8FC4-270B39FF8FFB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A718E-4BDE-416D-ACAA-528190B06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8CDF5-EC5F-4323-8ABD-BBE9A2181F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92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64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308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9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66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3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86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93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67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7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2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0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6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9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0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2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1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2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21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5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5C5E3-216D-429C-BCE9-B219E69C82B2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75AA3-15C1-4D48-82A4-1B833DA57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lovettgraff@reconstructingjudaism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reconstructingjudaism.org/networks/2016/enlivening-shabbat-liturg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2251" y="4041444"/>
            <a:ext cx="6667500" cy="609600"/>
          </a:xfrm>
        </p:spPr>
        <p:txBody>
          <a:bodyPr>
            <a:normAutofit fontScale="25000" lnSpcReduction="20000"/>
          </a:bodyPr>
          <a:lstStyle/>
          <a:p>
            <a:pPr defTabSz="291632">
              <a:defRPr sz="2300" b="1">
                <a:latin typeface="+mj-lt"/>
                <a:ea typeface="+mj-ea"/>
                <a:cs typeface="+mj-cs"/>
                <a:sym typeface="Helvetica"/>
              </a:defRPr>
            </a:pPr>
            <a:r>
              <a:rPr lang="en-US" sz="10000" b="1" dirty="0">
                <a:sym typeface="Helvetica"/>
              </a:rPr>
              <a:t>Weekday </a:t>
            </a:r>
            <a:r>
              <a:rPr lang="en-US" sz="10000" b="1" dirty="0" err="1">
                <a:sym typeface="Helvetica"/>
              </a:rPr>
              <a:t>Shacharit</a:t>
            </a:r>
            <a:endParaRPr lang="en-US" sz="10000" b="1" dirty="0">
              <a:sym typeface="Helvetica"/>
            </a:endParaRPr>
          </a:p>
          <a:p>
            <a:pPr defTabSz="291632">
              <a:defRPr sz="2200"/>
            </a:pPr>
            <a:r>
              <a:rPr lang="en-US" sz="10000" dirty="0"/>
              <a:t>April 11, 2018</a:t>
            </a:r>
          </a:p>
          <a:p>
            <a:pPr defTabSz="291632">
              <a:defRPr sz="2200"/>
            </a:pPr>
            <a:r>
              <a:rPr lang="en-US" sz="10000" dirty="0"/>
              <a:t>Rabbi Margot Stein</a:t>
            </a:r>
          </a:p>
          <a:p>
            <a:endParaRPr lang="en-US" dirty="0">
              <a:ea typeface="Microsoft JhengHei" panose="020B0604030504040204" pitchFamily="34" charset="-12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98551" y="867107"/>
            <a:ext cx="9994900" cy="2387600"/>
          </a:xfrm>
        </p:spPr>
        <p:txBody>
          <a:bodyPr>
            <a:normAutofit/>
          </a:bodyPr>
          <a:lstStyle/>
          <a:p>
            <a:pPr defTabSz="361459">
              <a:defRPr sz="7000"/>
            </a:pPr>
            <a:r>
              <a:rPr lang="en-US" sz="5000" dirty="0" smtClean="0"/>
              <a:t>How can we make the morning liturgy </a:t>
            </a:r>
            <a:br>
              <a:rPr lang="en-US" sz="5000" dirty="0" smtClean="0"/>
            </a:br>
            <a:r>
              <a:rPr lang="en-US" sz="5000" dirty="0" smtClean="0"/>
              <a:t>come alive?</a:t>
            </a:r>
            <a:endParaRPr lang="en-US" sz="500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3648075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5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41725" y="1714500"/>
            <a:ext cx="89085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r>
              <a:rPr lang="en-US" sz="2500" dirty="0" smtClean="0"/>
              <a:t>Email </a:t>
            </a:r>
            <a:r>
              <a:rPr lang="en-US" sz="2500" dirty="0" err="1" smtClean="0"/>
              <a:t>Shosh</a:t>
            </a:r>
            <a:r>
              <a:rPr lang="en-US" sz="2500" dirty="0" smtClean="0"/>
              <a:t> at </a:t>
            </a:r>
          </a:p>
          <a:p>
            <a:pPr marL="0" indent="0">
              <a:buClr>
                <a:srgbClr val="330066"/>
              </a:buClr>
              <a:buSzPct val="100000"/>
              <a:buNone/>
            </a:pPr>
            <a:r>
              <a:rPr lang="en-US" sz="2500" dirty="0" smtClean="0">
                <a:hlinkClick r:id="rId3"/>
              </a:rPr>
              <a:t>slovettgraff@reconstructingjudaism.org</a:t>
            </a:r>
            <a:endParaRPr lang="en-US" sz="2500" dirty="0" smtClean="0"/>
          </a:p>
          <a:p>
            <a:pPr marL="0" indent="0">
              <a:buClr>
                <a:srgbClr val="330066"/>
              </a:buClr>
              <a:buSzPct val="100000"/>
              <a:buNone/>
            </a:pPr>
            <a:endParaRPr lang="en-US" sz="2500" dirty="0"/>
          </a:p>
          <a:p>
            <a:pPr marL="0" indent="0">
              <a:buClr>
                <a:srgbClr val="330066"/>
              </a:buClr>
              <a:buSzPct val="100000"/>
              <a:buNone/>
            </a:pPr>
            <a:r>
              <a:rPr lang="en-US" sz="2500" dirty="0" smtClean="0"/>
              <a:t>Resources from last year:</a:t>
            </a:r>
          </a:p>
          <a:p>
            <a:pPr marL="0" indent="0">
              <a:buClr>
                <a:srgbClr val="330066"/>
              </a:buClr>
              <a:buSzPct val="100000"/>
              <a:buNone/>
            </a:pPr>
            <a:r>
              <a:rPr lang="en-US" sz="2500" dirty="0">
                <a:hlinkClick r:id="rId4"/>
              </a:rPr>
              <a:t>https://</a:t>
            </a:r>
            <a:r>
              <a:rPr lang="en-US" sz="2500" dirty="0" smtClean="0">
                <a:hlinkClick r:id="rId4"/>
              </a:rPr>
              <a:t>www.reconstructingjudaism.org/networks/2016/enlivening-shabbat-liturgy</a:t>
            </a:r>
            <a:r>
              <a:rPr lang="en-US" sz="2500" dirty="0" smtClean="0"/>
              <a:t> </a:t>
            </a:r>
            <a:endParaRPr lang="en-US" sz="2500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7312" y="4105275"/>
            <a:ext cx="707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350520" y="588258"/>
            <a:ext cx="7490961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 smtClean="0"/>
              <a:t>Add your resources to our landing page!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00841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828800" y="988783"/>
            <a:ext cx="8237958" cy="262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330066"/>
              </a:buClr>
              <a:buSzPct val="100000"/>
              <a:buNone/>
            </a:pPr>
            <a:r>
              <a:rPr lang="en-US" sz="3000" dirty="0"/>
              <a:t>If we are deeply informed, then our creativity will become part of the chain of development of the tradition, a living tradition, that takes in new directions all the time.  (Joey </a:t>
            </a:r>
            <a:r>
              <a:rPr lang="en-US" sz="3000" dirty="0" err="1"/>
              <a:t>Weisenberg</a:t>
            </a:r>
            <a:r>
              <a:rPr lang="en-US" sz="3000" dirty="0"/>
              <a:t>)</a:t>
            </a: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0" y="3469846"/>
            <a:ext cx="8039101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14781">
              <a:defRPr sz="2272"/>
            </a:pPr>
            <a:r>
              <a:rPr lang="en-US" sz="2500" dirty="0"/>
              <a:t>How do we become a link in the chain of tradition?</a:t>
            </a:r>
          </a:p>
          <a:p>
            <a:pPr defTabSz="414781">
              <a:defRPr sz="2272"/>
            </a:pPr>
            <a:r>
              <a:rPr lang="en-US" sz="2500" dirty="0"/>
              <a:t>What do we need to become deeply informed about?</a:t>
            </a:r>
          </a:p>
          <a:p>
            <a:pPr defTabSz="414781">
              <a:defRPr sz="2272"/>
            </a:pPr>
            <a:r>
              <a:rPr lang="en-US" sz="2500" dirty="0"/>
              <a:t>How do we both lead and follow?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859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23012" y="566400"/>
            <a:ext cx="78336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/>
              <a:t>What are the key ingredients for a prayer leader?</a:t>
            </a:r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1828800" y="1786138"/>
            <a:ext cx="6096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14780">
              <a:defRPr sz="2200"/>
            </a:pPr>
            <a:r>
              <a:rPr lang="en-US" sz="2500" dirty="0"/>
              <a:t>1.  Spiritual generosity - holding everyone in your circle</a:t>
            </a:r>
          </a:p>
          <a:p>
            <a:pPr defTabSz="414780">
              <a:defRPr sz="2200"/>
            </a:pPr>
            <a:r>
              <a:rPr lang="en-US" sz="2500" dirty="0"/>
              <a:t>2.  Silences - creating space for others’ experience</a:t>
            </a:r>
          </a:p>
          <a:p>
            <a:pPr defTabSz="414780">
              <a:defRPr sz="2200"/>
            </a:pPr>
            <a:r>
              <a:rPr lang="en-US" sz="2500" dirty="0"/>
              <a:t>3.  Preparing yourself to lead prayer - what is in the way?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247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28800" y="723900"/>
            <a:ext cx="6096000" cy="355481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84886">
              <a:defRPr sz="2600" u="sng"/>
            </a:pPr>
            <a:r>
              <a:rPr lang="en-US" sz="2500" dirty="0" smtClean="0"/>
              <a:t>Be mindful of the following elements:</a:t>
            </a:r>
          </a:p>
          <a:p>
            <a:pPr defTabSz="484886">
              <a:defRPr sz="2600"/>
            </a:pPr>
            <a:r>
              <a:rPr lang="en-US" sz="2500" dirty="0" smtClean="0"/>
              <a:t>1.  Intentional atmosphere</a:t>
            </a:r>
          </a:p>
          <a:p>
            <a:pPr defTabSz="484886">
              <a:defRPr sz="2600"/>
            </a:pPr>
            <a:r>
              <a:rPr lang="en-US" sz="2500" dirty="0" smtClean="0"/>
              <a:t>2.  aesthetic contrasts and balance</a:t>
            </a:r>
          </a:p>
          <a:p>
            <a:pPr defTabSz="484886">
              <a:defRPr sz="2600"/>
            </a:pPr>
            <a:r>
              <a:rPr lang="en-US" sz="2500" dirty="0" smtClean="0"/>
              <a:t>3.  Pacing and dynamics</a:t>
            </a:r>
          </a:p>
          <a:p>
            <a:pPr defTabSz="484886">
              <a:defRPr sz="2600"/>
            </a:pPr>
            <a:r>
              <a:rPr lang="en-US" sz="2500" dirty="0" smtClean="0"/>
              <a:t>4.  Intensity and complexity</a:t>
            </a:r>
          </a:p>
          <a:p>
            <a:pPr defTabSz="484886">
              <a:defRPr sz="2600"/>
            </a:pPr>
            <a:r>
              <a:rPr lang="en-US" sz="2500" dirty="0" smtClean="0"/>
              <a:t>5.  Building participation</a:t>
            </a:r>
          </a:p>
          <a:p>
            <a:pPr defTabSz="484886">
              <a:defRPr sz="2600"/>
            </a:pPr>
            <a:r>
              <a:rPr lang="en-US" sz="2500" dirty="0" smtClean="0"/>
              <a:t>6.  Starting and ending melodies clearly</a:t>
            </a:r>
          </a:p>
          <a:p>
            <a:pPr defTabSz="484886">
              <a:defRPr sz="2600"/>
            </a:pPr>
            <a:r>
              <a:rPr lang="en-US" sz="2500" dirty="0" smtClean="0"/>
              <a:t>7.  Cuing responses</a:t>
            </a:r>
          </a:p>
          <a:p>
            <a:pPr defTabSz="484886">
              <a:defRPr sz="2600"/>
            </a:pPr>
            <a:r>
              <a:rPr lang="en-US" sz="2500" dirty="0" smtClean="0"/>
              <a:t>8.  Focus and Preparedness</a:t>
            </a:r>
            <a:endParaRPr lang="en-US" sz="2500" dirty="0"/>
          </a:p>
        </p:txBody>
      </p:sp>
      <p:sp>
        <p:nvSpPr>
          <p:cNvPr id="3" name="Rectangle 2"/>
          <p:cNvSpPr/>
          <p:nvPr/>
        </p:nvSpPr>
        <p:spPr>
          <a:xfrm>
            <a:off x="1828800" y="4415389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 smtClean="0"/>
              <a:t>Choosing melodies, setting the mood, picking a key, building momentum, and getting out of the way!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462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828800" y="1719724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/>
              <a:t>What is its role in the service?</a:t>
            </a:r>
          </a:p>
          <a:p>
            <a:r>
              <a:rPr lang="en-US" sz="2500" dirty="0"/>
              <a:t>What are some best practices for your community?</a:t>
            </a:r>
            <a:endParaRPr lang="en-US" sz="2500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79525" y="496670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000" dirty="0" smtClean="0"/>
              <a:t>What is </a:t>
            </a:r>
            <a:r>
              <a:rPr lang="en-US" sz="3000" dirty="0" err="1" smtClean="0"/>
              <a:t>Pesukey</a:t>
            </a:r>
            <a:r>
              <a:rPr lang="en-US" sz="3000" dirty="0" smtClean="0"/>
              <a:t> De-</a:t>
            </a:r>
            <a:r>
              <a:rPr lang="en-US" sz="3000" dirty="0" err="1" smtClean="0"/>
              <a:t>Zimra</a:t>
            </a:r>
            <a:r>
              <a:rPr lang="en-US" sz="3000" dirty="0" smtClean="0"/>
              <a:t>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958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60938" y="2076020"/>
            <a:ext cx="573317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 err="1" smtClean="0"/>
              <a:t>Shacharit</a:t>
            </a:r>
            <a:r>
              <a:rPr lang="en-US" sz="3500" dirty="0" smtClean="0"/>
              <a:t>: </a:t>
            </a:r>
            <a:r>
              <a:rPr lang="en-US" sz="3500" dirty="0" err="1" smtClean="0"/>
              <a:t>Barechu</a:t>
            </a:r>
            <a:r>
              <a:rPr lang="en-US" sz="3500" dirty="0" smtClean="0"/>
              <a:t> and Shema</a:t>
            </a:r>
            <a:endParaRPr lang="en-US" sz="3500" dirty="0"/>
          </a:p>
        </p:txBody>
      </p:sp>
      <p:sp>
        <p:nvSpPr>
          <p:cNvPr id="3" name="Rectangle 2"/>
          <p:cNvSpPr/>
          <p:nvPr/>
        </p:nvSpPr>
        <p:spPr>
          <a:xfrm>
            <a:off x="4197389" y="3258498"/>
            <a:ext cx="426026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 smtClean="0"/>
              <a:t>Bringing the many into the One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956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930400" y="1651179"/>
            <a:ext cx="875030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3012" y="4181475"/>
            <a:ext cx="707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28524" y="1274920"/>
            <a:ext cx="5467138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 err="1" smtClean="0"/>
              <a:t>Mi</a:t>
            </a:r>
            <a:r>
              <a:rPr lang="en-US" sz="3500" dirty="0" smtClean="0"/>
              <a:t> </a:t>
            </a:r>
            <a:r>
              <a:rPr lang="en-US" sz="3500" dirty="0" err="1" smtClean="0"/>
              <a:t>Kamokha</a:t>
            </a:r>
            <a:r>
              <a:rPr lang="en-US" sz="3500" dirty="0" smtClean="0"/>
              <a:t> and the Amidah</a:t>
            </a:r>
            <a:endParaRPr lang="en-US" sz="3500" dirty="0"/>
          </a:p>
        </p:txBody>
      </p:sp>
      <p:sp>
        <p:nvSpPr>
          <p:cNvPr id="5" name="Rectangle 4"/>
          <p:cNvSpPr/>
          <p:nvPr/>
        </p:nvSpPr>
        <p:spPr>
          <a:xfrm>
            <a:off x="3027318" y="2269932"/>
            <a:ext cx="6820988" cy="1490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14781">
              <a:buFont typeface="Arial" panose="020B0604020202020204" pitchFamily="34" charset="0"/>
              <a:buChar char="•"/>
              <a:defRPr sz="2272"/>
            </a:pPr>
            <a:r>
              <a:rPr lang="en-US" dirty="0" err="1"/>
              <a:t>Avot</a:t>
            </a:r>
            <a:r>
              <a:rPr lang="en-US" dirty="0"/>
              <a:t> - Participating in the core story of our peoplehood</a:t>
            </a:r>
          </a:p>
          <a:p>
            <a:pPr marL="342900" indent="-342900" defTabSz="414781">
              <a:buFont typeface="Arial" panose="020B0604020202020204" pitchFamily="34" charset="0"/>
              <a:buChar char="•"/>
              <a:defRPr sz="2272"/>
            </a:pPr>
            <a:r>
              <a:rPr lang="en-US" dirty="0" err="1"/>
              <a:t>Bakashot</a:t>
            </a:r>
            <a:r>
              <a:rPr lang="en-US" dirty="0"/>
              <a:t> - Connecting with our existential need</a:t>
            </a:r>
          </a:p>
          <a:p>
            <a:pPr marL="342900" indent="-342900" defTabSz="414781">
              <a:buFont typeface="Arial" panose="020B0604020202020204" pitchFamily="34" charset="0"/>
              <a:buChar char="•"/>
              <a:defRPr sz="2272"/>
            </a:pPr>
            <a:r>
              <a:rPr lang="en-US" dirty="0" err="1"/>
              <a:t>Hoda’ah</a:t>
            </a:r>
            <a:r>
              <a:rPr lang="en-US" dirty="0"/>
              <a:t> and Shalom - Gratitude and peace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89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3012" y="4181475"/>
            <a:ext cx="707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74040" y="1104363"/>
            <a:ext cx="4995214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500" dirty="0" smtClean="0"/>
              <a:t>First way to map </a:t>
            </a:r>
            <a:r>
              <a:rPr lang="en-US" sz="3500" dirty="0" err="1" smtClean="0"/>
              <a:t>Shacharit</a:t>
            </a:r>
            <a:endParaRPr lang="en-US" sz="3500" dirty="0"/>
          </a:p>
        </p:txBody>
      </p:sp>
      <p:sp>
        <p:nvSpPr>
          <p:cNvPr id="5" name="Rectangle 4"/>
          <p:cNvSpPr/>
          <p:nvPr/>
        </p:nvSpPr>
        <p:spPr>
          <a:xfrm>
            <a:off x="3023647" y="2015006"/>
            <a:ext cx="6096000" cy="20159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Gratitude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Song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Knowledge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Petition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Descent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4795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3012" y="4181475"/>
            <a:ext cx="707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00" y="5527013"/>
            <a:ext cx="3396240" cy="10827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574040" y="1104363"/>
            <a:ext cx="50443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2nd way to map </a:t>
            </a:r>
            <a:r>
              <a:rPr lang="en-US" sz="3600" dirty="0" err="1" smtClean="0"/>
              <a:t>Shacharit</a:t>
            </a:r>
            <a:endParaRPr lang="en-US" sz="3500" dirty="0"/>
          </a:p>
        </p:txBody>
      </p:sp>
      <p:sp>
        <p:nvSpPr>
          <p:cNvPr id="5" name="Rectangle 4"/>
          <p:cNvSpPr/>
          <p:nvPr/>
        </p:nvSpPr>
        <p:spPr>
          <a:xfrm>
            <a:off x="2493938" y="1862337"/>
            <a:ext cx="7887747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Assiyah</a:t>
            </a:r>
            <a:r>
              <a:rPr lang="en-US" sz="2800" dirty="0" smtClean="0"/>
              <a:t>/Action — Body awareness, blessings of the morning</a:t>
            </a:r>
          </a:p>
          <a:p>
            <a:r>
              <a:rPr lang="en-US" sz="2800" dirty="0" err="1" smtClean="0"/>
              <a:t>Yetzirah</a:t>
            </a:r>
            <a:r>
              <a:rPr lang="en-US" sz="2800" dirty="0" smtClean="0"/>
              <a:t>/Formation — Emotions that spill out in words of praise.  Hallelujah!</a:t>
            </a:r>
          </a:p>
          <a:p>
            <a:r>
              <a:rPr lang="en-US" sz="2800" dirty="0" err="1" smtClean="0"/>
              <a:t>Beriyah</a:t>
            </a:r>
            <a:r>
              <a:rPr lang="en-US" sz="2800" dirty="0" smtClean="0"/>
              <a:t>/Creation — </a:t>
            </a:r>
            <a:r>
              <a:rPr lang="en-US" sz="2800" dirty="0" err="1" smtClean="0"/>
              <a:t>Sh’ma</a:t>
            </a:r>
            <a:r>
              <a:rPr lang="en-US" sz="2800" dirty="0" smtClean="0"/>
              <a:t> and the journey towards wonder and transcendence</a:t>
            </a:r>
          </a:p>
          <a:p>
            <a:r>
              <a:rPr lang="en-US" sz="2800" dirty="0" err="1" smtClean="0"/>
              <a:t>Atzilut</a:t>
            </a:r>
            <a:r>
              <a:rPr lang="en-US" sz="2800" dirty="0" smtClean="0"/>
              <a:t>/Emanation — Amidah and Spiritual sustenance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165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350</Words>
  <Application>Microsoft Office PowerPoint</Application>
  <PresentationFormat>Widescreen</PresentationFormat>
  <Paragraphs>67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Microsoft JhengHei</vt:lpstr>
      <vt:lpstr>Arial</vt:lpstr>
      <vt:lpstr>Calibri</vt:lpstr>
      <vt:lpstr>Calibri Light</vt:lpstr>
      <vt:lpstr>Helvetica</vt:lpstr>
      <vt:lpstr>Office Theme</vt:lpstr>
      <vt:lpstr>How can we make the morning liturgy  come alive?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we make the morning liturgy  come alive?</dc:title>
  <dc:creator>Shoshana Lovett-Graff</dc:creator>
  <cp:lastModifiedBy>Shoshana Lovett-Graff</cp:lastModifiedBy>
  <cp:revision>2</cp:revision>
  <dcterms:created xsi:type="dcterms:W3CDTF">2018-04-09T14:32:37Z</dcterms:created>
  <dcterms:modified xsi:type="dcterms:W3CDTF">2018-04-09T14:40:06Z</dcterms:modified>
</cp:coreProperties>
</file>