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2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prstGeom prst="rect">
            <a:avLst/>
          </a:prstGeom>
        </p:spPr>
        <p:txBody>
          <a:bodyPr/>
          <a:lstStyle/>
          <a:p>
            <a:pPr defTabSz="457200">
              <a:defRPr sz="3100">
                <a:solidFill>
                  <a:srgbClr val="454545"/>
                </a:solidFill>
                <a:latin typeface="Helvetica"/>
                <a:ea typeface="Helvetica"/>
                <a:cs typeface="Helvetica"/>
                <a:sym typeface="Helvetica"/>
              </a:defRPr>
            </a:pPr>
            <a:r>
              <a:rPr b="1" dirty="0">
                <a:solidFill>
                  <a:schemeClr val="accent2">
                    <a:lumMod val="50000"/>
                  </a:schemeClr>
                </a:solidFill>
              </a:rPr>
              <a:t>Reconstructionist Learning Network</a:t>
            </a:r>
          </a:p>
          <a:p>
            <a:pPr defTabSz="457200">
              <a:defRPr sz="3100">
                <a:solidFill>
                  <a:srgbClr val="454545"/>
                </a:solidFill>
                <a:latin typeface="Helvetica"/>
                <a:ea typeface="Helvetica"/>
                <a:cs typeface="Helvetica"/>
                <a:sym typeface="Helvetica"/>
              </a:defRPr>
            </a:pPr>
            <a:r>
              <a:rPr b="1" dirty="0">
                <a:solidFill>
                  <a:schemeClr val="accent2">
                    <a:lumMod val="50000"/>
                  </a:schemeClr>
                </a:solidFill>
              </a:rPr>
              <a:t>The Morning (</a:t>
            </a:r>
            <a:r>
              <a:rPr b="1" dirty="0" err="1">
                <a:solidFill>
                  <a:schemeClr val="accent2">
                    <a:lumMod val="50000"/>
                  </a:schemeClr>
                </a:solidFill>
              </a:rPr>
              <a:t>Shacharit</a:t>
            </a:r>
            <a:r>
              <a:rPr b="1" dirty="0">
                <a:solidFill>
                  <a:schemeClr val="accent2">
                    <a:lumMod val="50000"/>
                  </a:schemeClr>
                </a:solidFill>
              </a:rPr>
              <a:t>) Service</a:t>
            </a:r>
          </a:p>
          <a:p>
            <a:pPr defTabSz="457200">
              <a:defRPr sz="3100">
                <a:solidFill>
                  <a:srgbClr val="454545"/>
                </a:solidFill>
                <a:latin typeface="Helvetica"/>
                <a:ea typeface="Helvetica"/>
                <a:cs typeface="Helvetica"/>
                <a:sym typeface="Helvetica"/>
              </a:defRPr>
            </a:pPr>
            <a:r>
              <a:rPr b="1" dirty="0">
                <a:solidFill>
                  <a:schemeClr val="accent2">
                    <a:lumMod val="50000"/>
                  </a:schemeClr>
                </a:solidFill>
              </a:rPr>
              <a:t>Session #3</a:t>
            </a:r>
          </a:p>
          <a:p>
            <a:pPr defTabSz="457200">
              <a:defRPr sz="3100">
                <a:solidFill>
                  <a:srgbClr val="454545"/>
                </a:solidFill>
                <a:latin typeface="Helvetica"/>
                <a:ea typeface="Helvetica"/>
                <a:cs typeface="Helvetica"/>
                <a:sym typeface="Helvetica"/>
              </a:defRPr>
            </a:pPr>
            <a:r>
              <a:rPr b="1" dirty="0">
                <a:solidFill>
                  <a:schemeClr val="accent2">
                    <a:lumMod val="50000"/>
                  </a:schemeClr>
                </a:solidFill>
              </a:rPr>
              <a:t>Rabbi Margot Stein</a:t>
            </a:r>
          </a:p>
        </p:txBody>
      </p:sp>
      <p:sp>
        <p:nvSpPr>
          <p:cNvPr id="120" name="Shape 120"/>
          <p:cNvSpPr>
            <a:spLocks noGrp="1"/>
          </p:cNvSpPr>
          <p:nvPr>
            <p:ph type="subTitle" sz="quarter" idx="1"/>
          </p:nvPr>
        </p:nvSpPr>
        <p:spPr>
          <a:prstGeom prst="rect">
            <a:avLst/>
          </a:prstGeom>
        </p:spPr>
        <p:txBody>
          <a:bodyPr>
            <a:normAutofit lnSpcReduction="10000"/>
          </a:bodyPr>
          <a:lstStyle/>
          <a:p>
            <a:pPr defTabSz="347472">
              <a:defRPr sz="1748" b="1">
                <a:solidFill>
                  <a:srgbClr val="454545"/>
                </a:solidFill>
                <a:latin typeface="Helvetica"/>
                <a:ea typeface="Helvetica"/>
                <a:cs typeface="Helvetica"/>
                <a:sym typeface="Helvetica"/>
              </a:defRPr>
            </a:pPr>
            <a:r>
              <a:rPr dirty="0"/>
              <a:t>Putting it all together</a:t>
            </a:r>
          </a:p>
          <a:p>
            <a:pPr defTabSz="347472">
              <a:defRPr sz="1748" b="1">
                <a:solidFill>
                  <a:srgbClr val="454545"/>
                </a:solidFill>
                <a:latin typeface="Helvetica"/>
                <a:ea typeface="Helvetica"/>
                <a:cs typeface="Helvetica"/>
                <a:sym typeface="Helvetica"/>
              </a:defRPr>
            </a:pPr>
            <a:r>
              <a:rPr dirty="0"/>
              <a:t>Different Settings</a:t>
            </a:r>
          </a:p>
          <a:p>
            <a:pPr defTabSz="347472">
              <a:defRPr sz="1748" b="1">
                <a:solidFill>
                  <a:srgbClr val="454545"/>
                </a:solidFill>
                <a:latin typeface="Helvetica"/>
                <a:ea typeface="Helvetica"/>
                <a:cs typeface="Helvetica"/>
                <a:sym typeface="Helvetica"/>
              </a:defRPr>
            </a:pPr>
            <a:r>
              <a:rPr dirty="0"/>
              <a:t>New modalities</a:t>
            </a:r>
          </a:p>
          <a:p>
            <a:pPr defTabSz="347472">
              <a:defRPr sz="1748" b="1">
                <a:solidFill>
                  <a:srgbClr val="454545"/>
                </a:solidFill>
                <a:latin typeface="Helvetica"/>
                <a:ea typeface="Helvetica"/>
                <a:cs typeface="Helvetica"/>
                <a:sym typeface="Helvetica"/>
              </a:defRPr>
            </a:pPr>
            <a:r>
              <a:rPr dirty="0"/>
              <a:t>Other considerations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ctrTitle"/>
          </p:nvPr>
        </p:nvSpPr>
        <p:spPr>
          <a:prstGeom prst="rect">
            <a:avLst/>
          </a:prstGeom>
        </p:spPr>
        <p:txBody>
          <a:bodyPr/>
          <a:lstStyle/>
          <a:p>
            <a:pPr defTabSz="457200">
              <a:defRPr sz="2200">
                <a:solidFill>
                  <a:srgbClr val="454545"/>
                </a:solidFill>
                <a:latin typeface="Helvetica"/>
                <a:ea typeface="Helvetica"/>
                <a:cs typeface="Helvetica"/>
                <a:sym typeface="Helvetica"/>
              </a:defRPr>
            </a:pPr>
            <a:r>
              <a:t>Reminders:</a:t>
            </a:r>
          </a:p>
          <a:p>
            <a:pPr defTabSz="457200">
              <a:defRPr sz="2200">
                <a:solidFill>
                  <a:srgbClr val="454545"/>
                </a:solidFill>
                <a:latin typeface="Helvetica"/>
                <a:ea typeface="Helvetica"/>
                <a:cs typeface="Helvetica"/>
                <a:sym typeface="Helvetica"/>
              </a:defRPr>
            </a:pPr>
            <a:r>
              <a:t>Follow the outline of the service</a:t>
            </a:r>
          </a:p>
          <a:p>
            <a:pPr defTabSz="457200">
              <a:defRPr sz="2200">
                <a:solidFill>
                  <a:srgbClr val="454545"/>
                </a:solidFill>
                <a:latin typeface="Helvetica"/>
                <a:ea typeface="Helvetica"/>
                <a:cs typeface="Helvetica"/>
                <a:sym typeface="Helvetica"/>
              </a:defRPr>
            </a:pPr>
            <a:r>
              <a:t>Take people on a journey</a:t>
            </a:r>
          </a:p>
          <a:p>
            <a:pPr defTabSz="457200">
              <a:defRPr sz="2200">
                <a:solidFill>
                  <a:srgbClr val="454545"/>
                </a:solidFill>
                <a:latin typeface="Helvetica"/>
                <a:ea typeface="Helvetica"/>
                <a:cs typeface="Helvetica"/>
                <a:sym typeface="Helvetica"/>
              </a:defRPr>
            </a:pPr>
            <a:r>
              <a:t>Have a beginning and an ending that are strong</a:t>
            </a:r>
          </a:p>
          <a:p>
            <a:pPr defTabSz="457200">
              <a:defRPr sz="2200">
                <a:solidFill>
                  <a:srgbClr val="454545"/>
                </a:solidFill>
                <a:latin typeface="Helvetica"/>
                <a:ea typeface="Helvetica"/>
                <a:cs typeface="Helvetica"/>
                <a:sym typeface="Helvetica"/>
              </a:defRPr>
            </a:pPr>
            <a:r>
              <a:t>Be flexible - have an alternative or be willing to skip something</a:t>
            </a:r>
          </a:p>
          <a:p>
            <a:pPr defTabSz="457200">
              <a:defRPr sz="2200">
                <a:solidFill>
                  <a:srgbClr val="454545"/>
                </a:solidFill>
                <a:latin typeface="Helvetica"/>
                <a:ea typeface="Helvetica"/>
                <a:cs typeface="Helvetica"/>
                <a:sym typeface="Helvetica"/>
              </a:defRPr>
            </a:pPr>
            <a:r>
              <a:t>Take a few risks </a:t>
            </a:r>
          </a:p>
          <a:p>
            <a:pPr defTabSz="457200">
              <a:defRPr sz="2200">
                <a:solidFill>
                  <a:srgbClr val="454545"/>
                </a:solidFill>
                <a:latin typeface="Helvetica"/>
                <a:ea typeface="Helvetica"/>
                <a:cs typeface="Helvetica"/>
                <a:sym typeface="Helvetica"/>
              </a:defRPr>
            </a:pPr>
            <a:r>
              <a:t>Tune in and feel what’s going on</a:t>
            </a:r>
          </a:p>
          <a:p>
            <a:pPr defTabSz="457200">
              <a:defRPr sz="2200">
                <a:solidFill>
                  <a:srgbClr val="454545"/>
                </a:solidFill>
                <a:latin typeface="Helvetica"/>
                <a:ea typeface="Helvetica"/>
                <a:cs typeface="Helvetica"/>
                <a:sym typeface="Helvetica"/>
              </a:defRPr>
            </a:pPr>
            <a:r>
              <a:t>Be in service of others’ experience</a:t>
            </a:r>
          </a:p>
          <a:p>
            <a:pPr defTabSz="457200">
              <a:defRPr sz="2200">
                <a:solidFill>
                  <a:srgbClr val="454545"/>
                </a:solidFill>
                <a:latin typeface="Helvetica"/>
                <a:ea typeface="Helvetica"/>
                <a:cs typeface="Helvetica"/>
                <a:sym typeface="Helvetica"/>
              </a:defRPr>
            </a:pPr>
            <a:r>
              <a:t>Be humble but not apologetic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ctrTitle"/>
          </p:nvPr>
        </p:nvSpPr>
        <p:spPr>
          <a:prstGeom prst="rect">
            <a:avLst/>
          </a:prstGeom>
        </p:spPr>
        <p:txBody>
          <a:bodyPr/>
          <a:lstStyle/>
          <a:p>
            <a:pPr algn="l" defTabSz="457200">
              <a:defRPr sz="4800" u="sng">
                <a:solidFill>
                  <a:srgbClr val="454545"/>
                </a:solidFill>
                <a:latin typeface="Helvetica"/>
                <a:ea typeface="Helvetica"/>
                <a:cs typeface="Helvetica"/>
                <a:sym typeface="Helvetica"/>
              </a:defRPr>
            </a:pPr>
            <a:r>
              <a:t>Different settings:</a:t>
            </a:r>
          </a:p>
          <a:p>
            <a:pPr algn="l" defTabSz="457200">
              <a:defRPr sz="4000">
                <a:solidFill>
                  <a:srgbClr val="454545"/>
                </a:solidFill>
                <a:latin typeface="Helvetica"/>
                <a:ea typeface="Helvetica"/>
                <a:cs typeface="Helvetica"/>
                <a:sym typeface="Helvetica"/>
              </a:defRPr>
            </a:pPr>
            <a:r>
              <a:t>Local group with frequent contact</a:t>
            </a:r>
          </a:p>
          <a:p>
            <a:pPr algn="l" defTabSz="457200">
              <a:defRPr sz="4000">
                <a:solidFill>
                  <a:srgbClr val="454545"/>
                </a:solidFill>
                <a:latin typeface="Helvetica"/>
                <a:ea typeface="Helvetica"/>
                <a:cs typeface="Helvetica"/>
                <a:sym typeface="Helvetica"/>
              </a:defRPr>
            </a:pPr>
            <a:r>
              <a:t>Guest Appearance in a community</a:t>
            </a:r>
          </a:p>
          <a:p>
            <a:pPr algn="l" defTabSz="457200">
              <a:defRPr sz="4000">
                <a:solidFill>
                  <a:srgbClr val="454545"/>
                </a:solidFill>
                <a:latin typeface="Helvetica"/>
                <a:ea typeface="Helvetica"/>
                <a:cs typeface="Helvetica"/>
                <a:sym typeface="Helvetica"/>
              </a:defRPr>
            </a:pPr>
            <a:r>
              <a:t>National Gathering of communities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ctrTitle"/>
          </p:nvPr>
        </p:nvSpPr>
        <p:spPr>
          <a:prstGeom prst="rect">
            <a:avLst/>
          </a:prstGeom>
        </p:spPr>
        <p:txBody>
          <a:bodyPr/>
          <a:lstStyle/>
          <a:p>
            <a:pPr algn="l" defTabSz="457200">
              <a:defRPr sz="4800">
                <a:solidFill>
                  <a:srgbClr val="454545"/>
                </a:solidFill>
                <a:latin typeface="Helvetica"/>
                <a:ea typeface="Helvetica"/>
                <a:cs typeface="Helvetica"/>
                <a:sym typeface="Helvetica"/>
              </a:defRPr>
            </a:pPr>
            <a:r>
              <a:t>Local group </a:t>
            </a:r>
          </a:p>
          <a:p>
            <a:pPr algn="l" defTabSz="457200">
              <a:defRPr sz="3000">
                <a:solidFill>
                  <a:srgbClr val="454545"/>
                </a:solidFill>
                <a:latin typeface="Helvetica"/>
                <a:ea typeface="Helvetica"/>
                <a:cs typeface="Helvetica"/>
                <a:sym typeface="Helvetica"/>
              </a:defRPr>
            </a:pPr>
            <a:r>
              <a:t>	⁃	can know who is in room, what they are used to</a:t>
            </a:r>
          </a:p>
          <a:p>
            <a:pPr algn="l" defTabSz="457200">
              <a:defRPr sz="3000">
                <a:solidFill>
                  <a:srgbClr val="454545"/>
                </a:solidFill>
                <a:latin typeface="Helvetica"/>
                <a:ea typeface="Helvetica"/>
                <a:cs typeface="Helvetica"/>
                <a:sym typeface="Helvetica"/>
              </a:defRPr>
            </a:pPr>
            <a:r>
              <a:t>	⁃	Can test and refine over time</a:t>
            </a:r>
          </a:p>
          <a:p>
            <a:pPr algn="l" defTabSz="457200">
              <a:defRPr sz="3000">
                <a:solidFill>
                  <a:srgbClr val="454545"/>
                </a:solidFill>
                <a:latin typeface="Helvetica"/>
                <a:ea typeface="Helvetica"/>
                <a:cs typeface="Helvetica"/>
                <a:sym typeface="Helvetica"/>
              </a:defRPr>
            </a:pPr>
            <a:r>
              <a:t>	⁃	Can build trust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ctrTitle"/>
          </p:nvPr>
        </p:nvSpPr>
        <p:spPr>
          <a:xfrm>
            <a:off x="1270000" y="1638300"/>
            <a:ext cx="10464800" cy="3544541"/>
          </a:xfrm>
          <a:prstGeom prst="rect">
            <a:avLst/>
          </a:prstGeom>
        </p:spPr>
        <p:txBody>
          <a:bodyPr/>
          <a:lstStyle/>
          <a:p>
            <a:pPr algn="l" defTabSz="420623">
              <a:defRPr sz="3496" b="1">
                <a:solidFill>
                  <a:srgbClr val="454545"/>
                </a:solidFill>
                <a:latin typeface="Helvetica"/>
                <a:ea typeface="Helvetica"/>
                <a:cs typeface="Helvetica"/>
                <a:sym typeface="Helvetica"/>
              </a:defRPr>
            </a:pPr>
            <a:r>
              <a:t>Guest Leadership</a:t>
            </a:r>
          </a:p>
          <a:p>
            <a:pPr algn="l" defTabSz="420623">
              <a:defRPr sz="2576">
                <a:solidFill>
                  <a:srgbClr val="454545"/>
                </a:solidFill>
                <a:latin typeface="Helvetica"/>
                <a:ea typeface="Helvetica"/>
                <a:cs typeface="Helvetica"/>
                <a:sym typeface="Helvetica"/>
              </a:defRPr>
            </a:pPr>
            <a:r>
              <a:t>	⁃	can research in advance so that you know what they like and can bring a mixture of their favorites with your own sources if inspiration </a:t>
            </a:r>
          </a:p>
          <a:p>
            <a:pPr algn="l" defTabSz="420623">
              <a:defRPr sz="2576">
                <a:solidFill>
                  <a:srgbClr val="454545"/>
                </a:solidFill>
                <a:latin typeface="Helvetica"/>
                <a:ea typeface="Helvetica"/>
                <a:cs typeface="Helvetica"/>
                <a:sym typeface="Helvetica"/>
              </a:defRPr>
            </a:pPr>
            <a:r>
              <a:t>	⁃	Sometimes you are being brought in to achieve a specific goal eg get the congregation more open to contemporary music in the service, introduce body-aware practices such as yoga davening, chanting, movement.  Work with rabbi and lay leadership to be clear about goals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ctrTitle"/>
          </p:nvPr>
        </p:nvSpPr>
        <p:spPr>
          <a:xfrm>
            <a:off x="1270000" y="1638300"/>
            <a:ext cx="10464800" cy="3733106"/>
          </a:xfrm>
          <a:prstGeom prst="rect">
            <a:avLst/>
          </a:prstGeom>
        </p:spPr>
        <p:txBody>
          <a:bodyPr/>
          <a:lstStyle/>
          <a:p>
            <a:pPr algn="l" defTabSz="457200">
              <a:defRPr sz="2800" b="1">
                <a:solidFill>
                  <a:srgbClr val="454545"/>
                </a:solidFill>
                <a:latin typeface="Helvetica"/>
                <a:ea typeface="Helvetica"/>
                <a:cs typeface="Helvetica"/>
                <a:sym typeface="Helvetica"/>
              </a:defRPr>
            </a:pPr>
            <a:r>
              <a:t>National Leadership such as Convention</a:t>
            </a:r>
          </a:p>
          <a:p>
            <a:pPr algn="l" defTabSz="457200">
              <a:defRPr sz="2600">
                <a:solidFill>
                  <a:srgbClr val="454545"/>
                </a:solidFill>
                <a:latin typeface="Helvetica"/>
                <a:ea typeface="Helvetica"/>
                <a:cs typeface="Helvetica"/>
                <a:sym typeface="Helvetica"/>
              </a:defRPr>
            </a:pPr>
            <a:r>
              <a:t>	⁃	part of a larger program designed to provide a range of experiences</a:t>
            </a:r>
          </a:p>
          <a:p>
            <a:pPr algn="l" defTabSz="457200">
              <a:defRPr sz="2600">
                <a:solidFill>
                  <a:srgbClr val="454545"/>
                </a:solidFill>
                <a:latin typeface="Helvetica"/>
                <a:ea typeface="Helvetica"/>
                <a:cs typeface="Helvetica"/>
                <a:sym typeface="Helvetica"/>
              </a:defRPr>
            </a:pPr>
            <a:r>
              <a:t>	⁃	Know what your service is supposed to provide</a:t>
            </a:r>
          </a:p>
          <a:p>
            <a:pPr algn="l" defTabSz="457200">
              <a:defRPr sz="2600">
                <a:solidFill>
                  <a:srgbClr val="454545"/>
                </a:solidFill>
                <a:latin typeface="Helvetica"/>
                <a:ea typeface="Helvetica"/>
                <a:cs typeface="Helvetica"/>
                <a:sym typeface="Helvetica"/>
              </a:defRPr>
            </a:pPr>
            <a:r>
              <a:t>	⁃	Have collaborators </a:t>
            </a:r>
          </a:p>
          <a:p>
            <a:pPr algn="l" defTabSz="457200">
              <a:defRPr sz="2600">
                <a:solidFill>
                  <a:srgbClr val="454545"/>
                </a:solidFill>
                <a:latin typeface="Helvetica"/>
                <a:ea typeface="Helvetica"/>
                <a:cs typeface="Helvetica"/>
                <a:sym typeface="Helvetica"/>
              </a:defRPr>
            </a:pPr>
            <a:r>
              <a:t>	⁃	You can’t know in advance what the room will feel like, what will have happened before your part, what energy will be pervasive.  You attune to these factors by practicing mindfulness, eg staying present and flexible with open curiosity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ctrTitle"/>
          </p:nvPr>
        </p:nvSpPr>
        <p:spPr>
          <a:prstGeom prst="rect">
            <a:avLst/>
          </a:prstGeom>
        </p:spPr>
        <p:txBody>
          <a:bodyPr>
            <a:normAutofit fontScale="90000"/>
          </a:bodyPr>
          <a:lstStyle/>
          <a:p>
            <a:pPr algn="l" defTabSz="402336">
              <a:defRPr sz="2376" b="1">
                <a:solidFill>
                  <a:srgbClr val="454545"/>
                </a:solidFill>
                <a:latin typeface="Helvetica"/>
                <a:ea typeface="Helvetica"/>
                <a:cs typeface="Helvetica"/>
                <a:sym typeface="Helvetica"/>
              </a:defRPr>
            </a:pPr>
            <a:r>
              <a:t>In all cases:</a:t>
            </a:r>
          </a:p>
          <a:p>
            <a:pPr algn="l" defTabSz="402336">
              <a:defRPr sz="2376">
                <a:solidFill>
                  <a:srgbClr val="454545"/>
                </a:solidFill>
                <a:latin typeface="Helvetica"/>
                <a:ea typeface="Helvetica"/>
                <a:cs typeface="Helvetica"/>
                <a:sym typeface="Helvetica"/>
              </a:defRPr>
            </a:pPr>
            <a:r>
              <a:t>	⁃	Create a plan that is a working outline with a few extra components in parentheses so you have options ready</a:t>
            </a:r>
          </a:p>
          <a:p>
            <a:pPr algn="l" defTabSz="402336">
              <a:defRPr sz="2376">
                <a:solidFill>
                  <a:srgbClr val="454545"/>
                </a:solidFill>
                <a:latin typeface="Helvetica"/>
                <a:ea typeface="Helvetica"/>
                <a:cs typeface="Helvetica"/>
                <a:sym typeface="Helvetica"/>
              </a:defRPr>
            </a:pPr>
            <a:r>
              <a:t>	⁃	Be well rested and arrive early, setting up the room and filling it with positive energy by meditating, chanting or praying before people begin to arrive</a:t>
            </a:r>
          </a:p>
          <a:p>
            <a:pPr algn="l" defTabSz="402336">
              <a:defRPr sz="2376">
                <a:solidFill>
                  <a:srgbClr val="454545"/>
                </a:solidFill>
                <a:latin typeface="Helvetica"/>
                <a:ea typeface="Helvetica"/>
                <a:cs typeface="Helvetica"/>
                <a:sym typeface="Helvetica"/>
              </a:defRPr>
            </a:pPr>
            <a:r>
              <a:t>	⁃	Greet people or acknowledge them in a friendly but not chatty manner</a:t>
            </a:r>
          </a:p>
          <a:p>
            <a:pPr algn="l" defTabSz="402336">
              <a:defRPr sz="2376">
                <a:solidFill>
                  <a:srgbClr val="454545"/>
                </a:solidFill>
                <a:latin typeface="Helvetica"/>
                <a:ea typeface="Helvetica"/>
                <a:cs typeface="Helvetica"/>
                <a:sym typeface="Helvetica"/>
              </a:defRPr>
            </a:pPr>
            <a:r>
              <a:t>	⁃	 Begin and end on time</a:t>
            </a:r>
          </a:p>
          <a:p>
            <a:pPr algn="l" defTabSz="402336">
              <a:defRPr sz="2376">
                <a:solidFill>
                  <a:srgbClr val="454545"/>
                </a:solidFill>
                <a:latin typeface="Helvetica"/>
                <a:ea typeface="Helvetica"/>
                <a:cs typeface="Helvetica"/>
                <a:sym typeface="Helvetica"/>
              </a:defRPr>
            </a:pPr>
            <a:r>
              <a:t>	⁃	Come from love, and trust the process!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ctrTitle"/>
          </p:nvPr>
        </p:nvSpPr>
        <p:spPr>
          <a:xfrm>
            <a:off x="1181100" y="1638300"/>
            <a:ext cx="10464800" cy="3302000"/>
          </a:xfrm>
          <a:prstGeom prst="rect">
            <a:avLst/>
          </a:prstGeom>
        </p:spPr>
        <p:txBody>
          <a:bodyPr/>
          <a:lstStyle/>
          <a:p>
            <a:pPr>
              <a:defRPr sz="4800" b="1">
                <a:latin typeface="Helvetica"/>
                <a:ea typeface="Helvetica"/>
                <a:cs typeface="Helvetica"/>
                <a:sym typeface="Helvetica"/>
              </a:defRPr>
            </a:pPr>
            <a:r>
              <a:t>Other considerations:</a:t>
            </a:r>
          </a:p>
          <a:p>
            <a:pPr defTabSz="457200">
              <a:defRPr sz="2600">
                <a:solidFill>
                  <a:srgbClr val="454545"/>
                </a:solidFill>
                <a:latin typeface="Helvetica"/>
                <a:ea typeface="Helvetica"/>
                <a:cs typeface="Helvetica"/>
                <a:sym typeface="Helvetica"/>
              </a:defRPr>
            </a:pPr>
            <a:r>
              <a:t>Kavvanot - how long or frequent?</a:t>
            </a:r>
          </a:p>
          <a:p>
            <a:pPr defTabSz="457200">
              <a:defRPr sz="2600">
                <a:solidFill>
                  <a:srgbClr val="454545"/>
                </a:solidFill>
                <a:latin typeface="Helvetica"/>
                <a:ea typeface="Helvetica"/>
                <a:cs typeface="Helvetica"/>
                <a:sym typeface="Helvetica"/>
              </a:defRPr>
            </a:pPr>
            <a:r>
              <a:t>How much Hebrew, how much English?</a:t>
            </a:r>
          </a:p>
          <a:p>
            <a:pPr defTabSz="457200">
              <a:defRPr sz="2600">
                <a:solidFill>
                  <a:srgbClr val="454545"/>
                </a:solidFill>
                <a:latin typeface="Helvetica"/>
                <a:ea typeface="Helvetica"/>
                <a:cs typeface="Helvetica"/>
                <a:sym typeface="Helvetica"/>
              </a:defRPr>
            </a:pPr>
            <a:r>
              <a:t>Other modalities - bringing in movement, drums, yoga postures, extended chanting</a:t>
            </a:r>
          </a:p>
          <a:p>
            <a:pPr defTabSz="457200">
              <a:defRPr sz="2600">
                <a:solidFill>
                  <a:srgbClr val="454545"/>
                </a:solidFill>
                <a:latin typeface="Helvetica"/>
                <a:ea typeface="Helvetica"/>
                <a:cs typeface="Helvetica"/>
                <a:sym typeface="Helvetica"/>
              </a:defRPr>
            </a:pPr>
            <a:r>
              <a:t>If experimenting, how to decide when, where, how much, </a:t>
            </a:r>
          </a:p>
          <a:p>
            <a:pPr defTabSz="457200">
              <a:defRPr sz="2600">
                <a:solidFill>
                  <a:srgbClr val="454545"/>
                </a:solidFill>
                <a:latin typeface="Helvetica"/>
                <a:ea typeface="Helvetica"/>
                <a:cs typeface="Helvetica"/>
                <a:sym typeface="Helvetica"/>
              </a:defRPr>
            </a:pPr>
            <a:r>
              <a:t>and which type?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ctrTitle"/>
          </p:nvPr>
        </p:nvSpPr>
        <p:spPr>
          <a:prstGeom prst="rect">
            <a:avLst/>
          </a:prstGeom>
        </p:spPr>
        <p:txBody>
          <a:bodyPr/>
          <a:lstStyle/>
          <a:p>
            <a:pPr defTabSz="303783">
              <a:defRPr sz="4160"/>
            </a:pPr>
            <a:r>
              <a:t>Review:</a:t>
            </a:r>
          </a:p>
          <a:p>
            <a:pPr defTabSz="303783">
              <a:defRPr sz="4160"/>
            </a:pPr>
            <a:r>
              <a:t>Know components of Service</a:t>
            </a:r>
          </a:p>
          <a:p>
            <a:pPr defTabSz="303783">
              <a:defRPr sz="4160"/>
            </a:pPr>
            <a:r>
              <a:t>Select what calls to you right now</a:t>
            </a:r>
          </a:p>
          <a:p>
            <a:pPr defTabSz="303783">
              <a:defRPr sz="4160"/>
            </a:pPr>
            <a:r>
              <a:t>Attend to pacing, style, rhythm</a:t>
            </a:r>
          </a:p>
          <a:p>
            <a:pPr defTabSz="303783">
              <a:defRPr sz="4160"/>
            </a:pPr>
            <a:r>
              <a:t>Hold the space with love and generosity</a:t>
            </a:r>
          </a:p>
        </p:txBody>
      </p:sp>
      <p:sp>
        <p:nvSpPr>
          <p:cNvPr id="144" name="Shape 144"/>
          <p:cNvSpPr>
            <a:spLocks noGrp="1"/>
          </p:cNvSpPr>
          <p:nvPr>
            <p:ph type="subTitle" sz="quarter" idx="1"/>
          </p:nvPr>
        </p:nvSpPr>
        <p:spPr>
          <a:xfrm>
            <a:off x="1270000" y="6159499"/>
            <a:ext cx="10464800" cy="1008560"/>
          </a:xfrm>
          <a:prstGeom prst="rect">
            <a:avLst/>
          </a:prstGeom>
        </p:spPr>
        <p:txBody>
          <a:bodyPr/>
          <a:lstStyle/>
          <a:p>
            <a:r>
              <a:t>Ready? Set…Go!</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289" y="8324345"/>
            <a:ext cx="3396240" cy="1082719"/>
          </a:xfrm>
          <a:prstGeom prst="rect">
            <a:avLst/>
          </a:prstGeom>
        </p:spPr>
      </p:pic>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192</Words>
  <Application>Microsoft Office PowerPoint</Application>
  <PresentationFormat>Custom</PresentationFormat>
  <Paragraphs>51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Helvetica</vt:lpstr>
      <vt:lpstr>Helvetica Light</vt:lpstr>
      <vt:lpstr>Helvetica Neue</vt:lpstr>
      <vt:lpstr>White</vt:lpstr>
      <vt:lpstr>Reconstructionist Learning Network The Morning (Shacharit) Service Session #3 Rabbi Margot Stein</vt:lpstr>
      <vt:lpstr>Reminders: Follow the outline of the service Take people on a journey Have a beginning and an ending that are strong Be flexible - have an alternative or be willing to skip something Take a few risks  Tune in and feel what’s going on Be in service of others’ experience Be humble but not apologetic </vt:lpstr>
      <vt:lpstr>Different settings: Local group with frequent contact Guest Appearance in a community National Gathering of communities</vt:lpstr>
      <vt:lpstr>Local group   ⁃ can know who is in room, what they are used to  ⁃ Can test and refine over time  ⁃ Can build trust</vt:lpstr>
      <vt:lpstr>Guest Leadership  ⁃ can research in advance so that you know what they like and can bring a mixture of their favorites with your own sources if inspiration   ⁃ Sometimes you are being brought in to achieve a specific goal eg get the congregation more open to contemporary music in the service, introduce body-aware practices such as yoga davening, chanting, movement.  Work with rabbi and lay leadership to be clear about goals</vt:lpstr>
      <vt:lpstr>National Leadership such as Convention  ⁃ part of a larger program designed to provide a range of experiences  ⁃ Know what your service is supposed to provide  ⁃ Have collaborators   ⁃ You can’t know in advance what the room will feel like, what will have happened before your part, what energy will be pervasive.  You attune to these factors by practicing mindfulness, eg staying present and flexible with open curiosity</vt:lpstr>
      <vt:lpstr>In all cases:  ⁃ Create a plan that is a working outline with a few extra components in parentheses so you have options ready  ⁃ Be well rested and arrive early, setting up the room and filling it with positive energy by meditating, chanting or praying before people begin to arrive  ⁃ Greet people or acknowledge them in a friendly but not chatty manner  ⁃  Begin and end on time  ⁃ Come from love, and trust the process!</vt:lpstr>
      <vt:lpstr>Other considerations: Kavvanot - how long or frequent? How much Hebrew, how much English? Other modalities - bringing in movement, drums, yoga postures, extended chanting If experimenting, how to decide when, where, how much,  and which type?</vt:lpstr>
      <vt:lpstr>Review: Know components of Service Select what calls to you right now Attend to pacing, style, rhythm Hold the space with love and generosity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Reconstructionist Learning Network The Morning (Shacharit) Service Session #3 Rabbi Margot Stein</dc:title>
  <dc:creator>Shoshana Lovett-Graff</dc:creator>
  <cp:lastModifiedBy>Shoshana Lovett-Graff</cp:lastModifiedBy>
  <cp:revision>1</cp:revision>
  <dcterms:modified xsi:type="dcterms:W3CDTF">2018-05-09T13:52:14Z</dcterms:modified>
</cp:coreProperties>
</file>