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2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/>
            </a:lvl1pPr>
          </a:lstStyle>
          <a:p>
            <a:r>
              <a:t>–Johnny Appleseed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“Type a quote here.” 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reconstructingjudaism.org/sites/default/files/Manel%2520Frau%2520sheet%2520music%2520psalm150choir.pdf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www.reconstructingjudaism.org/sites/default/files/Ma%20Tovu%20chart2.pdf" TargetMode="External"/><Relationship Id="rId7" Type="http://schemas.openxmlformats.org/officeDocument/2006/relationships/hyperlink" Target="http://oysongs.com" TargetMode="External"/><Relationship Id="rId2" Type="http://schemas.openxmlformats.org/officeDocument/2006/relationships/hyperlink" Target="http://www.navatehila.org/35897/Musical-Prayer-Archive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reconstructingjudaism.org/sites/default/files/EdenOnceAgain.pdf" TargetMode="External"/><Relationship Id="rId5" Type="http://schemas.openxmlformats.org/officeDocument/2006/relationships/hyperlink" Target="https://www.reconstructingjudaism.org/sites/default/files/network-liturgy/03%20Eden%20Once%20Again.mp3" TargetMode="External"/><Relationship Id="rId4" Type="http://schemas.openxmlformats.org/officeDocument/2006/relationships/hyperlink" Target="https://www.reconstructingjudaism.org/sites/default/files/Manel%20Frau%20sheet%20music%20psalm150choir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 defTabSz="502412">
              <a:defRPr sz="7052"/>
            </a:pPr>
            <a:r>
              <a:rPr b="1" dirty="0"/>
              <a:t>RLN:</a:t>
            </a:r>
          </a:p>
          <a:p>
            <a:pPr defTabSz="502412">
              <a:defRPr sz="6880"/>
            </a:pPr>
            <a:r>
              <a:rPr b="1" dirty="0"/>
              <a:t>How to lead morning prayer</a:t>
            </a:r>
          </a:p>
        </p:txBody>
      </p:sp>
      <p:sp>
        <p:nvSpPr>
          <p:cNvPr id="120" name="Shape 120"/>
          <p:cNvSpPr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 defTabSz="414781">
              <a:defRPr sz="2272"/>
            </a:pPr>
            <a:r>
              <a:rPr dirty="0"/>
              <a:t>Making choices</a:t>
            </a:r>
          </a:p>
          <a:p>
            <a:pPr defTabSz="414781">
              <a:defRPr sz="2272"/>
            </a:pPr>
            <a:r>
              <a:rPr dirty="0"/>
              <a:t>Following the </a:t>
            </a:r>
            <a:r>
              <a:rPr dirty="0" err="1"/>
              <a:t>matbeyah</a:t>
            </a:r>
            <a:r>
              <a:rPr dirty="0"/>
              <a:t> (framework)</a:t>
            </a:r>
          </a:p>
          <a:p>
            <a:pPr defTabSz="414781">
              <a:defRPr sz="2272"/>
            </a:pPr>
            <a:r>
              <a:rPr dirty="0"/>
              <a:t>Planning it out but be ready to change!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793" y="8152067"/>
            <a:ext cx="3396240" cy="1082719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/>
          </p:cNvSpPr>
          <p:nvPr>
            <p:ph type="ctrTitle"/>
          </p:nvPr>
        </p:nvSpPr>
        <p:spPr>
          <a:xfrm>
            <a:off x="1270000" y="1638300"/>
            <a:ext cx="10464800" cy="158197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>
              <a:defRPr sz="39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sz="3500" b="1" dirty="0" err="1"/>
              <a:t>Niggun</a:t>
            </a:r>
            <a:r>
              <a:rPr sz="3500" b="1" dirty="0"/>
              <a:t> - bringing us into the room this morning</a:t>
            </a:r>
          </a:p>
        </p:txBody>
      </p:sp>
      <p:sp>
        <p:nvSpPr>
          <p:cNvPr id="123" name="Shape 123"/>
          <p:cNvSpPr>
            <a:spLocks noGrp="1"/>
          </p:cNvSpPr>
          <p:nvPr>
            <p:ph type="subTitle" sz="quarter" idx="1"/>
          </p:nvPr>
        </p:nvSpPr>
        <p:spPr>
          <a:xfrm>
            <a:off x="1270000" y="3942522"/>
            <a:ext cx="10464800" cy="11303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defTabSz="414781">
              <a:defRPr sz="2272"/>
            </a:pPr>
            <a:r>
              <a:rPr dirty="0"/>
              <a:t>what is the mood we want to create?</a:t>
            </a:r>
          </a:p>
          <a:p>
            <a:pPr defTabSz="414781">
              <a:defRPr sz="2272"/>
            </a:pPr>
            <a:r>
              <a:rPr dirty="0"/>
              <a:t>what is the season?</a:t>
            </a:r>
          </a:p>
          <a:p>
            <a:pPr defTabSz="414781">
              <a:defRPr sz="2272"/>
            </a:pPr>
            <a:r>
              <a:rPr dirty="0"/>
              <a:t>what else might influence our choices?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793" y="8165319"/>
            <a:ext cx="3396240" cy="1082719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/>
          </p:cNvSpPr>
          <p:nvPr>
            <p:ph type="ctrTitle"/>
          </p:nvPr>
        </p:nvSpPr>
        <p:spPr>
          <a:xfrm>
            <a:off x="1270000" y="1638300"/>
            <a:ext cx="10464800" cy="1383196"/>
          </a:xfrm>
          <a:prstGeom prst="rect">
            <a:avLst/>
          </a:prstGeom>
        </p:spPr>
        <p:txBody>
          <a:bodyPr/>
          <a:lstStyle>
            <a:lvl1pPr defTabSz="457200">
              <a:defRPr sz="4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ASSIYAH - body awareness</a:t>
            </a:r>
          </a:p>
        </p:txBody>
      </p:sp>
      <p:sp>
        <p:nvSpPr>
          <p:cNvPr id="126" name="Shape 126"/>
          <p:cNvSpPr>
            <a:spLocks noGrp="1"/>
          </p:cNvSpPr>
          <p:nvPr>
            <p:ph type="subTitle" sz="quarter" idx="1"/>
          </p:nvPr>
        </p:nvSpPr>
        <p:spPr>
          <a:xfrm>
            <a:off x="3688977" y="3597964"/>
            <a:ext cx="5626845" cy="1546425"/>
          </a:xfrm>
          <a:prstGeom prst="rect">
            <a:avLst/>
          </a:prstGeom>
        </p:spPr>
        <p:txBody>
          <a:bodyPr/>
          <a:lstStyle/>
          <a:p>
            <a:pPr marL="104012" indent="-104012" algn="l" defTabSz="416052">
              <a:buSzPct val="100000"/>
              <a:buChar char="•"/>
              <a:defRPr sz="2184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/>
              <a:t>Boker</a:t>
            </a:r>
            <a:r>
              <a:rPr dirty="0"/>
              <a:t> Tov</a:t>
            </a:r>
          </a:p>
          <a:p>
            <a:pPr marL="104012" indent="-104012" algn="l" defTabSz="416052">
              <a:buSzPct val="100000"/>
              <a:buChar char="•"/>
              <a:defRPr sz="2184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Ma </a:t>
            </a:r>
            <a:r>
              <a:rPr dirty="0" err="1"/>
              <a:t>Tovu</a:t>
            </a:r>
            <a:endParaRPr dirty="0"/>
          </a:p>
          <a:p>
            <a:pPr marL="104012" indent="-104012" algn="l" defTabSz="416052">
              <a:buSzPct val="100000"/>
              <a:buChar char="•"/>
              <a:defRPr sz="2184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/>
              <a:t>Birchot</a:t>
            </a:r>
            <a:r>
              <a:rPr dirty="0"/>
              <a:t> </a:t>
            </a:r>
            <a:r>
              <a:rPr dirty="0" err="1"/>
              <a:t>Hashachar</a:t>
            </a:r>
            <a:endParaRPr dirty="0"/>
          </a:p>
          <a:p>
            <a:pPr marL="104012" indent="-104012" algn="l" defTabSz="416052">
              <a:buSzPct val="100000"/>
              <a:buChar char="•"/>
              <a:defRPr sz="2184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Blessings - masculine/feminine formulations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793" y="8152067"/>
            <a:ext cx="3396240" cy="1082719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/>
          </p:cNvSpPr>
          <p:nvPr>
            <p:ph type="ctrTitle"/>
          </p:nvPr>
        </p:nvSpPr>
        <p:spPr>
          <a:xfrm>
            <a:off x="1452116" y="70354"/>
            <a:ext cx="10464800" cy="3302000"/>
          </a:xfrm>
          <a:prstGeom prst="rect">
            <a:avLst/>
          </a:prstGeom>
        </p:spPr>
        <p:txBody>
          <a:bodyPr/>
          <a:lstStyle/>
          <a:p>
            <a:pPr algn="l" defTabSz="457200">
              <a:defRPr sz="51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YETZIRAH - emotional formation</a:t>
            </a:r>
          </a:p>
          <a:p>
            <a:pPr algn="l" defTabSz="457200">
              <a:defRPr sz="5100" u="sng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/>
              <a:t>Pesukey</a:t>
            </a:r>
            <a:r>
              <a:rPr dirty="0"/>
              <a:t> </a:t>
            </a:r>
            <a:r>
              <a:rPr dirty="0" err="1"/>
              <a:t>D’Zimra</a:t>
            </a:r>
            <a:endParaRPr dirty="0"/>
          </a:p>
        </p:txBody>
      </p:sp>
      <p:sp>
        <p:nvSpPr>
          <p:cNvPr id="129" name="Shape 129"/>
          <p:cNvSpPr/>
          <p:nvPr/>
        </p:nvSpPr>
        <p:spPr>
          <a:xfrm>
            <a:off x="1383279" y="3372354"/>
            <a:ext cx="6811618" cy="36574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l" defTabSz="457200">
              <a:defRPr sz="1100">
                <a:latin typeface="Helvetica"/>
                <a:ea typeface="Helvetica"/>
                <a:cs typeface="Helvetica"/>
                <a:sym typeface="Helvetica"/>
              </a:defRPr>
            </a:pPr>
            <a:r>
              <a:rPr sz="2100" b="1" dirty="0"/>
              <a:t>choose 3, e.g</a:t>
            </a:r>
            <a:r>
              <a:rPr sz="2100" b="1" dirty="0" smtClean="0"/>
              <a:t>.</a:t>
            </a:r>
            <a:endParaRPr lang="en-US" sz="2100" b="1" dirty="0" smtClean="0"/>
          </a:p>
          <a:p>
            <a:pPr algn="l" defTabSz="457200">
              <a:defRPr sz="1100">
                <a:latin typeface="Helvetica"/>
                <a:ea typeface="Helvetica"/>
                <a:cs typeface="Helvetica"/>
                <a:sym typeface="Helvetica"/>
              </a:defRPr>
            </a:pPr>
            <a:endParaRPr sz="2100" b="1" dirty="0"/>
          </a:p>
          <a:p>
            <a:pPr marL="114300" indent="-114300" algn="l" defTabSz="457200">
              <a:buSzPct val="100000"/>
              <a:buChar char="•"/>
              <a:defRPr sz="1100">
                <a:latin typeface="Helvetica"/>
                <a:ea typeface="Helvetica"/>
                <a:cs typeface="Helvetica"/>
                <a:sym typeface="Helvetica"/>
              </a:defRPr>
            </a:pPr>
            <a:r>
              <a:rPr sz="2100" dirty="0"/>
              <a:t>Baruch </a:t>
            </a:r>
            <a:r>
              <a:rPr sz="2100" dirty="0" err="1"/>
              <a:t>She’emar</a:t>
            </a:r>
            <a:endParaRPr sz="2100" dirty="0"/>
          </a:p>
          <a:p>
            <a:pPr marL="114300" indent="-114300" algn="l" defTabSz="457200">
              <a:buSzPct val="100000"/>
              <a:buChar char="•"/>
              <a:defRPr sz="1100">
                <a:latin typeface="Helvetica"/>
                <a:ea typeface="Helvetica"/>
                <a:cs typeface="Helvetica"/>
                <a:sym typeface="Helvetica"/>
              </a:defRPr>
            </a:pPr>
            <a:r>
              <a:rPr sz="2100" dirty="0" err="1"/>
              <a:t>Ashrei</a:t>
            </a:r>
            <a:r>
              <a:rPr sz="2100" dirty="0"/>
              <a:t> (Psalm 145)</a:t>
            </a:r>
          </a:p>
          <a:p>
            <a:pPr marL="114300" indent="-114300" algn="l" defTabSz="457200">
              <a:buSzPct val="100000"/>
              <a:buChar char="•"/>
              <a:defRPr sz="1100">
                <a:latin typeface="Helvetica"/>
                <a:ea typeface="Helvetica"/>
                <a:cs typeface="Helvetica"/>
                <a:sym typeface="Helvetica"/>
              </a:defRPr>
            </a:pPr>
            <a:r>
              <a:rPr sz="2100" dirty="0" err="1"/>
              <a:t>Hal’li</a:t>
            </a:r>
            <a:r>
              <a:rPr sz="2100" dirty="0"/>
              <a:t> </a:t>
            </a:r>
            <a:r>
              <a:rPr sz="2100" dirty="0" err="1"/>
              <a:t>Nafshi</a:t>
            </a:r>
            <a:r>
              <a:rPr sz="2100" dirty="0"/>
              <a:t> (Psalm 146)</a:t>
            </a:r>
          </a:p>
          <a:p>
            <a:pPr marL="114300" indent="-114300" algn="l" defTabSz="457200">
              <a:buSzPct val="100000"/>
              <a:buChar char="•"/>
              <a:defRPr sz="1100">
                <a:latin typeface="Helvetica"/>
                <a:ea typeface="Helvetica"/>
                <a:cs typeface="Helvetica"/>
                <a:sym typeface="Helvetica"/>
              </a:defRPr>
            </a:pPr>
            <a:r>
              <a:rPr sz="2100" dirty="0" err="1"/>
              <a:t>Hal’lu</a:t>
            </a:r>
            <a:r>
              <a:rPr sz="2100" dirty="0"/>
              <a:t> et Adonai Min </a:t>
            </a:r>
            <a:r>
              <a:rPr sz="2100" dirty="0" err="1"/>
              <a:t>HaShamayim</a:t>
            </a:r>
            <a:r>
              <a:rPr sz="2100" dirty="0"/>
              <a:t> (Psalm 148)</a:t>
            </a:r>
          </a:p>
          <a:p>
            <a:pPr marL="114300" indent="-114300" algn="l" defTabSz="457200">
              <a:buSzPct val="100000"/>
              <a:buChar char="•"/>
              <a:defRPr sz="1100">
                <a:latin typeface="Helvetica"/>
                <a:ea typeface="Helvetica"/>
                <a:cs typeface="Helvetica"/>
                <a:sym typeface="Helvetica"/>
              </a:defRPr>
            </a:pPr>
            <a:r>
              <a:rPr sz="2100" dirty="0" err="1"/>
              <a:t>Shiru</a:t>
            </a:r>
            <a:r>
              <a:rPr sz="2100" dirty="0"/>
              <a:t> </a:t>
            </a:r>
            <a:r>
              <a:rPr sz="2100" dirty="0" err="1"/>
              <a:t>L’adonai</a:t>
            </a:r>
            <a:r>
              <a:rPr sz="2100" dirty="0"/>
              <a:t> </a:t>
            </a:r>
            <a:r>
              <a:rPr sz="2100" dirty="0" err="1"/>
              <a:t>Shir</a:t>
            </a:r>
            <a:r>
              <a:rPr sz="2100" dirty="0"/>
              <a:t> </a:t>
            </a:r>
            <a:r>
              <a:rPr sz="2100" dirty="0" err="1"/>
              <a:t>Chadash</a:t>
            </a:r>
            <a:r>
              <a:rPr sz="2100" dirty="0"/>
              <a:t> (Psalm 149)</a:t>
            </a:r>
          </a:p>
          <a:p>
            <a:pPr marL="114300" indent="-114300" algn="l" defTabSz="457200">
              <a:buSzPct val="100000"/>
              <a:buChar char="•"/>
              <a:defRPr sz="1100">
                <a:latin typeface="Helvetica"/>
                <a:ea typeface="Helvetica"/>
                <a:cs typeface="Helvetica"/>
                <a:sym typeface="Helvetica"/>
              </a:defRPr>
            </a:pPr>
            <a:r>
              <a:rPr sz="2100" dirty="0" err="1"/>
              <a:t>Hallelu</a:t>
            </a:r>
            <a:r>
              <a:rPr sz="2100" dirty="0"/>
              <a:t> (Psalm 150)  </a:t>
            </a:r>
            <a:r>
              <a:rPr sz="2100" dirty="0">
                <a:hlinkClick r:id="rId2"/>
              </a:rPr>
              <a:t>https://www.reconstructingjudaism.org/sites/default/files/Manel%2520Frau%2520sheet%2520music%2520psalm150choir.pdf</a:t>
            </a:r>
            <a:endParaRPr sz="21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793" y="8152067"/>
            <a:ext cx="3396240" cy="108271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452116" y="7183601"/>
            <a:ext cx="9617104" cy="30944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245363">
              <a:defRPr sz="1344"/>
            </a:pPr>
            <a:r>
              <a:rPr lang="en-US" dirty="0">
                <a:hlinkClick r:id="rId2"/>
              </a:rPr>
              <a:t>https://www.reconstructingjudaism.org/sites/default/files/Manel%2520Frau%2520sheet%2520music%2520psalm150choir.pdf</a:t>
            </a:r>
            <a:endParaRPr lang="en-US" dirty="0"/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/>
          </p:cNvSpPr>
          <p:nvPr>
            <p:ph type="ctrTitle"/>
          </p:nvPr>
        </p:nvSpPr>
        <p:spPr>
          <a:xfrm>
            <a:off x="1270000" y="1638300"/>
            <a:ext cx="10464800" cy="1847022"/>
          </a:xfrm>
          <a:prstGeom prst="rect">
            <a:avLst/>
          </a:prstGeom>
        </p:spPr>
        <p:txBody>
          <a:bodyPr/>
          <a:lstStyle/>
          <a:p>
            <a:pPr algn="l" defTabSz="457200">
              <a:defRPr sz="51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YETZIRAH - emotional formation</a:t>
            </a:r>
          </a:p>
          <a:p>
            <a:pPr algn="l" defTabSz="457200">
              <a:defRPr sz="3400" u="sng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/>
              <a:t>Pesukey</a:t>
            </a:r>
            <a:r>
              <a:rPr dirty="0"/>
              <a:t> </a:t>
            </a:r>
            <a:r>
              <a:rPr dirty="0" err="1"/>
              <a:t>D’Zimra</a:t>
            </a:r>
            <a:endParaRPr dirty="0"/>
          </a:p>
        </p:txBody>
      </p:sp>
      <p:sp>
        <p:nvSpPr>
          <p:cNvPr id="133" name="Shape 133"/>
          <p:cNvSpPr>
            <a:spLocks noGrp="1"/>
          </p:cNvSpPr>
          <p:nvPr>
            <p:ph type="subTitle" sz="quarter" idx="1"/>
          </p:nvPr>
        </p:nvSpPr>
        <p:spPr>
          <a:xfrm>
            <a:off x="1270000" y="3809999"/>
            <a:ext cx="7018983" cy="3302001"/>
          </a:xfrm>
          <a:prstGeom prst="rect">
            <a:avLst/>
          </a:prstGeom>
        </p:spPr>
        <p:txBody>
          <a:bodyPr/>
          <a:lstStyle/>
          <a:p>
            <a:pPr algn="l" defTabSz="457200">
              <a:defRPr sz="3400" u="sng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choose 3, e.g.</a:t>
            </a:r>
          </a:p>
          <a:p>
            <a:pPr marL="114299" indent="-114299" algn="l" defTabSz="457200">
              <a:buSzPct val="100000"/>
              <a:buChar char="•"/>
              <a:defRPr sz="21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Baruch </a:t>
            </a:r>
            <a:r>
              <a:rPr dirty="0" err="1"/>
              <a:t>She’emar</a:t>
            </a:r>
            <a:endParaRPr dirty="0"/>
          </a:p>
          <a:p>
            <a:pPr marL="114299" indent="-114299" algn="l" defTabSz="457200">
              <a:buSzPct val="100000"/>
              <a:buChar char="•"/>
              <a:defRPr sz="21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/>
              <a:t>Ashrei</a:t>
            </a:r>
            <a:r>
              <a:rPr dirty="0"/>
              <a:t> (Psalm 145)</a:t>
            </a:r>
          </a:p>
          <a:p>
            <a:pPr marL="114299" indent="-114299" algn="l" defTabSz="457200">
              <a:buSzPct val="100000"/>
              <a:buChar char="•"/>
              <a:defRPr sz="21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/>
              <a:t>Hal’li</a:t>
            </a:r>
            <a:r>
              <a:rPr dirty="0"/>
              <a:t> </a:t>
            </a:r>
            <a:r>
              <a:rPr dirty="0" err="1"/>
              <a:t>Nafshi</a:t>
            </a:r>
            <a:r>
              <a:rPr dirty="0"/>
              <a:t> (Psalm 146)</a:t>
            </a:r>
          </a:p>
          <a:p>
            <a:pPr marL="114299" indent="-114299" algn="l" defTabSz="457200">
              <a:buSzPct val="100000"/>
              <a:buChar char="•"/>
              <a:defRPr sz="21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/>
              <a:t>Hal’lu</a:t>
            </a:r>
            <a:r>
              <a:rPr dirty="0"/>
              <a:t> et Adonai Min </a:t>
            </a:r>
            <a:r>
              <a:rPr dirty="0" err="1"/>
              <a:t>HaShamayim</a:t>
            </a:r>
            <a:r>
              <a:rPr dirty="0"/>
              <a:t> (Psalm 148)</a:t>
            </a:r>
          </a:p>
          <a:p>
            <a:pPr marL="114299" indent="-114299" algn="l" defTabSz="457200">
              <a:buSzPct val="100000"/>
              <a:buChar char="•"/>
              <a:defRPr sz="21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/>
              <a:t>Shiru</a:t>
            </a:r>
            <a:r>
              <a:rPr dirty="0"/>
              <a:t> </a:t>
            </a:r>
            <a:r>
              <a:rPr dirty="0" err="1"/>
              <a:t>L’adonai</a:t>
            </a:r>
            <a:r>
              <a:rPr dirty="0"/>
              <a:t> </a:t>
            </a:r>
            <a:r>
              <a:rPr dirty="0" err="1"/>
              <a:t>Shir</a:t>
            </a:r>
            <a:r>
              <a:rPr dirty="0"/>
              <a:t> </a:t>
            </a:r>
            <a:r>
              <a:rPr dirty="0" err="1"/>
              <a:t>Chadash</a:t>
            </a:r>
            <a:r>
              <a:rPr dirty="0"/>
              <a:t> (Psalm 149)</a:t>
            </a:r>
          </a:p>
          <a:p>
            <a:pPr marL="114299" indent="-114299" algn="l" defTabSz="457200">
              <a:buSzPct val="100000"/>
              <a:buChar char="•"/>
              <a:defRPr sz="21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/>
              <a:t>Hallelu</a:t>
            </a:r>
            <a:r>
              <a:rPr dirty="0"/>
              <a:t> (Psalm 150)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793" y="8152067"/>
            <a:ext cx="3396240" cy="1082719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/>
          </p:cNvSpPr>
          <p:nvPr>
            <p:ph type="ctrTitle"/>
          </p:nvPr>
        </p:nvSpPr>
        <p:spPr>
          <a:xfrm>
            <a:off x="1270000" y="1638300"/>
            <a:ext cx="10464800" cy="1595230"/>
          </a:xfrm>
          <a:prstGeom prst="rect">
            <a:avLst/>
          </a:prstGeom>
        </p:spPr>
        <p:txBody>
          <a:bodyPr/>
          <a:lstStyle/>
          <a:p>
            <a:pPr algn="l" defTabSz="457200">
              <a:defRPr sz="47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BERIYAH - Creation and intellect</a:t>
            </a:r>
          </a:p>
          <a:p>
            <a:pPr algn="l" defTabSz="457200">
              <a:defRPr sz="3400" u="sng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/>
              <a:t>Barechu</a:t>
            </a:r>
            <a:r>
              <a:rPr dirty="0"/>
              <a:t> and </a:t>
            </a:r>
            <a:r>
              <a:rPr dirty="0" err="1"/>
              <a:t>Sh’ma</a:t>
            </a:r>
            <a:r>
              <a:rPr dirty="0"/>
              <a:t> - Weekday </a:t>
            </a:r>
            <a:r>
              <a:rPr dirty="0" err="1"/>
              <a:t>nusach</a:t>
            </a:r>
            <a:endParaRPr dirty="0"/>
          </a:p>
        </p:txBody>
      </p:sp>
      <p:sp>
        <p:nvSpPr>
          <p:cNvPr id="136" name="Shape 136"/>
          <p:cNvSpPr>
            <a:spLocks noGrp="1"/>
          </p:cNvSpPr>
          <p:nvPr>
            <p:ph type="subTitle" sz="half" idx="1"/>
          </p:nvPr>
        </p:nvSpPr>
        <p:spPr>
          <a:xfrm>
            <a:off x="1270000" y="3511908"/>
            <a:ext cx="10464800" cy="3411538"/>
          </a:xfrm>
          <a:prstGeom prst="rect">
            <a:avLst/>
          </a:prstGeom>
        </p:spPr>
        <p:txBody>
          <a:bodyPr>
            <a:noAutofit/>
          </a:bodyPr>
          <a:lstStyle/>
          <a:p>
            <a:pPr marL="96011" indent="-96011" algn="l" defTabSz="384047">
              <a:buSzPct val="100000"/>
              <a:buChar char="•"/>
              <a:defRPr sz="1512">
                <a:latin typeface="Helvetica"/>
                <a:ea typeface="Helvetica"/>
                <a:cs typeface="Helvetica"/>
                <a:sym typeface="Helvetica"/>
              </a:defRPr>
            </a:pPr>
            <a:r>
              <a:rPr sz="1700" dirty="0" err="1"/>
              <a:t>Yishtabach</a:t>
            </a:r>
            <a:r>
              <a:rPr sz="1700" dirty="0"/>
              <a:t>/ </a:t>
            </a:r>
            <a:r>
              <a:rPr sz="1700" dirty="0" err="1"/>
              <a:t>Berachot</a:t>
            </a:r>
            <a:r>
              <a:rPr sz="1700" dirty="0"/>
              <a:t> </a:t>
            </a:r>
            <a:r>
              <a:rPr sz="1700" dirty="0" err="1"/>
              <a:t>VeHoda’ot</a:t>
            </a:r>
            <a:endParaRPr sz="1700" dirty="0"/>
          </a:p>
          <a:p>
            <a:pPr marL="96011" indent="-96011" algn="l" defTabSz="384047">
              <a:buSzPct val="100000"/>
              <a:buChar char="•"/>
              <a:defRPr sz="1512">
                <a:latin typeface="Helvetica"/>
                <a:ea typeface="Helvetica"/>
                <a:cs typeface="Helvetica"/>
                <a:sym typeface="Helvetica"/>
              </a:defRPr>
            </a:pPr>
            <a:r>
              <a:rPr sz="1700" dirty="0" err="1"/>
              <a:t>Chatzi</a:t>
            </a:r>
            <a:r>
              <a:rPr sz="1700" dirty="0"/>
              <a:t> </a:t>
            </a:r>
            <a:r>
              <a:rPr sz="1700" dirty="0" err="1"/>
              <a:t>Kaddish</a:t>
            </a:r>
            <a:endParaRPr sz="1700" dirty="0"/>
          </a:p>
          <a:p>
            <a:pPr marL="96011" indent="-96011" algn="l" defTabSz="384047">
              <a:buSzPct val="100000"/>
              <a:buChar char="•"/>
              <a:defRPr sz="1512">
                <a:latin typeface="Helvetica"/>
                <a:ea typeface="Helvetica"/>
                <a:cs typeface="Helvetica"/>
                <a:sym typeface="Helvetica"/>
              </a:defRPr>
            </a:pPr>
            <a:r>
              <a:rPr sz="1700" dirty="0" err="1"/>
              <a:t>Barechu</a:t>
            </a:r>
            <a:endParaRPr sz="1700" dirty="0"/>
          </a:p>
          <a:p>
            <a:pPr marL="96011" indent="-96011" algn="l" defTabSz="384047">
              <a:buSzPct val="100000"/>
              <a:buChar char="•"/>
              <a:defRPr sz="1512">
                <a:latin typeface="Helvetica"/>
                <a:ea typeface="Helvetica"/>
                <a:cs typeface="Helvetica"/>
                <a:sym typeface="Helvetica"/>
              </a:defRPr>
            </a:pPr>
            <a:r>
              <a:rPr sz="1700" dirty="0" err="1"/>
              <a:t>Yotzer</a:t>
            </a:r>
            <a:r>
              <a:rPr sz="1700" dirty="0"/>
              <a:t> Or</a:t>
            </a:r>
          </a:p>
          <a:p>
            <a:pPr marL="96011" indent="-96011" algn="l" defTabSz="384047">
              <a:buSzPct val="100000"/>
              <a:buChar char="•"/>
              <a:defRPr sz="1512">
                <a:latin typeface="Helvetica"/>
                <a:ea typeface="Helvetica"/>
                <a:cs typeface="Helvetica"/>
                <a:sym typeface="Helvetica"/>
              </a:defRPr>
            </a:pPr>
            <a:r>
              <a:rPr sz="1700" dirty="0" err="1"/>
              <a:t>Kulam</a:t>
            </a:r>
            <a:r>
              <a:rPr sz="1700" dirty="0"/>
              <a:t> </a:t>
            </a:r>
            <a:r>
              <a:rPr sz="1700" dirty="0" err="1"/>
              <a:t>Mekablim</a:t>
            </a:r>
            <a:r>
              <a:rPr sz="1700" dirty="0"/>
              <a:t>…</a:t>
            </a:r>
            <a:r>
              <a:rPr sz="1700" dirty="0" err="1"/>
              <a:t>Kadosh</a:t>
            </a:r>
            <a:endParaRPr sz="1700" dirty="0"/>
          </a:p>
          <a:p>
            <a:pPr marL="96011" indent="-96011" algn="l" defTabSz="384047">
              <a:buSzPct val="100000"/>
              <a:buChar char="•"/>
              <a:defRPr sz="1512">
                <a:latin typeface="Helvetica"/>
                <a:ea typeface="Helvetica"/>
                <a:cs typeface="Helvetica"/>
                <a:sym typeface="Helvetica"/>
              </a:defRPr>
            </a:pPr>
            <a:r>
              <a:rPr sz="1700" dirty="0"/>
              <a:t>Or </a:t>
            </a:r>
            <a:r>
              <a:rPr sz="1700" dirty="0" err="1"/>
              <a:t>Chadash</a:t>
            </a:r>
            <a:endParaRPr sz="1700" dirty="0"/>
          </a:p>
          <a:p>
            <a:pPr marL="96011" indent="-96011" algn="l" defTabSz="384047">
              <a:buSzPct val="100000"/>
              <a:buChar char="•"/>
              <a:defRPr sz="1512">
                <a:latin typeface="Helvetica"/>
                <a:ea typeface="Helvetica"/>
                <a:cs typeface="Helvetica"/>
                <a:sym typeface="Helvetica"/>
              </a:defRPr>
            </a:pPr>
            <a:r>
              <a:rPr sz="1700" dirty="0" err="1"/>
              <a:t>Ahavah</a:t>
            </a:r>
            <a:r>
              <a:rPr sz="1700" dirty="0"/>
              <a:t> </a:t>
            </a:r>
            <a:r>
              <a:rPr sz="1700" dirty="0" err="1"/>
              <a:t>Rabbah</a:t>
            </a:r>
            <a:endParaRPr sz="1700" dirty="0"/>
          </a:p>
          <a:p>
            <a:pPr marL="96011" indent="-96011" algn="l" defTabSz="384047">
              <a:buSzPct val="100000"/>
              <a:buChar char="•"/>
              <a:defRPr sz="1512">
                <a:latin typeface="Helvetica"/>
                <a:ea typeface="Helvetica"/>
                <a:cs typeface="Helvetica"/>
                <a:sym typeface="Helvetica"/>
              </a:defRPr>
            </a:pPr>
            <a:r>
              <a:rPr sz="1700" dirty="0" err="1"/>
              <a:t>VeHa’er</a:t>
            </a:r>
            <a:r>
              <a:rPr sz="1700" dirty="0"/>
              <a:t> </a:t>
            </a:r>
            <a:r>
              <a:rPr sz="1700" dirty="0" err="1"/>
              <a:t>Eineinu</a:t>
            </a:r>
            <a:endParaRPr sz="1700" dirty="0"/>
          </a:p>
          <a:p>
            <a:pPr marL="96011" indent="-96011" algn="l" defTabSz="384047">
              <a:buSzPct val="100000"/>
              <a:buChar char="•"/>
              <a:defRPr sz="1512">
                <a:latin typeface="Helvetica"/>
                <a:ea typeface="Helvetica"/>
                <a:cs typeface="Helvetica"/>
                <a:sym typeface="Helvetica"/>
              </a:defRPr>
            </a:pPr>
            <a:r>
              <a:rPr sz="1700" dirty="0" err="1"/>
              <a:t>Va’Havi’einu</a:t>
            </a:r>
            <a:endParaRPr sz="1700" dirty="0"/>
          </a:p>
          <a:p>
            <a:pPr marL="96011" indent="-96011" algn="l" defTabSz="384047">
              <a:buSzPct val="100000"/>
              <a:buChar char="•"/>
              <a:defRPr sz="1512">
                <a:latin typeface="Helvetica"/>
                <a:ea typeface="Helvetica"/>
                <a:cs typeface="Helvetica"/>
                <a:sym typeface="Helvetica"/>
              </a:defRPr>
            </a:pPr>
            <a:r>
              <a:rPr sz="1700" dirty="0"/>
              <a:t>Shema</a:t>
            </a:r>
          </a:p>
          <a:p>
            <a:pPr marL="96011" indent="-96011" algn="l" defTabSz="384047">
              <a:buSzPct val="100000"/>
              <a:buChar char="•"/>
              <a:defRPr sz="1512">
                <a:latin typeface="Helvetica"/>
                <a:ea typeface="Helvetica"/>
                <a:cs typeface="Helvetica"/>
                <a:sym typeface="Helvetica"/>
              </a:defRPr>
            </a:pPr>
            <a:r>
              <a:rPr sz="1700" dirty="0" err="1"/>
              <a:t>Ve-Ahavta</a:t>
            </a:r>
            <a:r>
              <a:rPr sz="1700" dirty="0"/>
              <a:t>…Adonai </a:t>
            </a:r>
            <a:r>
              <a:rPr sz="1700" dirty="0" err="1"/>
              <a:t>Eloheichem</a:t>
            </a:r>
            <a:r>
              <a:rPr sz="1700" dirty="0"/>
              <a:t> </a:t>
            </a:r>
            <a:r>
              <a:rPr sz="1700" dirty="0" err="1"/>
              <a:t>Emet</a:t>
            </a:r>
            <a:endParaRPr sz="1700" dirty="0"/>
          </a:p>
          <a:p>
            <a:pPr marL="96011" indent="-96011" algn="l" defTabSz="384047">
              <a:buSzPct val="100000"/>
              <a:buChar char="•"/>
              <a:defRPr sz="1512">
                <a:latin typeface="Helvetica"/>
                <a:ea typeface="Helvetica"/>
                <a:cs typeface="Helvetica"/>
                <a:sym typeface="Helvetica"/>
              </a:defRPr>
            </a:pPr>
            <a:r>
              <a:rPr sz="1700" dirty="0" err="1"/>
              <a:t>Tehilot</a:t>
            </a:r>
            <a:r>
              <a:rPr sz="1700" dirty="0"/>
              <a:t> </a:t>
            </a:r>
            <a:r>
              <a:rPr sz="1700" dirty="0" err="1"/>
              <a:t>L’El</a:t>
            </a:r>
            <a:r>
              <a:rPr sz="1700" dirty="0"/>
              <a:t> </a:t>
            </a:r>
            <a:r>
              <a:rPr sz="1700" dirty="0" err="1"/>
              <a:t>Elyon</a:t>
            </a:r>
            <a:endParaRPr sz="1700" dirty="0"/>
          </a:p>
          <a:p>
            <a:pPr marL="96011" indent="-96011" algn="l" defTabSz="384047">
              <a:buSzPct val="100000"/>
              <a:buChar char="•"/>
              <a:defRPr sz="1512">
                <a:latin typeface="Helvetica"/>
                <a:ea typeface="Helvetica"/>
                <a:cs typeface="Helvetica"/>
                <a:sym typeface="Helvetica"/>
              </a:defRPr>
            </a:pPr>
            <a:r>
              <a:rPr sz="1700" dirty="0" err="1"/>
              <a:t>Mi</a:t>
            </a:r>
            <a:r>
              <a:rPr sz="1700" dirty="0"/>
              <a:t> </a:t>
            </a:r>
            <a:r>
              <a:rPr sz="1700" dirty="0" err="1"/>
              <a:t>ChaMocha</a:t>
            </a:r>
            <a:endParaRPr sz="1700" dirty="0"/>
          </a:p>
          <a:p>
            <a:pPr marL="96011" indent="-96011" algn="l" defTabSz="384047">
              <a:buSzPct val="100000"/>
              <a:buChar char="•"/>
              <a:defRPr sz="1512">
                <a:latin typeface="Helvetica"/>
                <a:ea typeface="Helvetica"/>
                <a:cs typeface="Helvetica"/>
                <a:sym typeface="Helvetica"/>
              </a:defRPr>
            </a:pPr>
            <a:r>
              <a:rPr sz="1700" dirty="0" err="1"/>
              <a:t>Tzur</a:t>
            </a:r>
            <a:r>
              <a:rPr sz="1700" dirty="0"/>
              <a:t> </a:t>
            </a:r>
            <a:r>
              <a:rPr sz="1700" dirty="0" err="1"/>
              <a:t>Yisrael</a:t>
            </a:r>
            <a:endParaRPr sz="17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793" y="8152067"/>
            <a:ext cx="3396240" cy="1082719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/>
          </p:cNvSpPr>
          <p:nvPr>
            <p:ph type="ctrTitle"/>
          </p:nvPr>
        </p:nvSpPr>
        <p:spPr>
          <a:xfrm>
            <a:off x="1270000" y="1638300"/>
            <a:ext cx="10464800" cy="1568726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l" defTabSz="457200">
              <a:defRPr sz="49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ATZILUT - Spiritual Sustenance</a:t>
            </a:r>
          </a:p>
          <a:p>
            <a:pPr algn="l" defTabSz="457200">
              <a:defRPr sz="1200" b="1">
                <a:latin typeface="Helvetica"/>
                <a:ea typeface="Helvetica"/>
                <a:cs typeface="Helvetica"/>
                <a:sym typeface="Helvetica"/>
              </a:defRPr>
            </a:pPr>
            <a:endParaRPr dirty="0"/>
          </a:p>
          <a:p>
            <a:pPr algn="l" defTabSz="457200">
              <a:defRPr sz="1200" b="1">
                <a:latin typeface="Helvetica"/>
                <a:ea typeface="Helvetica"/>
                <a:cs typeface="Helvetica"/>
                <a:sym typeface="Helvetica"/>
              </a:defRPr>
            </a:pPr>
            <a:endParaRPr dirty="0"/>
          </a:p>
          <a:p>
            <a:pPr algn="l" defTabSz="457200">
              <a:defRPr sz="3100" u="sng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Amidah - Weekday </a:t>
            </a:r>
            <a:r>
              <a:rPr dirty="0" err="1"/>
              <a:t>nusach</a:t>
            </a:r>
            <a:endParaRPr dirty="0"/>
          </a:p>
          <a:p>
            <a:pPr algn="l" defTabSz="457200">
              <a:defRPr sz="1200" b="1">
                <a:latin typeface="Helvetica"/>
                <a:ea typeface="Helvetica"/>
                <a:cs typeface="Helvetica"/>
                <a:sym typeface="Helvetica"/>
              </a:defRPr>
            </a:pPr>
            <a:endParaRPr dirty="0"/>
          </a:p>
          <a:p>
            <a:pPr algn="l" defTabSz="457200">
              <a:defRPr sz="1200" b="1">
                <a:latin typeface="Helvetica"/>
                <a:ea typeface="Helvetica"/>
                <a:cs typeface="Helvetica"/>
                <a:sym typeface="Helvetica"/>
              </a:defRPr>
            </a:pPr>
            <a:endParaRPr dirty="0"/>
          </a:p>
        </p:txBody>
      </p:sp>
      <p:sp>
        <p:nvSpPr>
          <p:cNvPr id="139" name="Shape 139"/>
          <p:cNvSpPr>
            <a:spLocks noGrp="1"/>
          </p:cNvSpPr>
          <p:nvPr>
            <p:ph type="subTitle" sz="half" idx="1"/>
          </p:nvPr>
        </p:nvSpPr>
        <p:spPr>
          <a:xfrm>
            <a:off x="1270000" y="3444185"/>
            <a:ext cx="10464800" cy="2883893"/>
          </a:xfrm>
          <a:prstGeom prst="rect">
            <a:avLst/>
          </a:prstGeom>
        </p:spPr>
        <p:txBody>
          <a:bodyPr/>
          <a:lstStyle/>
          <a:p>
            <a:pPr marL="114299" indent="-114299" algn="l" defTabSz="457200">
              <a:buSzPct val="100000"/>
              <a:buChar char="•"/>
              <a:defRPr sz="30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1st 3 blessings </a:t>
            </a:r>
            <a:r>
              <a:rPr sz="2300" dirty="0"/>
              <a:t>(aloud)</a:t>
            </a:r>
          </a:p>
          <a:p>
            <a:pPr marL="114299" indent="-114299" algn="l" defTabSz="457200">
              <a:buSzPct val="100000"/>
              <a:buChar char="•"/>
              <a:defRPr sz="30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Middle 13 blessings</a:t>
            </a:r>
          </a:p>
          <a:p>
            <a:pPr marL="114299" indent="-114299" algn="l" defTabSz="457200">
              <a:buSzPct val="100000"/>
              <a:buChar char="•"/>
              <a:defRPr sz="30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Final 3 blessings</a:t>
            </a:r>
          </a:p>
          <a:p>
            <a:pPr marL="114299" indent="-114299" algn="l" defTabSz="457200">
              <a:buSzPct val="100000"/>
              <a:buChar char="•"/>
              <a:defRPr sz="30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/>
              <a:t>Oseh</a:t>
            </a:r>
            <a:r>
              <a:rPr dirty="0"/>
              <a:t> Shalom </a:t>
            </a:r>
            <a:r>
              <a:rPr sz="2300" dirty="0"/>
              <a:t>(3 variations)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793" y="8152067"/>
            <a:ext cx="3396240" cy="1082719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/>
          </p:cNvSpPr>
          <p:nvPr>
            <p:ph type="ctrTitle"/>
          </p:nvPr>
        </p:nvSpPr>
        <p:spPr>
          <a:xfrm>
            <a:off x="1270000" y="1638300"/>
            <a:ext cx="10464800" cy="1330187"/>
          </a:xfrm>
          <a:prstGeom prst="rect">
            <a:avLst/>
          </a:prstGeom>
        </p:spPr>
        <p:txBody>
          <a:bodyPr/>
          <a:lstStyle/>
          <a:p>
            <a:pPr defTabSz="457200">
              <a:defRPr sz="5500" u="sng">
                <a:latin typeface="Helvetica"/>
                <a:ea typeface="Helvetica"/>
                <a:cs typeface="Helvetica"/>
                <a:sym typeface="Helvetica"/>
              </a:defRPr>
            </a:pPr>
            <a:r>
              <a:t>Closing</a:t>
            </a:r>
          </a:p>
          <a:p>
            <a:pPr algn="l" defTabSz="457200">
              <a:defRPr sz="1100" u="sng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42" name="Shape 142"/>
          <p:cNvSpPr>
            <a:spLocks noGrp="1"/>
          </p:cNvSpPr>
          <p:nvPr>
            <p:ph type="subTitle" sz="quarter" idx="1"/>
          </p:nvPr>
        </p:nvSpPr>
        <p:spPr>
          <a:xfrm>
            <a:off x="5144504" y="3254237"/>
            <a:ext cx="2662784" cy="1130300"/>
          </a:xfrm>
          <a:prstGeom prst="rect">
            <a:avLst/>
          </a:prstGeom>
        </p:spPr>
        <p:txBody>
          <a:bodyPr/>
          <a:lstStyle/>
          <a:p>
            <a:pPr marL="114299" indent="-114299" defTabSz="457200">
              <a:buSzPct val="100000"/>
              <a:buChar char="•"/>
              <a:defRPr sz="21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/>
              <a:t>Aleynu</a:t>
            </a:r>
            <a:endParaRPr dirty="0"/>
          </a:p>
          <a:p>
            <a:pPr marL="114299" indent="-114299" defTabSz="457200">
              <a:buSzPct val="100000"/>
              <a:buChar char="•"/>
              <a:defRPr sz="21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Mourner’s </a:t>
            </a:r>
            <a:r>
              <a:rPr dirty="0" err="1"/>
              <a:t>Kaddish</a:t>
            </a:r>
            <a:endParaRPr dirty="0"/>
          </a:p>
          <a:p>
            <a:pPr marL="114299" indent="-114299" defTabSz="457200">
              <a:buSzPct val="100000"/>
              <a:buChar char="•"/>
              <a:defRPr sz="21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Song or </a:t>
            </a:r>
            <a:r>
              <a:rPr dirty="0" err="1"/>
              <a:t>niggun</a:t>
            </a:r>
            <a:r>
              <a:rPr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793" y="8152067"/>
            <a:ext cx="3396240" cy="1082719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pPr defTabSz="292607">
              <a:defRPr sz="704">
                <a:latin typeface="Helvetica"/>
                <a:ea typeface="Helvetica"/>
                <a:cs typeface="Helvetica"/>
                <a:sym typeface="Helvetica"/>
              </a:defRPr>
            </a:pPr>
            <a:r>
              <a:rPr sz="1600" b="1" dirty="0"/>
              <a:t>Websites</a:t>
            </a:r>
            <a:r>
              <a:rPr sz="1600" dirty="0"/>
              <a:t>: </a:t>
            </a:r>
          </a:p>
          <a:p>
            <a:pPr algn="l" defTabSz="292607">
              <a:defRPr sz="704">
                <a:latin typeface="Helvetica"/>
                <a:ea typeface="Helvetica"/>
                <a:cs typeface="Helvetica"/>
                <a:sym typeface="Helvetica"/>
              </a:defRPr>
            </a:pPr>
            <a:endParaRPr sz="1600" dirty="0"/>
          </a:p>
          <a:p>
            <a:pPr algn="l" defTabSz="292607">
              <a:defRPr sz="704">
                <a:latin typeface="Helvetica"/>
                <a:ea typeface="Helvetica"/>
                <a:cs typeface="Helvetica"/>
                <a:sym typeface="Helvetica"/>
              </a:defRPr>
            </a:pPr>
            <a:r>
              <a:rPr sz="1600" b="1" dirty="0" err="1"/>
              <a:t>Hadar</a:t>
            </a:r>
            <a:r>
              <a:rPr sz="1600" dirty="0"/>
              <a:t> </a:t>
            </a:r>
            <a:r>
              <a:rPr sz="1600" dirty="0"/>
              <a:t>https://www.hadar.org/tefillah-music</a:t>
            </a:r>
          </a:p>
          <a:p>
            <a:pPr algn="l" defTabSz="292607">
              <a:defRPr sz="704">
                <a:latin typeface="Helvetica"/>
                <a:ea typeface="Helvetica"/>
                <a:cs typeface="Helvetica"/>
                <a:sym typeface="Helvetica"/>
              </a:defRPr>
            </a:pPr>
            <a:r>
              <a:rPr sz="1600" b="1" dirty="0"/>
              <a:t>Nava </a:t>
            </a:r>
            <a:r>
              <a:rPr sz="1600" b="1" dirty="0" err="1"/>
              <a:t>Tehillah</a:t>
            </a:r>
            <a:r>
              <a:rPr sz="1600" dirty="0"/>
              <a:t> </a:t>
            </a:r>
            <a:r>
              <a:rPr sz="1600" u="sng" dirty="0">
                <a:hlinkClick r:id="rId2"/>
              </a:rPr>
              <a:t>http://www.navatehila.org/35897/Musical-Prayer-Archive</a:t>
            </a:r>
          </a:p>
          <a:p>
            <a:pPr algn="l" defTabSz="292607">
              <a:defRPr sz="704">
                <a:latin typeface="Helvetica"/>
                <a:ea typeface="Helvetica"/>
                <a:cs typeface="Helvetica"/>
                <a:sym typeface="Helvetica"/>
              </a:defRPr>
            </a:pPr>
            <a:endParaRPr sz="1600" u="sng" dirty="0">
              <a:hlinkClick r:id="rId2"/>
            </a:endParaRPr>
          </a:p>
          <a:p>
            <a:pPr algn="l" defTabSz="292607">
              <a:defRPr sz="1024" i="1">
                <a:solidFill>
                  <a:srgbClr val="292F33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1600" b="1" i="0" dirty="0"/>
              <a:t>RLN</a:t>
            </a:r>
            <a:r>
              <a:rPr sz="1600" dirty="0"/>
              <a:t> </a:t>
            </a:r>
            <a:r>
              <a:rPr sz="1600" b="1" i="0" dirty="0" err="1"/>
              <a:t>Shacharit</a:t>
            </a:r>
            <a:r>
              <a:rPr sz="1600" dirty="0"/>
              <a:t>:</a:t>
            </a:r>
            <a:endParaRPr sz="1600" i="0" dirty="0"/>
          </a:p>
          <a:p>
            <a:pPr algn="l" defTabSz="292607">
              <a:defRPr sz="1024">
                <a:solidFill>
                  <a:srgbClr val="292F33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1600" dirty="0"/>
              <a:t> </a:t>
            </a:r>
          </a:p>
          <a:p>
            <a:pPr marL="292607" indent="-292607" algn="l" defTabSz="292607">
              <a:tabLst>
                <a:tab pos="88900" algn="l"/>
                <a:tab pos="292100" algn="l"/>
              </a:tabLst>
              <a:defRPr sz="1024">
                <a:solidFill>
                  <a:srgbClr val="009D7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1600" dirty="0">
                <a:solidFill>
                  <a:srgbClr val="292F33"/>
                </a:solidFill>
              </a:rPr>
              <a:t>		 </a:t>
            </a:r>
            <a:r>
              <a:rPr sz="1600" dirty="0" err="1">
                <a:hlinkClick r:id="rId3"/>
              </a:rPr>
              <a:t>Mah</a:t>
            </a:r>
            <a:r>
              <a:rPr sz="1600" dirty="0">
                <a:hlinkClick r:id="rId3"/>
              </a:rPr>
              <a:t> </a:t>
            </a:r>
            <a:r>
              <a:rPr sz="1600" dirty="0" err="1">
                <a:hlinkClick r:id="rId3"/>
              </a:rPr>
              <a:t>Tovu</a:t>
            </a:r>
            <a:r>
              <a:rPr sz="1600" dirty="0">
                <a:hlinkClick r:id="rId3"/>
              </a:rPr>
              <a:t> Chart</a:t>
            </a:r>
            <a:endParaRPr sz="1600" dirty="0">
              <a:solidFill>
                <a:srgbClr val="292F33"/>
              </a:solidFill>
            </a:endParaRPr>
          </a:p>
          <a:p>
            <a:pPr marL="292607" indent="-292607" algn="l" defTabSz="292607">
              <a:tabLst>
                <a:tab pos="88900" algn="l"/>
                <a:tab pos="292100" algn="l"/>
              </a:tabLst>
              <a:defRPr sz="1024">
                <a:solidFill>
                  <a:srgbClr val="292F33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1600" dirty="0"/>
              <a:t>		</a:t>
            </a:r>
            <a:r>
              <a:rPr sz="1600" dirty="0" err="1"/>
              <a:t>Elohai</a:t>
            </a:r>
            <a:r>
              <a:rPr sz="1600" dirty="0"/>
              <a:t> </a:t>
            </a:r>
            <a:r>
              <a:rPr sz="1600" dirty="0" err="1"/>
              <a:t>Neshama</a:t>
            </a:r>
            <a:r>
              <a:rPr sz="1600" dirty="0"/>
              <a:t> by Rabbi Judith </a:t>
            </a:r>
            <a:r>
              <a:rPr sz="1600" dirty="0" err="1"/>
              <a:t>Kummer</a:t>
            </a:r>
            <a:endParaRPr sz="1600" dirty="0"/>
          </a:p>
          <a:p>
            <a:pPr marL="292607" indent="-292607" algn="l" defTabSz="292607">
              <a:tabLst>
                <a:tab pos="88900" algn="l"/>
                <a:tab pos="292100" algn="l"/>
              </a:tabLst>
              <a:defRPr sz="1024">
                <a:solidFill>
                  <a:srgbClr val="292F33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1600" dirty="0"/>
              <a:t>		</a:t>
            </a:r>
            <a:r>
              <a:rPr sz="1600" dirty="0" err="1"/>
              <a:t>Ashrey</a:t>
            </a:r>
            <a:r>
              <a:rPr sz="1600" dirty="0"/>
              <a:t> by Rabbi Shawn </a:t>
            </a:r>
            <a:r>
              <a:rPr sz="1600" dirty="0" err="1"/>
              <a:t>Zevit</a:t>
            </a:r>
            <a:endParaRPr sz="1600" dirty="0"/>
          </a:p>
          <a:p>
            <a:pPr marL="292607" indent="-292607" algn="l" defTabSz="292607">
              <a:tabLst>
                <a:tab pos="88900" algn="l"/>
                <a:tab pos="292100" algn="l"/>
              </a:tabLst>
              <a:defRPr sz="1024">
                <a:solidFill>
                  <a:srgbClr val="009D7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1600" dirty="0">
                <a:solidFill>
                  <a:srgbClr val="292F33"/>
                </a:solidFill>
              </a:rPr>
              <a:t>		 </a:t>
            </a:r>
            <a:r>
              <a:rPr sz="1600" dirty="0">
                <a:hlinkClick r:id="rId4"/>
              </a:rPr>
              <a:t>Psalm 150 by </a:t>
            </a:r>
            <a:r>
              <a:rPr sz="1600" dirty="0" err="1">
                <a:hlinkClick r:id="rId4"/>
              </a:rPr>
              <a:t>Manel</a:t>
            </a:r>
            <a:r>
              <a:rPr sz="1600" dirty="0">
                <a:hlinkClick r:id="rId4"/>
              </a:rPr>
              <a:t> Frau (choral sheet music).pdf</a:t>
            </a:r>
            <a:endParaRPr sz="1600" dirty="0">
              <a:solidFill>
                <a:srgbClr val="292F33"/>
              </a:solidFill>
            </a:endParaRPr>
          </a:p>
          <a:p>
            <a:pPr marL="292607" indent="-292607" algn="l" defTabSz="292607">
              <a:tabLst>
                <a:tab pos="88900" algn="l"/>
                <a:tab pos="292100" algn="l"/>
              </a:tabLst>
              <a:defRPr sz="1024">
                <a:solidFill>
                  <a:srgbClr val="292F33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1600" dirty="0"/>
              <a:t>		Eden Once Again, by Rabbi Margot Stein:</a:t>
            </a:r>
          </a:p>
          <a:p>
            <a:pPr marL="292607" indent="-292607" algn="l" defTabSz="292607">
              <a:tabLst>
                <a:tab pos="88900" algn="l"/>
                <a:tab pos="292100" algn="l"/>
              </a:tabLst>
              <a:defRPr sz="1024">
                <a:solidFill>
                  <a:srgbClr val="009D7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1600" dirty="0"/>
              <a:t>		</a:t>
            </a:r>
            <a:r>
              <a:rPr sz="1600" dirty="0">
                <a:hlinkClick r:id="rId5"/>
              </a:rPr>
              <a:t>Recording.mp3</a:t>
            </a:r>
            <a:r>
              <a:rPr sz="1600" dirty="0">
                <a:solidFill>
                  <a:srgbClr val="292F33"/>
                </a:solidFill>
              </a:rPr>
              <a:t> </a:t>
            </a:r>
          </a:p>
          <a:p>
            <a:pPr marL="292607" indent="-292607" algn="l" defTabSz="292607">
              <a:tabLst>
                <a:tab pos="88900" algn="l"/>
                <a:tab pos="292100" algn="l"/>
              </a:tabLst>
              <a:defRPr sz="1024">
                <a:solidFill>
                  <a:srgbClr val="009D7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1600" dirty="0">
                <a:solidFill>
                  <a:srgbClr val="292F33"/>
                </a:solidFill>
              </a:rPr>
              <a:t>		 </a:t>
            </a:r>
            <a:r>
              <a:rPr sz="1600" dirty="0">
                <a:hlinkClick r:id="rId6"/>
              </a:rPr>
              <a:t>Eden Once Again.pdf</a:t>
            </a:r>
            <a:endParaRPr sz="1600" dirty="0">
              <a:solidFill>
                <a:srgbClr val="292F33"/>
              </a:solidFill>
            </a:endParaRPr>
          </a:p>
          <a:p>
            <a:pPr marL="292607" indent="-292607" algn="l" defTabSz="292607">
              <a:tabLst>
                <a:tab pos="88900" algn="l"/>
                <a:tab pos="292100" algn="l"/>
              </a:tabLst>
              <a:defRPr sz="1024">
                <a:solidFill>
                  <a:srgbClr val="292F33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1600" dirty="0"/>
              <a:t>		</a:t>
            </a:r>
            <a:r>
              <a:rPr sz="1600" dirty="0" err="1"/>
              <a:t>Beini</a:t>
            </a:r>
            <a:r>
              <a:rPr sz="1600" dirty="0"/>
              <a:t> U-</a:t>
            </a:r>
            <a:r>
              <a:rPr sz="1600" dirty="0" err="1"/>
              <a:t>veyn</a:t>
            </a:r>
            <a:r>
              <a:rPr sz="1600" dirty="0"/>
              <a:t> by Rabbi </a:t>
            </a:r>
            <a:r>
              <a:rPr sz="1600" dirty="0" err="1"/>
              <a:t>Shefa</a:t>
            </a:r>
            <a:r>
              <a:rPr sz="1600" dirty="0"/>
              <a:t> Gold</a:t>
            </a:r>
          </a:p>
        </p:txBody>
      </p:sp>
      <p:sp>
        <p:nvSpPr>
          <p:cNvPr id="145" name="Shape 145"/>
          <p:cNvSpPr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309625">
              <a:defRPr sz="1695"/>
            </a:pPr>
            <a:r>
              <a:rPr dirty="0"/>
              <a:t>Other artists in our movement e.g. Rabbi Hannah Spiro, Rabbi Toba Spitzer, student rabbi Emily Cohen, Rabbi Micah Becker-Klein, Rabbi </a:t>
            </a:r>
            <a:r>
              <a:rPr dirty="0" err="1"/>
              <a:t>Rayzel</a:t>
            </a:r>
            <a:r>
              <a:rPr dirty="0"/>
              <a:t> Raphael, Juliet I. Spitzer, and many lay people across the country</a:t>
            </a:r>
          </a:p>
          <a:p>
            <a:pPr algn="l" defTabSz="309625">
              <a:defRPr sz="1695"/>
            </a:pPr>
            <a:r>
              <a:rPr dirty="0"/>
              <a:t>Also check out: </a:t>
            </a:r>
            <a:r>
              <a:rPr u="sng" dirty="0">
                <a:hlinkClick r:id="rId7"/>
              </a:rPr>
              <a:t>oysongs.com</a:t>
            </a:r>
            <a:r>
              <a:rPr dirty="0"/>
              <a:t> for a wide range of Jewish music on specific themes and prayers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793" y="8152067"/>
            <a:ext cx="3396240" cy="1082719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310</Words>
  <Application>Microsoft Office PowerPoint</Application>
  <PresentationFormat>Custom</PresentationFormat>
  <Paragraphs>79</Paragraphs>
  <Slides>9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Helvetica</vt:lpstr>
      <vt:lpstr>Helvetica Light</vt:lpstr>
      <vt:lpstr>Helvetica Neue</vt:lpstr>
      <vt:lpstr>White</vt:lpstr>
      <vt:lpstr>RLN: How to lead morning prayer</vt:lpstr>
      <vt:lpstr>Niggun - bringing us into the room this morning</vt:lpstr>
      <vt:lpstr>ASSIYAH - body awareness</vt:lpstr>
      <vt:lpstr>YETZIRAH - emotional formation Pesukey D’Zimra</vt:lpstr>
      <vt:lpstr>YETZIRAH - emotional formation Pesukey D’Zimra</vt:lpstr>
      <vt:lpstr>BERIYAH - Creation and intellect Barechu and Sh’ma - Weekday nusach</vt:lpstr>
      <vt:lpstr>ATZILUT - Spiritual Sustenance   Amidah - Weekday nusach  </vt:lpstr>
      <vt:lpstr>Closing </vt:lpstr>
      <vt:lpstr>Websites:   Hadar https://www.hadar.org/tefillah-music Nava Tehillah http://www.navatehila.org/35897/Musical-Prayer-Archive  RLN Shacharit:      Mah Tovu Chart   Elohai Neshama by Rabbi Judith Kummer   Ashrey by Rabbi Shawn Zevit    Psalm 150 by Manel Frau (choral sheet music).pdf   Eden Once Again, by Rabbi Margot Stein:   Recording.mp3     Eden Once Again.pdf   Beini U-veyn by Rabbi Shefa Gold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RLN: How to lead morning prayer</dc:title>
  <dc:creator>Shoshana Lovett-Graff</dc:creator>
  <cp:lastModifiedBy>Shoshana Lovett-Graff</cp:lastModifiedBy>
  <cp:revision>1</cp:revision>
  <dcterms:modified xsi:type="dcterms:W3CDTF">2018-04-24T21:06:07Z</dcterms:modified>
</cp:coreProperties>
</file>