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7" r:id="rId2"/>
    <p:sldId id="278" r:id="rId3"/>
    <p:sldId id="261" r:id="rId4"/>
    <p:sldId id="269" r:id="rId5"/>
    <p:sldId id="270" r:id="rId6"/>
    <p:sldId id="268" r:id="rId7"/>
    <p:sldId id="271" r:id="rId8"/>
    <p:sldId id="279" r:id="rId9"/>
    <p:sldId id="280" r:id="rId10"/>
    <p:sldId id="282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7" autoAdjust="0"/>
    <p:restoredTop sz="95771" autoAdjust="0"/>
  </p:normalViewPr>
  <p:slideViewPr>
    <p:cSldViewPr snapToGrid="0">
      <p:cViewPr varScale="1">
        <p:scale>
          <a:sx n="101" d="100"/>
          <a:sy n="101" d="100"/>
        </p:scale>
        <p:origin x="132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9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9CA94-7ED5-48BF-9176-4406666091E1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8CDF5-EC5F-4323-8ABD-BBE9A218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9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7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3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23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95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7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1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7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9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8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3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0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1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37A-7A7A-4E1A-8000-9528A00728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D37A-7A7A-4E1A-8000-9528A00728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E8FC7-3179-4E8A-8FAF-2645FC76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7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jewishrecon.org/networks/2017/network-builders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>
          <a:xfrm>
            <a:off x="118301" y="4647676"/>
            <a:ext cx="8984686" cy="22103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667500" cy="6096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ea typeface="Microsoft JhengHei" panose="020B0604030504040204" pitchFamily="34" charset="-120"/>
              </a:rPr>
              <a:t>October 26, 2017</a:t>
            </a:r>
          </a:p>
          <a:p>
            <a:r>
              <a:rPr lang="en-US" dirty="0" smtClean="0">
                <a:ea typeface="Microsoft JhengHei" panose="020B0604030504040204" pitchFamily="34" charset="-120"/>
              </a:rPr>
              <a:t>Our First Gathering </a:t>
            </a:r>
            <a:endParaRPr lang="en-US" sz="2400" dirty="0" smtClean="0">
              <a:ea typeface="Microsoft JhengHei" panose="020B0604030504040204" pitchFamily="34" charset="-12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04800" y="34290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do network weavers have the greatest impact?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60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>
          <a:xfrm>
            <a:off x="0" y="4647676"/>
            <a:ext cx="8984686" cy="2210324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4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90500" y="152400"/>
            <a:ext cx="8838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Values in a network vs. organization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25431" y="8544171"/>
            <a:ext cx="1924050" cy="40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86086"/>
            <a:ext cx="51691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to consider:</a:t>
            </a:r>
          </a:p>
          <a:p>
            <a:endParaRPr lang="en-US" dirty="0">
              <a:effectLst>
                <a:outerShdw sx="0" sy="0">
                  <a:srgbClr val="000000"/>
                </a:outerShdw>
              </a:effectLst>
            </a:endParaRPr>
          </a:p>
          <a:p>
            <a:r>
              <a:rPr lang="en-US" dirty="0" smtClean="0">
                <a:effectLst>
                  <a:outerShdw sx="0" sy="0">
                    <a:srgbClr val="000000"/>
                  </a:outerShdw>
                </a:effectLst>
              </a:rPr>
              <a:t>What happens when values of the network are different than the values of the organization a member primarily belongs to?</a:t>
            </a:r>
          </a:p>
          <a:p>
            <a:endParaRPr lang="en-US" dirty="0" smtClean="0">
              <a:effectLst>
                <a:outerShdw sx="0" sy="0">
                  <a:srgbClr val="000000"/>
                </a:outerShdw>
              </a:effectLst>
            </a:endParaRPr>
          </a:p>
          <a:p>
            <a:r>
              <a:rPr lang="en-US" dirty="0" smtClean="0">
                <a:effectLst>
                  <a:outerShdw sx="0" sy="0">
                    <a:srgbClr val="000000"/>
                  </a:outerShdw>
                </a:effectLst>
              </a:rPr>
              <a:t>How do you negotiate the space between the two?</a:t>
            </a:r>
          </a:p>
          <a:p>
            <a:endParaRPr lang="en-US" dirty="0" smtClean="0">
              <a:effectLst>
                <a:outerShdw sx="0" sy="0">
                  <a:srgbClr val="000000"/>
                </a:outerShdw>
              </a:effectLst>
            </a:endParaRPr>
          </a:p>
          <a:p>
            <a:r>
              <a:rPr lang="en-US" dirty="0" smtClean="0">
                <a:effectLst>
                  <a:outerShdw sx="0" sy="0">
                    <a:srgbClr val="000000"/>
                  </a:outerShdw>
                </a:effectLst>
              </a:rPr>
              <a:t>How can a network live its values when its members are geographically disperse?</a:t>
            </a:r>
          </a:p>
          <a:p>
            <a:endParaRPr lang="en-US" dirty="0">
              <a:effectLst>
                <a:outerShdw sx="0" sy="0">
                  <a:srgbClr val="000000"/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0356" y="1921785"/>
            <a:ext cx="4285593" cy="32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>
          <a:xfrm>
            <a:off x="118301" y="4647676"/>
            <a:ext cx="8984686" cy="2210324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4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99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99012" y="609600"/>
            <a:ext cx="583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Take-aways</a:t>
            </a:r>
            <a:r>
              <a:rPr lang="en-US" dirty="0" smtClean="0"/>
              <a:t> and Next Steps</a:t>
            </a:r>
            <a:endParaRPr lang="en-US" dirty="0"/>
          </a:p>
        </p:txBody>
      </p:sp>
      <p:pic>
        <p:nvPicPr>
          <p:cNvPr id="8" name="Picture 2" descr="http://s3.amazonaws.com/sitebuilderreport-assets/stock_photos/files/000/007/096/small/negativespace1-23-259x172.jpg?14310918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95392"/>
            <a:ext cx="3928893" cy="2609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9011" y="4181475"/>
            <a:ext cx="7078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February 21, 1:00-2:15 pm </a:t>
            </a:r>
            <a:r>
              <a:rPr lang="en-US" sz="2400" b="1" dirty="0" err="1" smtClean="0"/>
              <a:t>est</a:t>
            </a:r>
            <a:endParaRPr lang="en-US" sz="2400" b="1" dirty="0" smtClean="0"/>
          </a:p>
          <a:p>
            <a:endParaRPr lang="en-US" dirty="0" smtClean="0"/>
          </a:p>
          <a:p>
            <a:r>
              <a:rPr lang="en-US" dirty="0" smtClean="0"/>
              <a:t>April 18</a:t>
            </a:r>
            <a:r>
              <a:rPr lang="en-US" dirty="0"/>
              <a:t>, 1:00-2:15 </a:t>
            </a:r>
            <a:r>
              <a:rPr lang="en-US" dirty="0" smtClean="0"/>
              <a:t>pm</a:t>
            </a:r>
            <a:r>
              <a:rPr lang="en-US" dirty="0"/>
              <a:t> </a:t>
            </a:r>
            <a:r>
              <a:rPr lang="en-US" dirty="0" err="1" smtClean="0"/>
              <a:t>est</a:t>
            </a:r>
            <a:endParaRPr lang="en-US" dirty="0" smtClean="0"/>
          </a:p>
          <a:p>
            <a:r>
              <a:rPr lang="en-US" dirty="0" smtClean="0"/>
              <a:t>May 23, </a:t>
            </a:r>
            <a:r>
              <a:rPr lang="en-US" dirty="0"/>
              <a:t>1:00-2:15 pm </a:t>
            </a:r>
            <a:r>
              <a:rPr lang="en-US" dirty="0" err="1"/>
              <a:t>est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>
          <a:xfrm>
            <a:off x="118301" y="4647676"/>
            <a:ext cx="8984686" cy="22103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667500" cy="609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a typeface="Microsoft JhengHei" panose="020B0604030504040204" pitchFamily="34" charset="-120"/>
              </a:rPr>
              <a:t>https://docs.google.com/document/d/18HA26wgkewyRdO5GI3EzIQ0E9XzqPLjEFFTcrHwod2A/edit</a:t>
            </a:r>
            <a:endParaRPr lang="en-US" sz="2400" dirty="0" smtClean="0">
              <a:ea typeface="Microsoft JhengHei" panose="020B0604030504040204" pitchFamily="34" charset="-12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04800" y="34290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Getting to know each other</a:t>
            </a:r>
            <a:br>
              <a:rPr lang="en-US" sz="4000" dirty="0" smtClean="0"/>
            </a:br>
            <a:r>
              <a:rPr lang="en-US" sz="4000" dirty="0" smtClean="0"/>
              <a:t>Welcome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32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>
          <a:xfrm>
            <a:off x="0" y="4647676"/>
            <a:ext cx="8984686" cy="2210324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4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90500" y="152400"/>
            <a:ext cx="8838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merging values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1219200"/>
            <a:ext cx="45624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share:</a:t>
            </a:r>
            <a:endParaRPr lang="en-US" dirty="0"/>
          </a:p>
          <a:p>
            <a:r>
              <a:rPr lang="en-US" dirty="0" smtClean="0"/>
              <a:t>*A </a:t>
            </a:r>
            <a:r>
              <a:rPr lang="en-US" dirty="0"/>
              <a:t>commitment to the vibrancy of Jewish life</a:t>
            </a:r>
          </a:p>
          <a:p>
            <a:endParaRPr lang="en-US" dirty="0" smtClean="0"/>
          </a:p>
          <a:p>
            <a:r>
              <a:rPr lang="en-US" dirty="0" smtClean="0"/>
              <a:t>*Roles </a:t>
            </a:r>
            <a:r>
              <a:rPr lang="en-US" dirty="0"/>
              <a:t>that bring people together in common cause</a:t>
            </a:r>
          </a:p>
          <a:p>
            <a:endParaRPr lang="en-US" dirty="0" smtClean="0"/>
          </a:p>
          <a:p>
            <a:r>
              <a:rPr lang="en-US" dirty="0" smtClean="0"/>
              <a:t>*A </a:t>
            </a:r>
            <a:r>
              <a:rPr lang="en-US" dirty="0"/>
              <a:t>belief that greater impact comes from  learning from other’s wisdom and misses</a:t>
            </a:r>
          </a:p>
          <a:p>
            <a:endParaRPr lang="en-US" dirty="0" smtClean="0"/>
          </a:p>
          <a:p>
            <a:r>
              <a:rPr lang="en-US" dirty="0" smtClean="0"/>
              <a:t>*A </a:t>
            </a:r>
            <a:r>
              <a:rPr lang="en-US" dirty="0"/>
              <a:t>willingness to shape a culture of </a:t>
            </a:r>
            <a:r>
              <a:rPr lang="en-US" dirty="0" smtClean="0"/>
              <a:t>generosity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25431" y="8544171"/>
            <a:ext cx="1924050" cy="40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2" name="Picture 1" descr="People Who Look Just Like Paintings In Museums 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813742"/>
            <a:ext cx="38671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5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>
          <a:xfrm>
            <a:off x="0" y="4647676"/>
            <a:ext cx="8984686" cy="2210324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4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90500" y="152400"/>
            <a:ext cx="8838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Goals: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12192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As Network leaders we will learn from one another’s practice and questions to increase our impact on network participants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To Document, Curate and Share our learning to improve our own learning and to share with others beyond this network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25431" y="8544171"/>
            <a:ext cx="1924050" cy="40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99" y="3094634"/>
            <a:ext cx="2793801" cy="27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>
          <a:xfrm>
            <a:off x="0" y="4647676"/>
            <a:ext cx="8984686" cy="2210324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4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90500" y="152400"/>
            <a:ext cx="8838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Co-construct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12192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Share</a:t>
            </a:r>
          </a:p>
          <a:p>
            <a:endParaRPr lang="en-US" b="1" dirty="0"/>
          </a:p>
          <a:p>
            <a:r>
              <a:rPr lang="en-US" b="1" dirty="0" smtClean="0"/>
              <a:t>Agenda shaping and facilitating</a:t>
            </a:r>
          </a:p>
          <a:p>
            <a:endParaRPr lang="en-US" b="1" dirty="0"/>
          </a:p>
          <a:p>
            <a:r>
              <a:rPr lang="en-US" b="1" dirty="0" smtClean="0"/>
              <a:t>Resources</a:t>
            </a:r>
          </a:p>
          <a:p>
            <a:endParaRPr lang="en-US" b="1" dirty="0"/>
          </a:p>
          <a:p>
            <a:r>
              <a:rPr lang="en-US" b="1" dirty="0" smtClean="0"/>
              <a:t>Documentation, curation</a:t>
            </a:r>
          </a:p>
          <a:p>
            <a:endParaRPr lang="en-US" b="1" dirty="0"/>
          </a:p>
          <a:p>
            <a:r>
              <a:rPr lang="en-US" b="1" dirty="0" smtClean="0"/>
              <a:t>Our stories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25431" y="8544171"/>
            <a:ext cx="1924050" cy="40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Image result for painting of people building a road togethe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1" y="1857494"/>
            <a:ext cx="4210050" cy="3266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>
          <a:xfrm>
            <a:off x="0" y="4647676"/>
            <a:ext cx="8984686" cy="2210324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4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90500" y="152400"/>
            <a:ext cx="8838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we were together last: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1366532"/>
            <a:ext cx="7848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“The foundation of generative social-impact networks is the connectivity of its members to each other, which be cultivated by network weavers.” </a:t>
            </a:r>
          </a:p>
          <a:p>
            <a:r>
              <a:rPr lang="en-US" sz="1200" b="1" dirty="0"/>
              <a:t>Connecting to Change the World, </a:t>
            </a:r>
            <a:r>
              <a:rPr lang="en-US" sz="1200" b="1" dirty="0" err="1"/>
              <a:t>Plastrik</a:t>
            </a:r>
            <a:r>
              <a:rPr lang="en-US" sz="1200" b="1" dirty="0"/>
              <a:t>, Taylor and Cleveland</a:t>
            </a:r>
            <a:r>
              <a:rPr lang="en-US" sz="1200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Naava Frank–</a:t>
            </a:r>
            <a:r>
              <a:rPr lang="en-US" dirty="0" smtClean="0"/>
              <a:t>a tool for increasing connection</a:t>
            </a:r>
          </a:p>
          <a:p>
            <a:r>
              <a:rPr lang="en-US" b="1" dirty="0" smtClean="0"/>
              <a:t>Working Out Loud</a:t>
            </a:r>
          </a:p>
          <a:p>
            <a:r>
              <a:rPr lang="en-US" b="1" dirty="0">
                <a:hlinkClick r:id="rId5"/>
              </a:rPr>
              <a:t>https://</a:t>
            </a:r>
            <a:r>
              <a:rPr lang="en-US" b="1" dirty="0" smtClean="0">
                <a:hlinkClick r:id="rId5"/>
              </a:rPr>
              <a:t>www.jewishrecon.org/networks/2017/network-builders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Suri Jacknis—</a:t>
            </a:r>
            <a:r>
              <a:rPr lang="en-US" dirty="0" smtClean="0"/>
              <a:t>how to set goals and measure impact on individuals and the whole of the network. The use of Salesforce to capture data.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25431" y="8544171"/>
            <a:ext cx="1924050" cy="40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utoShape 4" descr="Bal du moulin de la Galette"/>
          <p:cNvSpPr>
            <a:spLocks noChangeAspect="1" noChangeArrowheads="1"/>
          </p:cNvSpPr>
          <p:nvPr/>
        </p:nvSpPr>
        <p:spPr bwMode="auto">
          <a:xfrm>
            <a:off x="155575" y="28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Image result for painting of network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500344"/>
            <a:ext cx="2324099" cy="1589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6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>
          <a:xfrm>
            <a:off x="0" y="4647676"/>
            <a:ext cx="8984686" cy="2210324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4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90500" y="152400"/>
            <a:ext cx="8838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Today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1219199"/>
            <a:ext cx="7800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Explore the Questions: How do we live the values in our networks?</a:t>
            </a:r>
          </a:p>
          <a:p>
            <a:endParaRPr lang="en-US" b="1" dirty="0"/>
          </a:p>
          <a:p>
            <a:r>
              <a:rPr lang="en-US" b="1" dirty="0" smtClean="0"/>
              <a:t>Mind the Gap</a:t>
            </a:r>
          </a:p>
          <a:p>
            <a:r>
              <a:rPr lang="en-US" b="1" dirty="0"/>
              <a:t>	</a:t>
            </a:r>
            <a:r>
              <a:rPr lang="en-US" b="1" dirty="0" smtClean="0"/>
              <a:t>                       Espoused and Lived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5431" y="8544171"/>
            <a:ext cx="1924050" cy="40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Image result for picture mind the g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385467"/>
            <a:ext cx="636587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>
          <a:xfrm>
            <a:off x="0" y="4647676"/>
            <a:ext cx="8984686" cy="2210324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4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90500" y="152400"/>
            <a:ext cx="8838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Values in an organization vs a network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25431" y="8544171"/>
            <a:ext cx="1924050" cy="40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Image result for picture mind the g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60" y="1316487"/>
            <a:ext cx="3472042" cy="153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386086"/>
            <a:ext cx="51691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Organizational Culture:</a:t>
            </a:r>
            <a:endParaRPr lang="en-US" dirty="0"/>
          </a:p>
          <a:p>
            <a:r>
              <a:rPr lang="en-US" dirty="0">
                <a:effectLst>
                  <a:outerShdw sx="0" sy="0">
                    <a:srgbClr val="000000"/>
                  </a:outerShdw>
                </a:effectLst>
              </a:rPr>
              <a:t>A</a:t>
            </a:r>
            <a:r>
              <a:rPr lang="en-US" dirty="0" smtClean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sx="0" sy="0">
                    <a:srgbClr val="000000"/>
                  </a:outerShdw>
                </a:effectLst>
              </a:rPr>
              <a:t>system of meaning, commonly understood as “how we do things around here,” that manifests in artifacts, norms, values, and assumptions;</a:t>
            </a:r>
          </a:p>
          <a:p>
            <a:pPr lvl="0" fontAlgn="base"/>
            <a:endParaRPr lang="en-US" dirty="0" smtClean="0">
              <a:effectLst>
                <a:outerShdw sx="0" sy="0">
                  <a:srgbClr val="000000"/>
                </a:outerShdw>
              </a:effectLst>
            </a:endParaRPr>
          </a:p>
          <a:p>
            <a:pPr lvl="0" fontAlgn="base"/>
            <a:r>
              <a:rPr lang="en-US" dirty="0" smtClean="0">
                <a:effectLst>
                  <a:outerShdw sx="0" sy="0">
                    <a:srgbClr val="000000"/>
                  </a:outerShdw>
                </a:effectLst>
              </a:rPr>
              <a:t>Consider:</a:t>
            </a:r>
          </a:p>
          <a:p>
            <a:pPr lvl="0" fontAlgn="base"/>
            <a:r>
              <a:rPr lang="en-US" dirty="0" smtClean="0">
                <a:effectLst>
                  <a:outerShdw sx="0" sy="0">
                    <a:srgbClr val="000000"/>
                  </a:outerShdw>
                </a:effectLst>
              </a:rPr>
              <a:t>How an organization’s </a:t>
            </a:r>
            <a:r>
              <a:rPr lang="en-US" dirty="0">
                <a:effectLst>
                  <a:outerShdw sx="0" sy="0">
                    <a:srgbClr val="000000"/>
                  </a:outerShdw>
                </a:effectLst>
              </a:rPr>
              <a:t>espoused values are (or are not) expressed to employees, participants, and partners through policies, behaviors/practices, and decisions; </a:t>
            </a:r>
            <a:r>
              <a:rPr lang="en-US" dirty="0" smtClean="0">
                <a:effectLst>
                  <a:outerShdw sx="0" sy="0">
                    <a:srgbClr val="000000"/>
                  </a:outerShdw>
                </a:effectLst>
              </a:rPr>
              <a:t>and assumptions.</a:t>
            </a:r>
          </a:p>
          <a:p>
            <a:pPr lvl="0" fontAlgn="base"/>
            <a:endParaRPr lang="en-US" dirty="0">
              <a:effectLst>
                <a:outerShdw sx="0" sy="0">
                  <a:srgbClr val="000000"/>
                </a:outerShdw>
              </a:effectLst>
            </a:endParaRPr>
          </a:p>
          <a:p>
            <a:pPr lvl="0" fontAlgn="base"/>
            <a:r>
              <a:rPr lang="en-US" dirty="0" smtClean="0">
                <a:effectLst>
                  <a:outerShdw sx="0" sy="0">
                    <a:srgbClr val="000000"/>
                  </a:outerShdw>
                </a:effectLst>
              </a:rPr>
              <a:t>Identify:</a:t>
            </a:r>
          </a:p>
          <a:p>
            <a:pPr lvl="0" fontAlgn="base"/>
            <a:r>
              <a:rPr lang="en-US" dirty="0" smtClean="0">
                <a:effectLst>
                  <a:outerShdw sx="0" sy="0">
                    <a:srgbClr val="000000"/>
                  </a:outerShdw>
                </a:effectLst>
              </a:rPr>
              <a:t>What actions can they take to bring the culture that their employees, participants, and partners experience into greater alignment with the values they espouse.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>
          <a:xfrm>
            <a:off x="0" y="4647676"/>
            <a:ext cx="8984686" cy="2210324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29400" y="6206506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2750" y="1649288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4"/>
              </a:buBlip>
            </a:pP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90500" y="152400"/>
            <a:ext cx="8838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Guided imagery exercise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4800" y="1219200"/>
            <a:ext cx="8534402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25431" y="8544171"/>
            <a:ext cx="1924050" cy="40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Image result for picture mind the g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96" y="4217589"/>
            <a:ext cx="3170954" cy="14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806" y="1573089"/>
            <a:ext cx="6947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Guided Imagery: </a:t>
            </a:r>
          </a:p>
          <a:p>
            <a:endParaRPr lang="en-US" dirty="0"/>
          </a:p>
          <a:p>
            <a:r>
              <a:rPr lang="en-US" dirty="0" smtClean="0"/>
              <a:t>First experience with your network or this network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how a newcomer first engages with your network.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Debrief in small groups</a:t>
            </a:r>
          </a:p>
          <a:p>
            <a:r>
              <a:rPr lang="en-US" dirty="0" smtClean="0"/>
              <a:t>Dr. Rob Weinberg’s handout from </a:t>
            </a:r>
            <a:r>
              <a:rPr lang="en-US" dirty="0" err="1" smtClean="0"/>
              <a:t>Kenissa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2008</TotalTime>
  <Words>436</Words>
  <Application>Microsoft Office PowerPoint</Application>
  <PresentationFormat>On-screen Show (4:3)</PresentationFormat>
  <Paragraphs>106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Microsoft JhengHei</vt:lpstr>
      <vt:lpstr>Arial</vt:lpstr>
      <vt:lpstr>Calibri</vt:lpstr>
      <vt:lpstr>Calibri Light</vt:lpstr>
      <vt:lpstr>Office Theme</vt:lpstr>
      <vt:lpstr>How do network weavers have the greatest impact?</vt:lpstr>
      <vt:lpstr>Getting to know each other Welcome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Rory Schonning</dc:creator>
  <cp:lastModifiedBy>Shoshana Lovett-Graff</cp:lastModifiedBy>
  <cp:revision>39</cp:revision>
  <dcterms:created xsi:type="dcterms:W3CDTF">2016-11-08T15:20:50Z</dcterms:created>
  <dcterms:modified xsi:type="dcterms:W3CDTF">2017-12-12T20:08:45Z</dcterms:modified>
</cp:coreProperties>
</file>