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7"/>
  </p:notesMasterIdLst>
  <p:sldIdLst>
    <p:sldId id="369" r:id="rId5"/>
    <p:sldId id="453" r:id="rId6"/>
    <p:sldId id="454" r:id="rId7"/>
    <p:sldId id="455" r:id="rId8"/>
    <p:sldId id="457" r:id="rId9"/>
    <p:sldId id="350" r:id="rId10"/>
    <p:sldId id="492" r:id="rId11"/>
    <p:sldId id="467" r:id="rId12"/>
    <p:sldId id="493" r:id="rId13"/>
    <p:sldId id="490" r:id="rId14"/>
    <p:sldId id="491" r:id="rId15"/>
    <p:sldId id="486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ly Dommu" initials="" lastIdx="2" clrIdx="0"/>
  <p:cmAuthor id="1" name="Farra Trompeter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0"/>
    <a:srgbClr val="6DBF67"/>
    <a:srgbClr val="FFD12A"/>
    <a:srgbClr val="92CDAA"/>
    <a:srgbClr val="7F7F7F"/>
    <a:srgbClr val="646464"/>
    <a:srgbClr val="585858"/>
    <a:srgbClr val="F58D18"/>
    <a:srgbClr val="AFA9A0"/>
    <a:srgbClr val="FF9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3" autoAdjust="0"/>
  </p:normalViewPr>
  <p:slideViewPr>
    <p:cSldViewPr snapToGrid="0" snapToObjects="1"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"/>
      </p:guideLst>
    </p:cSldViewPr>
  </p:slideViewPr>
  <p:outlineViewPr>
    <p:cViewPr>
      <p:scale>
        <a:sx n="33" d="100"/>
        <a:sy n="33" d="100"/>
      </p:scale>
      <p:origin x="0" y="2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1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89D69-C4D3-104F-9B9C-96435FA55793}" type="datetimeFigureOut">
              <a:rPr lang="en-US" smtClean="0"/>
              <a:t>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1801B-77AA-504D-97FB-A3044E79D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1801B-77AA-504D-97FB-A3044E79D44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5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1801B-77AA-504D-97FB-A3044E79D44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58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1801B-77AA-504D-97FB-A3044E79D44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7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3608"/>
            <a:ext cx="5799170" cy="825775"/>
          </a:xfrm>
          <a:prstGeom prst="rect">
            <a:avLst/>
          </a:prstGeom>
        </p:spPr>
        <p:txBody>
          <a:bodyPr/>
          <a:lstStyle>
            <a:lvl1pPr>
              <a:defRPr b="1" i="0" kern="0" spc="0" baseline="0">
                <a:solidFill>
                  <a:srgbClr val="6DBF67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Intro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57950" y="4660821"/>
            <a:ext cx="562530" cy="273844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6DBF67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784398"/>
            <a:ext cx="6194408" cy="272699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 b="0" i="0">
                <a:solidFill>
                  <a:srgbClr val="646464"/>
                </a:solidFill>
                <a:latin typeface="Arial"/>
                <a:cs typeface="Arial"/>
              </a:defRPr>
            </a:lvl1pPr>
            <a:lvl2pPr marL="457200" indent="0" algn="l">
              <a:buNone/>
              <a:defRPr sz="2400">
                <a:latin typeface="Adagio_Sans"/>
                <a:cs typeface="Adagio_Sans"/>
              </a:defRPr>
            </a:lvl2pPr>
            <a:lvl3pPr marL="914400" indent="0" algn="l">
              <a:buNone/>
              <a:defRPr sz="2400">
                <a:latin typeface="Adagio_Sans"/>
                <a:cs typeface="Adagio_Sans"/>
              </a:defRPr>
            </a:lvl3pPr>
            <a:lvl4pPr marL="1371600" indent="0" algn="l">
              <a:buNone/>
              <a:defRPr sz="2400">
                <a:latin typeface="Adagio_Sans"/>
                <a:cs typeface="Adagio_Sans"/>
              </a:defRPr>
            </a:lvl4pPr>
            <a:lvl5pPr marL="1828800" indent="0" algn="l">
              <a:buNone/>
              <a:defRPr sz="2400">
                <a:latin typeface="Adagio_Sans"/>
                <a:cs typeface="Adagio_Sans"/>
              </a:defRPr>
            </a:lvl5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36313C"/>
          </a:solidFill>
          <a:latin typeface="Adagio_Sans_Script Black"/>
          <a:ea typeface="+mj-ea"/>
          <a:cs typeface="Adagio_Sans_Script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610" y="1713736"/>
            <a:ext cx="5382779" cy="171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72903"/>
              </p:ext>
            </p:extLst>
          </p:nvPr>
        </p:nvGraphicFramePr>
        <p:xfrm>
          <a:off x="1524000" y="53975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AutoShape 20" descr="https://static.timesofisrael.com/jewishchronicle/images/PJC_Logo_Header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20827"/>
              </p:ext>
            </p:extLst>
          </p:nvPr>
        </p:nvGraphicFramePr>
        <p:xfrm>
          <a:off x="1524000" y="53975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" name="Picture 4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46" y="357692"/>
            <a:ext cx="214312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Forwar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46" y="1526307"/>
            <a:ext cx="2311804" cy="65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3443" y="531586"/>
            <a:ext cx="2685597" cy="4514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2355" y="670606"/>
            <a:ext cx="2012949" cy="8051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975" y="2616107"/>
            <a:ext cx="2869477" cy="348935"/>
          </a:xfrm>
          <a:prstGeom prst="rect">
            <a:avLst/>
          </a:prstGeom>
        </p:spPr>
      </p:pic>
      <p:pic>
        <p:nvPicPr>
          <p:cNvPr id="25" name="Picture 10" descr="http://media.philly.com/designimages/pm-nbrand-lockup_3x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867" y="2378946"/>
            <a:ext cx="1898266" cy="67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https://religionnews.com/wp-content/uploads/2016/04/MAINLOGOFORSIT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97" y="1278681"/>
            <a:ext cx="1196993" cy="94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https://bloximages.chicago2.vip.townnews.com/clevelandjewishnews.com/content/tncms/custom/image/22147192-4a24-11e7-9ee5-777d3ba09b28.jpg?_dc=149669047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45" y="3340511"/>
            <a:ext cx="2765941" cy="67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0213" y="1860500"/>
            <a:ext cx="2655434" cy="317316"/>
          </a:xfrm>
          <a:prstGeom prst="rect">
            <a:avLst/>
          </a:prstGeom>
        </p:spPr>
      </p:pic>
      <p:sp>
        <p:nvSpPr>
          <p:cNvPr id="29" name="AutoShape 20" descr="https://static.timesofisrael.com/jewishchronicle/images/PJC_Logo_Header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27305" y="3470249"/>
            <a:ext cx="2813634" cy="51230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99671" y="2646181"/>
            <a:ext cx="3073618" cy="49668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99671" y="4226658"/>
            <a:ext cx="2957904" cy="4632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73949" y="3261687"/>
            <a:ext cx="2608630" cy="879567"/>
          </a:xfrm>
          <a:prstGeom prst="rect">
            <a:avLst/>
          </a:prstGeom>
        </p:spPr>
      </p:pic>
      <p:pic>
        <p:nvPicPr>
          <p:cNvPr id="34" name="Picture 2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87" y="4173394"/>
            <a:ext cx="2605517" cy="44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 descr="Logo Vert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25" y="4284606"/>
            <a:ext cx="1854708" cy="667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0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" y="205941"/>
            <a:ext cx="9143999" cy="4799196"/>
          </a:xfrm>
        </p:spPr>
        <p:txBody>
          <a:bodyPr anchor="t"/>
          <a:lstStyle/>
          <a:p>
            <a:r>
              <a:rPr lang="en-US" sz="1100" b="1" dirty="0">
                <a:solidFill>
                  <a:srgbClr val="009D70"/>
                </a:solidFill>
              </a:rPr>
              <a:t>“Nice evolution.”</a:t>
            </a:r>
          </a:p>
          <a:p>
            <a:r>
              <a:rPr lang="en-US" sz="1100" b="1" i="1" dirty="0">
                <a:solidFill>
                  <a:schemeClr val="tx1"/>
                </a:solidFill>
              </a:rPr>
              <a:t>- Ruth W. </a:t>
            </a:r>
            <a:r>
              <a:rPr lang="en-US" sz="1100" b="1" i="1" dirty="0" err="1">
                <a:solidFill>
                  <a:schemeClr val="tx1"/>
                </a:solidFill>
              </a:rPr>
              <a:t>Messinger</a:t>
            </a:r>
            <a:r>
              <a:rPr lang="en-US" sz="1100" b="1" i="1" dirty="0">
                <a:solidFill>
                  <a:schemeClr val="tx1"/>
                </a:solidFill>
              </a:rPr>
              <a:t>, Global Ambassador, American Jewish World Service</a:t>
            </a:r>
          </a:p>
          <a:p>
            <a:endParaRPr lang="en-US" sz="1100" b="1" dirty="0">
              <a:solidFill>
                <a:schemeClr val="tx1"/>
              </a:solidFill>
            </a:endParaRPr>
          </a:p>
          <a:p>
            <a:r>
              <a:rPr lang="en-US" sz="1100" b="1" dirty="0">
                <a:solidFill>
                  <a:srgbClr val="009D70"/>
                </a:solidFill>
              </a:rPr>
              <a:t>“Spot on … green was a great symbolic color choice ... the tagline describes our community succinctly and well.”</a:t>
            </a:r>
          </a:p>
          <a:p>
            <a:r>
              <a:rPr lang="en-US" sz="1100" b="1" i="1" dirty="0">
                <a:solidFill>
                  <a:schemeClr val="tx1"/>
                </a:solidFill>
              </a:rPr>
              <a:t>- Rabbi Fred </a:t>
            </a:r>
            <a:r>
              <a:rPr lang="en-US" sz="1100" b="1" i="1" dirty="0" err="1">
                <a:solidFill>
                  <a:schemeClr val="tx1"/>
                </a:solidFill>
              </a:rPr>
              <a:t>Scherlinder</a:t>
            </a:r>
            <a:r>
              <a:rPr lang="en-US" sz="1100" b="1" i="1" dirty="0">
                <a:solidFill>
                  <a:schemeClr val="tx1"/>
                </a:solidFill>
              </a:rPr>
              <a:t> Dobb, </a:t>
            </a:r>
            <a:r>
              <a:rPr lang="en-US" sz="1100" b="1" i="1" dirty="0" err="1">
                <a:solidFill>
                  <a:schemeClr val="tx1"/>
                </a:solidFill>
              </a:rPr>
              <a:t>Adat</a:t>
            </a:r>
            <a:r>
              <a:rPr lang="en-US" sz="1100" b="1" i="1" dirty="0">
                <a:solidFill>
                  <a:schemeClr val="tx1"/>
                </a:solidFill>
              </a:rPr>
              <a:t> Shalom, Bethesda</a:t>
            </a:r>
          </a:p>
          <a:p>
            <a:endParaRPr lang="en-US" sz="1100" b="1" dirty="0">
              <a:solidFill>
                <a:schemeClr val="tx1"/>
              </a:solidFill>
            </a:endParaRPr>
          </a:p>
          <a:p>
            <a:r>
              <a:rPr lang="en-US" sz="1100" b="1" dirty="0">
                <a:solidFill>
                  <a:srgbClr val="009D70"/>
                </a:solidFill>
              </a:rPr>
              <a:t>“The new brand and message looks amazing.”</a:t>
            </a:r>
          </a:p>
          <a:p>
            <a:r>
              <a:rPr lang="en-US" sz="1100" b="1" i="1" dirty="0">
                <a:solidFill>
                  <a:schemeClr val="tx1"/>
                </a:solidFill>
              </a:rPr>
              <a:t>- Amanda Lang, Director of Marketing and Communications, National Council of Jewish Women</a:t>
            </a:r>
          </a:p>
          <a:p>
            <a:endParaRPr lang="en-US" sz="1100" b="1" dirty="0">
              <a:solidFill>
                <a:schemeClr val="tx1"/>
              </a:solidFill>
            </a:endParaRPr>
          </a:p>
          <a:p>
            <a:r>
              <a:rPr lang="en-US" sz="1100" b="1" dirty="0">
                <a:solidFill>
                  <a:srgbClr val="009D70"/>
                </a:solidFill>
              </a:rPr>
              <a:t>“It captures Kaplan's larger vision as I understand it as well as 21st century society, youth, and zeitgeist as I understand </a:t>
            </a:r>
            <a:r>
              <a:rPr lang="en-US" sz="1100" b="1" dirty="0" smtClean="0">
                <a:solidFill>
                  <a:srgbClr val="009D70"/>
                </a:solidFill>
              </a:rPr>
              <a:t>it.”</a:t>
            </a:r>
            <a:endParaRPr lang="en-US" sz="1100" b="1" dirty="0">
              <a:solidFill>
                <a:srgbClr val="009D70"/>
              </a:solidFill>
            </a:endParaRPr>
          </a:p>
          <a:p>
            <a:r>
              <a:rPr lang="en-US" sz="1100" b="1" i="1" dirty="0">
                <a:solidFill>
                  <a:schemeClr val="tx1"/>
                </a:solidFill>
              </a:rPr>
              <a:t>- Barry </a:t>
            </a:r>
            <a:r>
              <a:rPr lang="en-US" sz="1100" b="1" i="1" dirty="0" err="1">
                <a:solidFill>
                  <a:schemeClr val="tx1"/>
                </a:solidFill>
              </a:rPr>
              <a:t>Chazan</a:t>
            </a:r>
            <a:r>
              <a:rPr lang="en-US" sz="1100" b="1" i="1" dirty="0">
                <a:solidFill>
                  <a:schemeClr val="tx1"/>
                </a:solidFill>
              </a:rPr>
              <a:t>, Professor Emeritus of Education, Hebrew University, Professor at </a:t>
            </a:r>
            <a:r>
              <a:rPr lang="en-US" sz="1100" b="1" i="1" dirty="0" err="1">
                <a:solidFill>
                  <a:schemeClr val="tx1"/>
                </a:solidFill>
              </a:rPr>
              <a:t>Spertus</a:t>
            </a:r>
            <a:r>
              <a:rPr lang="en-US" sz="1100" b="1" i="1" dirty="0">
                <a:solidFill>
                  <a:schemeClr val="tx1"/>
                </a:solidFill>
              </a:rPr>
              <a:t> College, Advisor to I Center For Israel Education</a:t>
            </a:r>
          </a:p>
          <a:p>
            <a:endParaRPr lang="en-US" sz="1100" b="1" dirty="0">
              <a:solidFill>
                <a:schemeClr val="tx1"/>
              </a:solidFill>
            </a:endParaRPr>
          </a:p>
          <a:p>
            <a:r>
              <a:rPr lang="en-US" sz="1100" b="1" dirty="0">
                <a:solidFill>
                  <a:srgbClr val="009D70"/>
                </a:solidFill>
              </a:rPr>
              <a:t>“It fits in perfectly with Kaplan's exhortation that we begin by Reconstructing ourselves. This formulation which I found in the diary is much more compelling than </a:t>
            </a:r>
            <a:r>
              <a:rPr lang="en-US" sz="1100" b="1" dirty="0" err="1">
                <a:solidFill>
                  <a:srgbClr val="009D70"/>
                </a:solidFill>
              </a:rPr>
              <a:t>Reconstructionism</a:t>
            </a:r>
            <a:r>
              <a:rPr lang="en-US" sz="1100" b="1" dirty="0">
                <a:solidFill>
                  <a:srgbClr val="009D70"/>
                </a:solidFill>
              </a:rPr>
              <a:t> and fits in well with the new emphasis on action.” </a:t>
            </a:r>
          </a:p>
          <a:p>
            <a:r>
              <a:rPr lang="en-US" sz="1100" b="1" i="1" dirty="0">
                <a:solidFill>
                  <a:schemeClr val="tx1"/>
                </a:solidFill>
              </a:rPr>
              <a:t>- Mel </a:t>
            </a:r>
            <a:r>
              <a:rPr lang="en-US" sz="1100" b="1" i="1" dirty="0" err="1">
                <a:solidFill>
                  <a:schemeClr val="tx1"/>
                </a:solidFill>
              </a:rPr>
              <a:t>Scult</a:t>
            </a:r>
            <a:r>
              <a:rPr lang="en-US" sz="1100" b="1" i="1" dirty="0">
                <a:solidFill>
                  <a:schemeClr val="tx1"/>
                </a:solidFill>
              </a:rPr>
              <a:t>, Professor Emeritus of Judaic Studies at Brooklyn College, Professor Emeritus of History, City University of New York, Graduate Center</a:t>
            </a:r>
          </a:p>
          <a:p>
            <a:endParaRPr lang="en-US" sz="1100" b="1" dirty="0">
              <a:solidFill>
                <a:schemeClr val="tx1"/>
              </a:solidFill>
            </a:endParaRPr>
          </a:p>
          <a:p>
            <a:r>
              <a:rPr lang="en-US" sz="1100" b="1" dirty="0">
                <a:solidFill>
                  <a:srgbClr val="009D70"/>
                </a:solidFill>
              </a:rPr>
              <a:t>“It looks and sounds great. I know how much work goes into these kinds of processes, and how complicated it can be.” </a:t>
            </a:r>
          </a:p>
          <a:p>
            <a:r>
              <a:rPr lang="en-US" sz="1100" b="1" i="1" dirty="0">
                <a:solidFill>
                  <a:schemeClr val="tx1"/>
                </a:solidFill>
              </a:rPr>
              <a:t>- Judith Rosenbaum, Executive Director, Jewish Women’s Archives</a:t>
            </a:r>
          </a:p>
          <a:p>
            <a:endParaRPr lang="en-US" sz="1100" b="1" dirty="0">
              <a:solidFill>
                <a:schemeClr val="tx1"/>
              </a:solidFill>
            </a:endParaRPr>
          </a:p>
          <a:p>
            <a:r>
              <a:rPr lang="en-US" sz="1100" b="1" dirty="0">
                <a:solidFill>
                  <a:srgbClr val="009D70"/>
                </a:solidFill>
              </a:rPr>
              <a:t>“Really a powerful statement and beautiful, clean, strong visually.”</a:t>
            </a:r>
          </a:p>
          <a:p>
            <a:r>
              <a:rPr lang="en-US" sz="1100" b="1" i="1" dirty="0">
                <a:solidFill>
                  <a:schemeClr val="tx1"/>
                </a:solidFill>
              </a:rPr>
              <a:t>- Rabbi </a:t>
            </a:r>
            <a:r>
              <a:rPr lang="en-US" sz="1100" b="1" i="1" dirty="0" err="1">
                <a:solidFill>
                  <a:schemeClr val="tx1"/>
                </a:solidFill>
              </a:rPr>
              <a:t>Myriam</a:t>
            </a:r>
            <a:r>
              <a:rPr lang="en-US" sz="1100" b="1" i="1" dirty="0">
                <a:solidFill>
                  <a:schemeClr val="tx1"/>
                </a:solidFill>
              </a:rPr>
              <a:t> Klotz, Director of the Spirituality Initiative, Hebrew Union College-Jewish Institute of Religion (HUC-JIR)</a:t>
            </a:r>
          </a:p>
        </p:txBody>
      </p:sp>
    </p:spTree>
    <p:extLst>
      <p:ext uri="{BB962C8B-B14F-4D97-AF65-F5344CB8AC3E}">
        <p14:creationId xmlns:p14="http://schemas.microsoft.com/office/powerpoint/2010/main" val="29538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7621" y="1910987"/>
            <a:ext cx="9143999" cy="1036320"/>
          </a:xfrm>
        </p:spPr>
        <p:txBody>
          <a:bodyPr anchor="t"/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rgbClr val="6DBF67"/>
                </a:solidFill>
                <a:latin typeface="Berlingske Slab DBd" panose="02000703050000020004" pitchFamily="50" charset="0"/>
              </a:rPr>
              <a:t>www.ReconstructingJudaism.org</a:t>
            </a:r>
            <a:endParaRPr lang="en-US" sz="2800" dirty="0">
              <a:solidFill>
                <a:srgbClr val="6DBF67"/>
              </a:solidFill>
              <a:latin typeface="Berlingske Slab DBd" panose="02000703050000020004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4" y="3758239"/>
            <a:ext cx="3516016" cy="112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Background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199" y="1429143"/>
            <a:ext cx="8389621" cy="2726999"/>
          </a:xfrm>
        </p:spPr>
        <p:txBody>
          <a:bodyPr/>
          <a:lstStyle/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b="1" dirty="0" smtClean="0">
                <a:solidFill>
                  <a:srgbClr val="7F7F7F"/>
                </a:solidFill>
              </a:rPr>
              <a:t>Practical necessity: </a:t>
            </a:r>
            <a:r>
              <a:rPr lang="en-US" sz="1800" dirty="0" smtClean="0">
                <a:solidFill>
                  <a:srgbClr val="7F7F7F"/>
                </a:solidFill>
              </a:rPr>
              <a:t>Merger of Reconstructionist Rabbinical College with Jewish Reconstructionist Federation</a:t>
            </a:r>
            <a:endParaRPr lang="en-US" sz="1800" dirty="0">
              <a:solidFill>
                <a:srgbClr val="7F7F7F"/>
              </a:solidFill>
            </a:endParaRP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b="1" dirty="0" smtClean="0">
                <a:solidFill>
                  <a:srgbClr val="7F7F7F"/>
                </a:solidFill>
              </a:rPr>
              <a:t>Strategic opportunity: </a:t>
            </a:r>
          </a:p>
          <a:p>
            <a:pPr marL="786384" lvl="1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Capture the energy inherent in – and growing from – the movement</a:t>
            </a:r>
          </a:p>
          <a:p>
            <a:pPr marL="786384" lvl="1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Revisit the essence of Reconstructionist Judaism</a:t>
            </a:r>
            <a:endParaRPr lang="en-US" sz="1800" dirty="0">
              <a:solidFill>
                <a:srgbClr val="7F7F7F"/>
              </a:solidFill>
            </a:endParaRPr>
          </a:p>
          <a:p>
            <a:pPr marL="786384" lvl="1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Raise profile in </a:t>
            </a:r>
            <a:r>
              <a:rPr lang="en-US" sz="1800" dirty="0">
                <a:solidFill>
                  <a:srgbClr val="7F7F7F"/>
                </a:solidFill>
              </a:rPr>
              <a:t>the public </a:t>
            </a:r>
            <a:r>
              <a:rPr lang="en-US" sz="1800" dirty="0" smtClean="0">
                <a:solidFill>
                  <a:srgbClr val="7F7F7F"/>
                </a:solidFill>
              </a:rPr>
              <a:t>sphere</a:t>
            </a:r>
          </a:p>
          <a:p>
            <a:pPr marL="786384" lvl="1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Increase </a:t>
            </a:r>
            <a:r>
              <a:rPr lang="en-US" sz="1800" dirty="0">
                <a:solidFill>
                  <a:srgbClr val="7F7F7F"/>
                </a:solidFill>
              </a:rPr>
              <a:t>participation in </a:t>
            </a:r>
            <a:r>
              <a:rPr lang="en-US" sz="1800" dirty="0" smtClean="0">
                <a:solidFill>
                  <a:srgbClr val="7F7F7F"/>
                </a:solidFill>
              </a:rPr>
              <a:t>programs &amp; communities</a:t>
            </a:r>
          </a:p>
          <a:p>
            <a:pPr marL="786384" lvl="1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Broaden &amp; deepen our base of support</a:t>
            </a:r>
            <a:endParaRPr lang="en-US" sz="18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Our </a:t>
            </a:r>
            <a:r>
              <a:rPr lang="en-US" dirty="0" smtClean="0"/>
              <a:t>process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199" y="1429143"/>
            <a:ext cx="6697133" cy="2726999"/>
          </a:xfrm>
        </p:spPr>
        <p:txBody>
          <a:bodyPr/>
          <a:lstStyle/>
          <a:p>
            <a:pPr marL="285750" indent="-285750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“</a:t>
            </a:r>
            <a:r>
              <a:rPr lang="en-US" sz="1800" dirty="0">
                <a:solidFill>
                  <a:srgbClr val="7F7F7F"/>
                </a:solidFill>
              </a:rPr>
              <a:t>The most participatory process we have ever seen.” – </a:t>
            </a:r>
            <a:r>
              <a:rPr lang="en-US" sz="1800" dirty="0" err="1">
                <a:solidFill>
                  <a:srgbClr val="7F7F7F"/>
                </a:solidFill>
              </a:rPr>
              <a:t>Farra</a:t>
            </a:r>
            <a:r>
              <a:rPr lang="en-US" sz="1800" dirty="0">
                <a:solidFill>
                  <a:srgbClr val="7F7F7F"/>
                </a:solidFill>
              </a:rPr>
              <a:t> </a:t>
            </a:r>
            <a:r>
              <a:rPr lang="en-US" sz="1800" dirty="0" err="1">
                <a:solidFill>
                  <a:srgbClr val="7F7F7F"/>
                </a:solidFill>
              </a:rPr>
              <a:t>Trompeter</a:t>
            </a:r>
            <a:r>
              <a:rPr lang="en-US" sz="1800" dirty="0">
                <a:solidFill>
                  <a:srgbClr val="7F7F7F"/>
                </a:solidFill>
              </a:rPr>
              <a:t>, Vice President of Big Duck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Arrived </a:t>
            </a:r>
            <a:r>
              <a:rPr lang="en-US" sz="1800" dirty="0">
                <a:solidFill>
                  <a:srgbClr val="7F7F7F"/>
                </a:solidFill>
              </a:rPr>
              <a:t>at </a:t>
            </a:r>
            <a:r>
              <a:rPr lang="en-US" sz="1800" dirty="0" smtClean="0">
                <a:solidFill>
                  <a:srgbClr val="7F7F7F"/>
                </a:solidFill>
              </a:rPr>
              <a:t>identity </a:t>
            </a:r>
            <a:r>
              <a:rPr lang="en-US" sz="1800" dirty="0">
                <a:solidFill>
                  <a:srgbClr val="7F7F7F"/>
                </a:solidFill>
              </a:rPr>
              <a:t>in </a:t>
            </a:r>
            <a:r>
              <a:rPr lang="en-US" sz="1800" dirty="0" smtClean="0">
                <a:solidFill>
                  <a:srgbClr val="7F7F7F"/>
                </a:solidFill>
              </a:rPr>
              <a:t>truly </a:t>
            </a:r>
            <a:r>
              <a:rPr lang="en-US" sz="1800" dirty="0">
                <a:solidFill>
                  <a:srgbClr val="7F7F7F"/>
                </a:solidFill>
              </a:rPr>
              <a:t>R</a:t>
            </a:r>
            <a:r>
              <a:rPr lang="en-US" sz="1800" dirty="0" smtClean="0">
                <a:solidFill>
                  <a:srgbClr val="7F7F7F"/>
                </a:solidFill>
              </a:rPr>
              <a:t>econstructionist </a:t>
            </a:r>
            <a:r>
              <a:rPr lang="en-US" sz="1800" dirty="0">
                <a:solidFill>
                  <a:srgbClr val="7F7F7F"/>
                </a:solidFill>
              </a:rPr>
              <a:t>way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Participatory</a:t>
            </a:r>
            <a:r>
              <a:rPr lang="en-US" sz="1800" dirty="0">
                <a:solidFill>
                  <a:srgbClr val="7F7F7F"/>
                </a:solidFill>
              </a:rPr>
              <a:t>, inclusive, lay-clergy </a:t>
            </a:r>
            <a:r>
              <a:rPr lang="en-US" sz="1800" dirty="0" smtClean="0">
                <a:solidFill>
                  <a:srgbClr val="7F7F7F"/>
                </a:solidFill>
              </a:rPr>
              <a:t>input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1 year, 1,000</a:t>
            </a:r>
            <a:r>
              <a:rPr lang="en-US" sz="1800" dirty="0">
                <a:solidFill>
                  <a:srgbClr val="7F7F7F"/>
                </a:solidFill>
              </a:rPr>
              <a:t>+ Reconstructionists across North </a:t>
            </a:r>
            <a:r>
              <a:rPr lang="en-US" sz="1800" dirty="0" smtClean="0">
                <a:solidFill>
                  <a:srgbClr val="7F7F7F"/>
                </a:solidFill>
              </a:rPr>
              <a:t>America</a:t>
            </a:r>
            <a:endParaRPr lang="en-US" sz="1800" dirty="0">
              <a:solidFill>
                <a:srgbClr val="7F7F7F"/>
              </a:solidFill>
            </a:endParaRP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>
                <a:solidFill>
                  <a:srgbClr val="7F7F7F"/>
                </a:solidFill>
              </a:rPr>
              <a:t>Webinars, online surveys, in-person town </a:t>
            </a:r>
            <a:r>
              <a:rPr lang="en-US" sz="1800" dirty="0" smtClean="0">
                <a:solidFill>
                  <a:srgbClr val="7F7F7F"/>
                </a:solidFill>
              </a:rPr>
              <a:t>halls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Final review by congregational leaders and rabbis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Approved unanimously by Board of Governors in Oct. 2017</a:t>
            </a:r>
          </a:p>
          <a:p>
            <a:pPr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</a:pPr>
            <a:endParaRPr lang="en-US" sz="2200" dirty="0" smtClean="0">
              <a:solidFill>
                <a:srgbClr val="7F7F7F"/>
              </a:solidFill>
            </a:endParaRP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endParaRPr lang="en-US" sz="2200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656"/>
            <a:ext cx="8148320" cy="825775"/>
          </a:xfrm>
        </p:spPr>
        <p:txBody>
          <a:bodyPr/>
          <a:lstStyle/>
          <a:p>
            <a:pPr lvl="0">
              <a:lnSpc>
                <a:spcPts val="4600"/>
              </a:lnSpc>
            </a:pPr>
            <a:r>
              <a:rPr lang="en-US" b="0" dirty="0" smtClean="0"/>
              <a:t>Reconstructing Judaism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812511"/>
            <a:ext cx="7696200" cy="2726999"/>
          </a:xfrm>
        </p:spPr>
        <p:txBody>
          <a:bodyPr/>
          <a:lstStyle/>
          <a:p>
            <a:pPr marL="285750" indent="-285750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 pitchFamily="34" charset="0"/>
              <a:buChar char="•"/>
            </a:pPr>
            <a:r>
              <a:rPr lang="en-US" sz="1800" dirty="0">
                <a:solidFill>
                  <a:srgbClr val="7F7F7F"/>
                </a:solidFill>
              </a:rPr>
              <a:t>Emphasizes it’s an active process </a:t>
            </a:r>
            <a:r>
              <a:rPr lang="en-US" sz="1800" dirty="0"/>
              <a:t>–</a:t>
            </a:r>
            <a:r>
              <a:rPr lang="en-US" sz="1800" dirty="0">
                <a:solidFill>
                  <a:srgbClr val="7F7F7F"/>
                </a:solidFill>
              </a:rPr>
              <a:t> “doing” Jewish</a:t>
            </a:r>
          </a:p>
          <a:p>
            <a:pPr marL="285750" indent="-285750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Clarifies what we do</a:t>
            </a:r>
            <a:endParaRPr lang="en-US" sz="1800" dirty="0">
              <a:solidFill>
                <a:srgbClr val="7F7F7F"/>
              </a:solidFill>
            </a:endParaRPr>
          </a:p>
          <a:p>
            <a:pPr marL="285750" indent="-285750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Our name is now our mission</a:t>
            </a:r>
          </a:p>
        </p:txBody>
      </p:sp>
    </p:spTree>
    <p:extLst>
      <p:ext uri="{BB962C8B-B14F-4D97-AF65-F5344CB8AC3E}">
        <p14:creationId xmlns:p14="http://schemas.microsoft.com/office/powerpoint/2010/main" val="7978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176"/>
            <a:ext cx="8148320" cy="825775"/>
          </a:xfrm>
        </p:spPr>
        <p:txBody>
          <a:bodyPr/>
          <a:lstStyle/>
          <a:p>
            <a:pPr lvl="0">
              <a:lnSpc>
                <a:spcPts val="4600"/>
              </a:lnSpc>
            </a:pPr>
            <a:r>
              <a:rPr lang="en-US" b="0" dirty="0"/>
              <a:t>Deeply rooted. Boldly relevant.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782031"/>
            <a:ext cx="7696200" cy="2726999"/>
          </a:xfrm>
        </p:spPr>
        <p:txBody>
          <a:bodyPr/>
          <a:lstStyle/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Clarifies that we live at the intersection of past and future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r>
              <a:rPr lang="en-US" sz="1800" dirty="0" smtClean="0">
                <a:solidFill>
                  <a:srgbClr val="7F7F7F"/>
                </a:solidFill>
              </a:rPr>
              <a:t>“Relevant” is an imperative, a promise, not a descriptor</a:t>
            </a:r>
          </a:p>
          <a:p>
            <a:pPr marL="329184" indent="-329184" fontAlgn="base">
              <a:lnSpc>
                <a:spcPts val="2600"/>
              </a:lnSpc>
              <a:spcBef>
                <a:spcPts val="1200"/>
              </a:spcBef>
              <a:buClr>
                <a:srgbClr val="6DBF67"/>
              </a:buClr>
              <a:buSzPct val="100000"/>
              <a:buFont typeface="Arial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116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457200" y="513190"/>
            <a:ext cx="2951480" cy="4367082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Adagio_Sans"/>
                <a:ea typeface="+mn-ea"/>
                <a:cs typeface="Adagio_San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dagio_Sans"/>
                <a:ea typeface="+mn-ea"/>
                <a:cs typeface="Adagio_San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dagio_Sans"/>
                <a:ea typeface="+mn-ea"/>
                <a:cs typeface="Adagio_San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dagio_Sans"/>
                <a:ea typeface="+mn-ea"/>
                <a:cs typeface="Adagio_San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Adagio_Sans"/>
                <a:ea typeface="+mn-ea"/>
                <a:cs typeface="Adagio_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800"/>
              </a:spcBef>
              <a:buClr>
                <a:srgbClr val="6DBF67"/>
              </a:buClr>
              <a:buSzPct val="125000"/>
              <a:buFont typeface="Arial" pitchFamily="34" charset="0"/>
              <a:buChar char="•"/>
            </a:pPr>
            <a:r>
              <a:rPr lang="en-US" sz="1700" dirty="0" smtClean="0">
                <a:latin typeface="Arial"/>
                <a:cs typeface="Arial"/>
              </a:rPr>
              <a:t>Sprouting </a:t>
            </a:r>
            <a:r>
              <a:rPr lang="en-US" sz="1700" dirty="0">
                <a:latin typeface="Arial"/>
                <a:cs typeface="Arial"/>
              </a:rPr>
              <a:t>leaves –  symbolize spreading joy, </a:t>
            </a:r>
            <a:r>
              <a:rPr lang="en-US" sz="1700" dirty="0" smtClean="0">
                <a:latin typeface="Arial"/>
                <a:cs typeface="Arial"/>
              </a:rPr>
              <a:t>innovation &amp; resilience</a:t>
            </a:r>
          </a:p>
          <a:p>
            <a:pPr marL="285750" indent="-285750">
              <a:spcBef>
                <a:spcPts val="800"/>
              </a:spcBef>
              <a:buClr>
                <a:srgbClr val="6DBF67"/>
              </a:buClr>
              <a:buSzPct val="125000"/>
              <a:buFont typeface="Arial" pitchFamily="34" charset="0"/>
              <a:buChar char="•"/>
            </a:pPr>
            <a:r>
              <a:rPr lang="en-US" sz="1700" dirty="0" smtClean="0">
                <a:latin typeface="Arial"/>
                <a:cs typeface="Arial"/>
              </a:rPr>
              <a:t>Hand-drawn </a:t>
            </a:r>
            <a:r>
              <a:rPr lang="en-US" sz="1700" dirty="0">
                <a:latin typeface="Arial"/>
                <a:cs typeface="Arial"/>
              </a:rPr>
              <a:t>style –  </a:t>
            </a:r>
            <a:r>
              <a:rPr lang="en-US" sz="1700" dirty="0" smtClean="0">
                <a:latin typeface="Arial"/>
                <a:cs typeface="Arial"/>
              </a:rPr>
              <a:t>speaks </a:t>
            </a:r>
            <a:r>
              <a:rPr lang="en-US" sz="1700" dirty="0">
                <a:latin typeface="Arial"/>
                <a:cs typeface="Arial"/>
              </a:rPr>
              <a:t>to </a:t>
            </a:r>
            <a:r>
              <a:rPr lang="en-US" sz="1700" dirty="0" smtClean="0">
                <a:latin typeface="Arial"/>
                <a:cs typeface="Arial"/>
              </a:rPr>
              <a:t>our </a:t>
            </a:r>
            <a:r>
              <a:rPr lang="en-US" sz="1700" i="1" dirty="0" smtClean="0">
                <a:latin typeface="Arial"/>
                <a:cs typeface="Arial"/>
              </a:rPr>
              <a:t>heimish</a:t>
            </a:r>
            <a:r>
              <a:rPr lang="en-US" sz="1700" dirty="0" smtClean="0">
                <a:latin typeface="Arial"/>
                <a:cs typeface="Arial"/>
              </a:rPr>
              <a:t> &amp; </a:t>
            </a:r>
            <a:r>
              <a:rPr lang="en-US" sz="1700" dirty="0">
                <a:latin typeface="Arial"/>
                <a:cs typeface="Arial"/>
              </a:rPr>
              <a:t>eclectic </a:t>
            </a:r>
            <a:r>
              <a:rPr lang="en-US" sz="1700" dirty="0" smtClean="0">
                <a:latin typeface="Arial"/>
                <a:cs typeface="Arial"/>
              </a:rPr>
              <a:t>personality </a:t>
            </a:r>
            <a:endParaRPr lang="en-US" sz="1700" dirty="0">
              <a:latin typeface="Arial"/>
              <a:cs typeface="Arial"/>
            </a:endParaRPr>
          </a:p>
          <a:p>
            <a:pPr marL="285750" indent="-285750">
              <a:spcBef>
                <a:spcPts val="800"/>
              </a:spcBef>
              <a:buClr>
                <a:srgbClr val="6DBF67"/>
              </a:buClr>
              <a:buSzPct val="125000"/>
              <a:buFont typeface="Arial" pitchFamily="34" charset="0"/>
              <a:buChar char="•"/>
            </a:pPr>
            <a:r>
              <a:rPr lang="en-US" sz="1700" dirty="0" smtClean="0">
                <a:latin typeface="Arial"/>
                <a:cs typeface="Arial"/>
              </a:rPr>
              <a:t>Green </a:t>
            </a:r>
            <a:r>
              <a:rPr lang="en-US" sz="1700" dirty="0">
                <a:latin typeface="Arial"/>
                <a:cs typeface="Arial"/>
              </a:rPr>
              <a:t>colors –</a:t>
            </a:r>
            <a:r>
              <a:rPr lang="en-US" sz="1700" dirty="0" smtClean="0">
                <a:latin typeface="Arial"/>
                <a:cs typeface="Arial"/>
              </a:rPr>
              <a:t> reinforce </a:t>
            </a:r>
            <a:r>
              <a:rPr lang="en-US" sz="1700" dirty="0">
                <a:latin typeface="Arial"/>
                <a:cs typeface="Arial"/>
              </a:rPr>
              <a:t>growth </a:t>
            </a:r>
            <a:r>
              <a:rPr lang="en-US" sz="1700" dirty="0" smtClean="0">
                <a:latin typeface="Arial"/>
                <a:cs typeface="Arial"/>
              </a:rPr>
              <a:t>concept &amp; environmental focus</a:t>
            </a:r>
          </a:p>
          <a:p>
            <a:pPr marL="285750" indent="-285750">
              <a:spcBef>
                <a:spcPts val="800"/>
              </a:spcBef>
              <a:buClr>
                <a:srgbClr val="6DBF67"/>
              </a:buClr>
              <a:buSzPct val="125000"/>
              <a:buFont typeface="Arial" pitchFamily="34" charset="0"/>
              <a:buChar char="•"/>
            </a:pPr>
            <a:r>
              <a:rPr lang="en-US" sz="1700" dirty="0" smtClean="0">
                <a:latin typeface="Arial"/>
                <a:cs typeface="Arial"/>
              </a:rPr>
              <a:t>Varying </a:t>
            </a:r>
            <a:r>
              <a:rPr lang="en-US" sz="1700" dirty="0">
                <a:latin typeface="Arial"/>
                <a:cs typeface="Arial"/>
              </a:rPr>
              <a:t>shades – </a:t>
            </a:r>
            <a:r>
              <a:rPr lang="en-US" sz="1700" dirty="0" smtClean="0">
                <a:latin typeface="Arial"/>
                <a:cs typeface="Arial"/>
              </a:rPr>
              <a:t>convey participatory nature</a:t>
            </a:r>
            <a:endParaRPr lang="en-US" sz="1700" dirty="0">
              <a:latin typeface="Arial"/>
              <a:cs typeface="Arial"/>
            </a:endParaRPr>
          </a:p>
          <a:p>
            <a:pPr marL="285750" indent="-285750">
              <a:spcBef>
                <a:spcPts val="800"/>
              </a:spcBef>
              <a:buClr>
                <a:srgbClr val="6DBF67"/>
              </a:buClr>
              <a:buSzPct val="125000"/>
              <a:buFont typeface="Arial" pitchFamily="34" charset="0"/>
              <a:buChar char="•"/>
            </a:pPr>
            <a:r>
              <a:rPr lang="en-US" sz="1700" i="1" dirty="0" smtClean="0">
                <a:latin typeface="Arial"/>
                <a:cs typeface="Arial"/>
              </a:rPr>
              <a:t>Midrash</a:t>
            </a:r>
            <a:r>
              <a:rPr lang="en-US" sz="1700" dirty="0" smtClean="0">
                <a:latin typeface="Arial"/>
                <a:cs typeface="Arial"/>
              </a:rPr>
              <a:t> – on the eighth day humans begin to co-create</a:t>
            </a:r>
            <a:endParaRPr lang="en-US" sz="1700" dirty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640" y="1849120"/>
            <a:ext cx="4378960" cy="113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D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87680" y="988334"/>
            <a:ext cx="6979920" cy="8257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0" spc="0" baseline="0">
                <a:solidFill>
                  <a:srgbClr val="FF9E1B"/>
                </a:solidFill>
                <a:latin typeface="Museo Sans 900"/>
                <a:ea typeface="+mj-ea"/>
                <a:cs typeface="Museo Sans 700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  <a:latin typeface="Arial"/>
                <a:cs typeface="Arial"/>
              </a:rPr>
              <a:t>How we are reconstructing Judaism</a:t>
            </a:r>
            <a:endParaRPr lang="en-US"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6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C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" y="244871"/>
            <a:ext cx="36499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Auerbach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entrepreneurial grants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and seeding affiliated communities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Camp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Havaya &amp; Havaya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Arts</a:t>
            </a: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Evolve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Faculty research &amp;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scholarship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Hashivenu podcast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 networks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 issue advocacy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75351"/>
            <a:ext cx="36499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Multifaith chaplaincy project</a:t>
            </a: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Plenum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Presidents’ forums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Rabbinic changemakers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Regional </a:t>
            </a:r>
            <a:r>
              <a:rPr lang="en-US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shabbatonim</a:t>
            </a:r>
            <a:endParaRPr lang="en-US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Resilience project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Ritualwell</a:t>
            </a: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…&amp; more, including </a:t>
            </a:r>
            <a:r>
              <a:rPr lang="en-US" sz="2000" b="1" dirty="0" smtClean="0">
                <a:solidFill>
                  <a:srgbClr val="FFD12A"/>
                </a:solidFill>
                <a:latin typeface="Arial" pitchFamily="34" charset="0"/>
                <a:cs typeface="Arial" pitchFamily="34" charset="0"/>
              </a:rPr>
              <a:t>Convention 2018!</a:t>
            </a:r>
          </a:p>
          <a:p>
            <a:pPr>
              <a:defRPr/>
            </a:pPr>
            <a:endParaRPr lang="en-US" b="1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b="1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b="1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b="1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D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87680" y="622574"/>
            <a:ext cx="6979920" cy="8257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0" spc="0" baseline="0">
                <a:solidFill>
                  <a:srgbClr val="FF9E1B"/>
                </a:solidFill>
                <a:latin typeface="Museo Sans 900"/>
                <a:ea typeface="+mj-ea"/>
                <a:cs typeface="Museo Sans 700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  <a:latin typeface="Arial"/>
                <a:cs typeface="Arial"/>
              </a:rPr>
              <a:t>Reaction</a:t>
            </a:r>
            <a:endParaRPr lang="en-US"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549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8402</TotalTime>
  <Words>531</Words>
  <Application>Microsoft Office PowerPoint</Application>
  <PresentationFormat>On-screen Show (16:9)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Adagio_Sans</vt:lpstr>
      <vt:lpstr>Adagio_Sans_Script Black</vt:lpstr>
      <vt:lpstr>Arial</vt:lpstr>
      <vt:lpstr>Berlingske Slab DBd</vt:lpstr>
      <vt:lpstr>Calibri</vt:lpstr>
      <vt:lpstr>Office Theme</vt:lpstr>
      <vt:lpstr>PowerPoint Presentation</vt:lpstr>
      <vt:lpstr>Background</vt:lpstr>
      <vt:lpstr>Our process </vt:lpstr>
      <vt:lpstr>Reconstructing Judaism</vt:lpstr>
      <vt:lpstr>Deeply rooted. Boldly relevant.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Bob Bershad</cp:lastModifiedBy>
  <cp:revision>321</cp:revision>
  <cp:lastPrinted>2018-01-16T19:45:40Z</cp:lastPrinted>
  <dcterms:created xsi:type="dcterms:W3CDTF">2010-04-12T23:12:02Z</dcterms:created>
  <dcterms:modified xsi:type="dcterms:W3CDTF">2018-02-20T17:44:16Z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