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5"/>
  </p:notesMasterIdLst>
  <p:handoutMasterIdLst>
    <p:handoutMasterId r:id="rId16"/>
  </p:handoutMasterIdLst>
  <p:sldIdLst>
    <p:sldId id="257" r:id="rId3"/>
    <p:sldId id="288" r:id="rId4"/>
    <p:sldId id="259" r:id="rId5"/>
    <p:sldId id="260" r:id="rId6"/>
    <p:sldId id="291" r:id="rId7"/>
    <p:sldId id="293" r:id="rId8"/>
    <p:sldId id="294" r:id="rId9"/>
    <p:sldId id="292" r:id="rId10"/>
    <p:sldId id="289" r:id="rId11"/>
    <p:sldId id="290" r:id="rId12"/>
    <p:sldId id="286" r:id="rId13"/>
    <p:sldId id="287" r:id="rId1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6ED4"/>
    <a:srgbClr val="934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7" autoAdjust="0"/>
    <p:restoredTop sz="94161" autoAdjust="0"/>
  </p:normalViewPr>
  <p:slideViewPr>
    <p:cSldViewPr snapToGrid="0">
      <p:cViewPr varScale="1">
        <p:scale>
          <a:sx n="101" d="100"/>
          <a:sy n="101" d="100"/>
        </p:scale>
        <p:origin x="132" y="1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5" d="100"/>
          <a:sy n="75" d="100"/>
        </p:scale>
        <p:origin x="193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DD91920F-8E6F-4518-A053-60BAC3E5D343}" type="datetimeFigureOut">
              <a:rPr lang="en-US" smtClean="0"/>
              <a:t>11/15/2017</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42D70F26-4859-4E69-9902-AAC6B7391B5A}" type="slidenum">
              <a:rPr lang="en-US" smtClean="0"/>
              <a:t>‹#›</a:t>
            </a:fld>
            <a:endParaRPr lang="en-US"/>
          </a:p>
        </p:txBody>
      </p:sp>
    </p:spTree>
    <p:extLst>
      <p:ext uri="{BB962C8B-B14F-4D97-AF65-F5344CB8AC3E}">
        <p14:creationId xmlns:p14="http://schemas.microsoft.com/office/powerpoint/2010/main" val="2966992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AE39CA94-7ED5-48BF-9176-4406666091E1}" type="datetimeFigureOut">
              <a:rPr lang="en-US" smtClean="0"/>
              <a:t>11/15/2017</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0948CDF5-EC5F-4323-8ABD-BBE9A2181F52}" type="slidenum">
              <a:rPr lang="en-US" smtClean="0"/>
              <a:t>‹#›</a:t>
            </a:fld>
            <a:endParaRPr lang="en-US"/>
          </a:p>
        </p:txBody>
      </p:sp>
    </p:spTree>
    <p:extLst>
      <p:ext uri="{BB962C8B-B14F-4D97-AF65-F5344CB8AC3E}">
        <p14:creationId xmlns:p14="http://schemas.microsoft.com/office/powerpoint/2010/main" val="210521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2</a:t>
            </a:fld>
            <a:endParaRPr lang="en-US"/>
          </a:p>
        </p:txBody>
      </p:sp>
    </p:spTree>
    <p:extLst>
      <p:ext uri="{BB962C8B-B14F-4D97-AF65-F5344CB8AC3E}">
        <p14:creationId xmlns:p14="http://schemas.microsoft.com/office/powerpoint/2010/main" val="3126503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11</a:t>
            </a:fld>
            <a:endParaRPr lang="en-US"/>
          </a:p>
        </p:txBody>
      </p:sp>
    </p:spTree>
    <p:extLst>
      <p:ext uri="{BB962C8B-B14F-4D97-AF65-F5344CB8AC3E}">
        <p14:creationId xmlns:p14="http://schemas.microsoft.com/office/powerpoint/2010/main" val="66413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12</a:t>
            </a:fld>
            <a:endParaRPr lang="en-US"/>
          </a:p>
        </p:txBody>
      </p:sp>
    </p:spTree>
    <p:extLst>
      <p:ext uri="{BB962C8B-B14F-4D97-AF65-F5344CB8AC3E}">
        <p14:creationId xmlns:p14="http://schemas.microsoft.com/office/powerpoint/2010/main" val="3097852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94B95D-6FB0-4873-846E-C8C17A8227D5}" type="slidenum">
              <a:rPr lang="en-US" smtClean="0"/>
              <a:t>3</a:t>
            </a:fld>
            <a:endParaRPr lang="en-US"/>
          </a:p>
        </p:txBody>
      </p:sp>
    </p:spTree>
    <p:extLst>
      <p:ext uri="{BB962C8B-B14F-4D97-AF65-F5344CB8AC3E}">
        <p14:creationId xmlns:p14="http://schemas.microsoft.com/office/powerpoint/2010/main" val="3450072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4</a:t>
            </a:fld>
            <a:endParaRPr lang="en-US"/>
          </a:p>
        </p:txBody>
      </p:sp>
    </p:spTree>
    <p:extLst>
      <p:ext uri="{BB962C8B-B14F-4D97-AF65-F5344CB8AC3E}">
        <p14:creationId xmlns:p14="http://schemas.microsoft.com/office/powerpoint/2010/main" val="83474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5</a:t>
            </a:fld>
            <a:endParaRPr lang="en-US"/>
          </a:p>
        </p:txBody>
      </p:sp>
    </p:spTree>
    <p:extLst>
      <p:ext uri="{BB962C8B-B14F-4D97-AF65-F5344CB8AC3E}">
        <p14:creationId xmlns:p14="http://schemas.microsoft.com/office/powerpoint/2010/main" val="1495103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6</a:t>
            </a:fld>
            <a:endParaRPr lang="en-US"/>
          </a:p>
        </p:txBody>
      </p:sp>
    </p:spTree>
    <p:extLst>
      <p:ext uri="{BB962C8B-B14F-4D97-AF65-F5344CB8AC3E}">
        <p14:creationId xmlns:p14="http://schemas.microsoft.com/office/powerpoint/2010/main" val="180418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7</a:t>
            </a:fld>
            <a:endParaRPr lang="en-US"/>
          </a:p>
        </p:txBody>
      </p:sp>
    </p:spTree>
    <p:extLst>
      <p:ext uri="{BB962C8B-B14F-4D97-AF65-F5344CB8AC3E}">
        <p14:creationId xmlns:p14="http://schemas.microsoft.com/office/powerpoint/2010/main" val="2698870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8</a:t>
            </a:fld>
            <a:endParaRPr lang="en-US"/>
          </a:p>
        </p:txBody>
      </p:sp>
    </p:spTree>
    <p:extLst>
      <p:ext uri="{BB962C8B-B14F-4D97-AF65-F5344CB8AC3E}">
        <p14:creationId xmlns:p14="http://schemas.microsoft.com/office/powerpoint/2010/main" val="2659042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9</a:t>
            </a:fld>
            <a:endParaRPr lang="en-US"/>
          </a:p>
        </p:txBody>
      </p:sp>
    </p:spTree>
    <p:extLst>
      <p:ext uri="{BB962C8B-B14F-4D97-AF65-F5344CB8AC3E}">
        <p14:creationId xmlns:p14="http://schemas.microsoft.com/office/powerpoint/2010/main" val="2994839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10</a:t>
            </a:fld>
            <a:endParaRPr lang="en-US"/>
          </a:p>
        </p:txBody>
      </p:sp>
    </p:spTree>
    <p:extLst>
      <p:ext uri="{BB962C8B-B14F-4D97-AF65-F5344CB8AC3E}">
        <p14:creationId xmlns:p14="http://schemas.microsoft.com/office/powerpoint/2010/main" val="289303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4046784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309095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12261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B05F43-8AEA-4FD8-9CC4-C276CA2E6A4F}"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957149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05F43-8AEA-4FD8-9CC4-C276CA2E6A4F}"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211915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B05F43-8AEA-4FD8-9CC4-C276CA2E6A4F}"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373272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05F43-8AEA-4FD8-9CC4-C276CA2E6A4F}"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1399972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B05F43-8AEA-4FD8-9CC4-C276CA2E6A4F}" type="datetimeFigureOut">
              <a:rPr lang="en-US" smtClean="0"/>
              <a:t>11/15/2017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2108995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05F43-8AEA-4FD8-9CC4-C276CA2E6A4F}" type="datetimeFigureOut">
              <a:rPr lang="en-US" smtClean="0"/>
              <a:t>11/15/2017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26418289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05F43-8AEA-4FD8-9CC4-C276CA2E6A4F}" type="datetimeFigureOut">
              <a:rPr lang="en-US" smtClean="0"/>
              <a:t>11/15/2017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143751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B05F43-8AEA-4FD8-9CC4-C276CA2E6A4F}"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171531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331285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B05F43-8AEA-4FD8-9CC4-C276CA2E6A4F}"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2855569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05F43-8AEA-4FD8-9CC4-C276CA2E6A4F}"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9233913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05F43-8AEA-4FD8-9CC4-C276CA2E6A4F}"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53E73-64C2-4609-88A1-D69B072491C6}" type="slidenum">
              <a:rPr lang="en-US" smtClean="0"/>
              <a:t>‹#›</a:t>
            </a:fld>
            <a:endParaRPr lang="en-US"/>
          </a:p>
        </p:txBody>
      </p:sp>
    </p:spTree>
    <p:extLst>
      <p:ext uri="{BB962C8B-B14F-4D97-AF65-F5344CB8AC3E}">
        <p14:creationId xmlns:p14="http://schemas.microsoft.com/office/powerpoint/2010/main" val="908967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7D37A-7A7A-4E1A-8000-9528A00728F0}" type="datetimeFigureOut">
              <a:rPr lang="en-US" smtClean="0"/>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73683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67D37A-7A7A-4E1A-8000-9528A00728F0}"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388569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67D37A-7A7A-4E1A-8000-9528A00728F0}" type="datetimeFigureOut">
              <a:rPr lang="en-US" smtClean="0"/>
              <a:t>11/15/2017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43960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67D37A-7A7A-4E1A-8000-9528A00728F0}" type="datetimeFigureOut">
              <a:rPr lang="en-US" smtClean="0"/>
              <a:t>11/15/2017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67537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7D37A-7A7A-4E1A-8000-9528A00728F0}" type="datetimeFigureOut">
              <a:rPr lang="en-US" smtClean="0"/>
              <a:t>11/15/2017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64478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7D37A-7A7A-4E1A-8000-9528A00728F0}"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330781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7D37A-7A7A-4E1A-8000-9528A00728F0}" type="datetimeFigureOut">
              <a:rPr lang="en-US" smtClean="0"/>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67443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7D37A-7A7A-4E1A-8000-9528A00728F0}" type="datetimeFigureOut">
              <a:rPr lang="en-US" smtClean="0"/>
              <a:t>11/15/2017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E8FC7-3179-4E8A-8FAF-2645FC7674CA}" type="slidenum">
              <a:rPr lang="en-US" smtClean="0"/>
              <a:t>‹#›</a:t>
            </a:fld>
            <a:endParaRPr lang="en-US"/>
          </a:p>
        </p:txBody>
      </p:sp>
    </p:spTree>
    <p:extLst>
      <p:ext uri="{BB962C8B-B14F-4D97-AF65-F5344CB8AC3E}">
        <p14:creationId xmlns:p14="http://schemas.microsoft.com/office/powerpoint/2010/main" val="327137812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05F43-8AEA-4FD8-9CC4-C276CA2E6A4F}" type="datetimeFigureOut">
              <a:rPr lang="en-US" smtClean="0"/>
              <a:t>11/15/2017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53E73-64C2-4609-88A1-D69B072491C6}" type="slidenum">
              <a:rPr lang="en-US" smtClean="0"/>
              <a:t>‹#›</a:t>
            </a:fld>
            <a:endParaRPr lang="en-US"/>
          </a:p>
        </p:txBody>
      </p:sp>
    </p:spTree>
    <p:extLst>
      <p:ext uri="{BB962C8B-B14F-4D97-AF65-F5344CB8AC3E}">
        <p14:creationId xmlns:p14="http://schemas.microsoft.com/office/powerpoint/2010/main" val="39002995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rburgess@rrc.edu" TargetMode="External"/><Relationship Id="rId5" Type="http://schemas.openxmlformats.org/officeDocument/2006/relationships/hyperlink" Target="https://www.facebook.com/groups/canyouhearmenowRLN/"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3" name="Subtitle 2"/>
          <p:cNvSpPr>
            <a:spLocks noGrp="1"/>
          </p:cNvSpPr>
          <p:nvPr>
            <p:ph type="subTitle" idx="1"/>
          </p:nvPr>
        </p:nvSpPr>
        <p:spPr>
          <a:xfrm>
            <a:off x="685800" y="4095750"/>
            <a:ext cx="7772400" cy="857250"/>
          </a:xfrm>
        </p:spPr>
        <p:txBody>
          <a:bodyPr>
            <a:noAutofit/>
          </a:bodyPr>
          <a:lstStyle/>
          <a:p>
            <a:r>
              <a:rPr lang="en-US" sz="1400" dirty="0" smtClean="0">
                <a:ea typeface="Microsoft JhengHei" panose="020B0604030504040204" pitchFamily="34" charset="-120"/>
              </a:rPr>
              <a:t>Meeting 1</a:t>
            </a:r>
          </a:p>
          <a:p>
            <a:r>
              <a:rPr lang="en-US" sz="1400" dirty="0" smtClean="0">
                <a:ea typeface="Microsoft JhengHei" panose="020B0604030504040204" pitchFamily="34" charset="-120"/>
              </a:rPr>
              <a:t>October 18, 2017; 8 p.m. EST</a:t>
            </a:r>
          </a:p>
          <a:p>
            <a:endParaRPr lang="en-US" sz="1400" dirty="0">
              <a:ea typeface="Microsoft JhengHei" panose="020B0604030504040204" pitchFamily="34" charset="-120"/>
            </a:endParaRPr>
          </a:p>
          <a:p>
            <a:r>
              <a:rPr lang="en-US" sz="1400" b="1" dirty="0" smtClean="0">
                <a:ea typeface="Microsoft JhengHei" panose="020B0604030504040204" pitchFamily="34" charset="-120"/>
              </a:rPr>
              <a:t>Rachael Burgess </a:t>
            </a:r>
            <a:r>
              <a:rPr lang="en-US" sz="1400" i="1" dirty="0" smtClean="0">
                <a:ea typeface="Microsoft JhengHei" panose="020B0604030504040204" pitchFamily="34" charset="-120"/>
              </a:rPr>
              <a:t>Major Gifts Officer at RRC &amp; Jewish Reconstructionist Communities</a:t>
            </a:r>
          </a:p>
        </p:txBody>
      </p:sp>
      <p:cxnSp>
        <p:nvCxnSpPr>
          <p:cNvPr id="25" name="Straight Connector 2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04800" y="34290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ctrTitle"/>
          </p:nvPr>
        </p:nvSpPr>
        <p:spPr>
          <a:xfrm>
            <a:off x="685800" y="1041400"/>
            <a:ext cx="7772400" cy="2387600"/>
          </a:xfrm>
        </p:spPr>
        <p:txBody>
          <a:bodyPr>
            <a:normAutofit fontScale="90000"/>
          </a:bodyPr>
          <a:lstStyle/>
          <a:p>
            <a:pPr fontAlgn="base">
              <a:lnSpc>
                <a:spcPct val="100000"/>
              </a:lnSpc>
            </a:pPr>
            <a:r>
              <a:rPr lang="en-US" sz="5400" b="1" dirty="0">
                <a:latin typeface="Microsoft JhengHei UI" panose="020B0604030504040204" pitchFamily="34" charset="-120"/>
                <a:ea typeface="Microsoft JhengHei UI" panose="020B0604030504040204" pitchFamily="34" charset="-120"/>
              </a:rPr>
              <a:t>Can you hear me now? </a:t>
            </a:r>
            <a:r>
              <a:rPr lang="en-US" sz="3600" b="1" dirty="0" smtClean="0">
                <a:latin typeface="Microsoft JhengHei UI" panose="020B0604030504040204" pitchFamily="34" charset="-120"/>
                <a:ea typeface="Microsoft JhengHei UI" panose="020B0604030504040204" pitchFamily="34" charset="-120"/>
              </a:rPr>
              <a:t/>
            </a:r>
            <a:br>
              <a:rPr lang="en-US" sz="3600" b="1" dirty="0" smtClean="0">
                <a:latin typeface="Microsoft JhengHei UI" panose="020B0604030504040204" pitchFamily="34" charset="-120"/>
                <a:ea typeface="Microsoft JhengHei UI" panose="020B0604030504040204" pitchFamily="34" charset="-120"/>
              </a:rPr>
            </a:br>
            <a:r>
              <a:rPr lang="en-US" sz="4900" b="1" dirty="0"/>
              <a:t>How can we harness the power of word of mouth?</a:t>
            </a:r>
            <a:endParaRPr lang="en-US" b="1" dirty="0"/>
          </a:p>
        </p:txBody>
      </p:sp>
    </p:spTree>
    <p:extLst>
      <p:ext uri="{BB962C8B-B14F-4D97-AF65-F5344CB8AC3E}">
        <p14:creationId xmlns:p14="http://schemas.microsoft.com/office/powerpoint/2010/main" val="3376048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10</a:t>
            </a:fld>
            <a:endParaRPr lang="en-US" dirty="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How are decisions made?</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853443" y="1544597"/>
            <a:ext cx="1808637" cy="523220"/>
          </a:xfrm>
          <a:prstGeom prst="rect">
            <a:avLst/>
          </a:prstGeom>
          <a:noFill/>
        </p:spPr>
        <p:txBody>
          <a:bodyPr wrap="none" rtlCol="0">
            <a:spAutoFit/>
          </a:bodyPr>
          <a:lstStyle/>
          <a:p>
            <a:pPr algn="ctr"/>
            <a:r>
              <a:rPr lang="en-US" sz="2800" b="1" dirty="0" smtClean="0">
                <a:solidFill>
                  <a:srgbClr val="7030A0"/>
                </a:solidFill>
              </a:rPr>
              <a:t>Awareness</a:t>
            </a:r>
            <a:endParaRPr lang="en-US" sz="2800" b="1" dirty="0">
              <a:solidFill>
                <a:srgbClr val="7030A0"/>
              </a:solidFill>
            </a:endParaRPr>
          </a:p>
        </p:txBody>
      </p:sp>
      <p:sp>
        <p:nvSpPr>
          <p:cNvPr id="3" name="TextBox 2"/>
          <p:cNvSpPr txBox="1"/>
          <p:nvPr/>
        </p:nvSpPr>
        <p:spPr>
          <a:xfrm>
            <a:off x="6087417" y="2247928"/>
            <a:ext cx="1340688" cy="523220"/>
          </a:xfrm>
          <a:prstGeom prst="rect">
            <a:avLst/>
          </a:prstGeom>
          <a:noFill/>
        </p:spPr>
        <p:txBody>
          <a:bodyPr wrap="none" rtlCol="0">
            <a:spAutoFit/>
          </a:bodyPr>
          <a:lstStyle/>
          <a:p>
            <a:pPr algn="ctr"/>
            <a:r>
              <a:rPr lang="en-US" sz="2800" b="1" dirty="0" smtClean="0">
                <a:solidFill>
                  <a:srgbClr val="7030A0"/>
                </a:solidFill>
              </a:rPr>
              <a:t>Interest</a:t>
            </a:r>
            <a:endParaRPr lang="en-US" sz="2800" b="1" dirty="0">
              <a:solidFill>
                <a:srgbClr val="7030A0"/>
              </a:solidFill>
            </a:endParaRPr>
          </a:p>
        </p:txBody>
      </p:sp>
      <p:sp>
        <p:nvSpPr>
          <p:cNvPr id="4" name="TextBox 3"/>
          <p:cNvSpPr txBox="1"/>
          <p:nvPr/>
        </p:nvSpPr>
        <p:spPr>
          <a:xfrm>
            <a:off x="5884897" y="2964416"/>
            <a:ext cx="1745734" cy="523220"/>
          </a:xfrm>
          <a:prstGeom prst="rect">
            <a:avLst/>
          </a:prstGeom>
          <a:noFill/>
        </p:spPr>
        <p:txBody>
          <a:bodyPr wrap="none" rtlCol="0">
            <a:spAutoFit/>
          </a:bodyPr>
          <a:lstStyle/>
          <a:p>
            <a:pPr algn="ctr"/>
            <a:r>
              <a:rPr lang="en-US" sz="2800" b="1" dirty="0" smtClean="0">
                <a:solidFill>
                  <a:srgbClr val="7030A0"/>
                </a:solidFill>
              </a:rPr>
              <a:t>Evaluation</a:t>
            </a:r>
            <a:endParaRPr lang="en-US" sz="2800" b="1" dirty="0">
              <a:solidFill>
                <a:srgbClr val="7030A0"/>
              </a:solidFill>
            </a:endParaRPr>
          </a:p>
        </p:txBody>
      </p:sp>
      <p:sp>
        <p:nvSpPr>
          <p:cNvPr id="5" name="TextBox 4"/>
          <p:cNvSpPr txBox="1"/>
          <p:nvPr/>
        </p:nvSpPr>
        <p:spPr>
          <a:xfrm>
            <a:off x="6344413" y="3648997"/>
            <a:ext cx="826701" cy="523220"/>
          </a:xfrm>
          <a:prstGeom prst="rect">
            <a:avLst/>
          </a:prstGeom>
          <a:noFill/>
        </p:spPr>
        <p:txBody>
          <a:bodyPr wrap="none" rtlCol="0">
            <a:spAutoFit/>
          </a:bodyPr>
          <a:lstStyle/>
          <a:p>
            <a:pPr algn="ctr"/>
            <a:r>
              <a:rPr lang="en-US" sz="2800" b="1" dirty="0" smtClean="0">
                <a:solidFill>
                  <a:srgbClr val="7030A0"/>
                </a:solidFill>
              </a:rPr>
              <a:t>Trial</a:t>
            </a:r>
            <a:endParaRPr lang="en-US" sz="2800" b="1" dirty="0">
              <a:solidFill>
                <a:srgbClr val="7030A0"/>
              </a:solidFill>
            </a:endParaRPr>
          </a:p>
        </p:txBody>
      </p:sp>
      <p:sp>
        <p:nvSpPr>
          <p:cNvPr id="6" name="TextBox 5"/>
          <p:cNvSpPr txBox="1"/>
          <p:nvPr/>
        </p:nvSpPr>
        <p:spPr>
          <a:xfrm>
            <a:off x="5969630" y="4269014"/>
            <a:ext cx="1576265" cy="523220"/>
          </a:xfrm>
          <a:prstGeom prst="rect">
            <a:avLst/>
          </a:prstGeom>
          <a:noFill/>
        </p:spPr>
        <p:txBody>
          <a:bodyPr wrap="none" rtlCol="0">
            <a:spAutoFit/>
          </a:bodyPr>
          <a:lstStyle/>
          <a:p>
            <a:pPr algn="ctr"/>
            <a:r>
              <a:rPr lang="en-US" sz="2800" b="1" dirty="0" smtClean="0">
                <a:solidFill>
                  <a:srgbClr val="7030A0"/>
                </a:solidFill>
              </a:rPr>
              <a:t>Adoption</a:t>
            </a:r>
            <a:endParaRPr lang="en-US" sz="2800" b="1" dirty="0">
              <a:solidFill>
                <a:srgbClr val="7030A0"/>
              </a:solidFill>
            </a:endParaRPr>
          </a:p>
        </p:txBody>
      </p:sp>
      <p:sp>
        <p:nvSpPr>
          <p:cNvPr id="7" name="TextBox 6"/>
          <p:cNvSpPr txBox="1"/>
          <p:nvPr/>
        </p:nvSpPr>
        <p:spPr>
          <a:xfrm>
            <a:off x="1260764" y="1544597"/>
            <a:ext cx="4463436" cy="584775"/>
          </a:xfrm>
          <a:prstGeom prst="rect">
            <a:avLst/>
          </a:prstGeom>
          <a:noFill/>
          <a:ln>
            <a:noFill/>
          </a:ln>
        </p:spPr>
        <p:txBody>
          <a:bodyPr wrap="square" rtlCol="0">
            <a:spAutoFit/>
          </a:bodyPr>
          <a:lstStyle/>
          <a:p>
            <a:pPr algn="r"/>
            <a:r>
              <a:rPr lang="en-US" sz="1600" i="1" dirty="0" smtClean="0"/>
              <a:t>Someone learns about you from a credible source</a:t>
            </a:r>
          </a:p>
          <a:p>
            <a:pPr algn="r"/>
            <a:r>
              <a:rPr lang="en-US" sz="1600" i="1" dirty="0" smtClean="0"/>
              <a:t>(advertising, news articles, WOM)</a:t>
            </a:r>
            <a:endParaRPr lang="en-US" sz="1600" i="1" dirty="0"/>
          </a:p>
        </p:txBody>
      </p:sp>
      <p:sp>
        <p:nvSpPr>
          <p:cNvPr id="16" name="TextBox 15"/>
          <p:cNvSpPr txBox="1"/>
          <p:nvPr/>
        </p:nvSpPr>
        <p:spPr>
          <a:xfrm>
            <a:off x="1260764" y="2317014"/>
            <a:ext cx="4592679" cy="584775"/>
          </a:xfrm>
          <a:prstGeom prst="rect">
            <a:avLst/>
          </a:prstGeom>
          <a:noFill/>
          <a:ln>
            <a:noFill/>
          </a:ln>
        </p:spPr>
        <p:txBody>
          <a:bodyPr wrap="square" rtlCol="0">
            <a:spAutoFit/>
          </a:bodyPr>
          <a:lstStyle/>
          <a:p>
            <a:pPr algn="r"/>
            <a:r>
              <a:rPr lang="en-US" sz="1600" dirty="0" smtClean="0"/>
              <a:t>Person is aware of your organization and does further research (visits website, google searches)</a:t>
            </a:r>
            <a:endParaRPr lang="en-US" sz="1600" dirty="0"/>
          </a:p>
        </p:txBody>
      </p:sp>
      <p:sp>
        <p:nvSpPr>
          <p:cNvPr id="17" name="TextBox 16"/>
          <p:cNvSpPr txBox="1"/>
          <p:nvPr/>
        </p:nvSpPr>
        <p:spPr>
          <a:xfrm>
            <a:off x="2761607" y="2964416"/>
            <a:ext cx="3091836" cy="584775"/>
          </a:xfrm>
          <a:prstGeom prst="rect">
            <a:avLst/>
          </a:prstGeom>
          <a:noFill/>
          <a:ln>
            <a:noFill/>
          </a:ln>
        </p:spPr>
        <p:txBody>
          <a:bodyPr wrap="square" rtlCol="0">
            <a:spAutoFit/>
          </a:bodyPr>
          <a:lstStyle/>
          <a:p>
            <a:pPr algn="r"/>
            <a:r>
              <a:rPr lang="en-US" sz="1600" i="1" dirty="0" smtClean="0"/>
              <a:t>Person decides if your organization meets their wants and needs.</a:t>
            </a:r>
            <a:endParaRPr lang="en-US" sz="1600" i="1" dirty="0"/>
          </a:p>
        </p:txBody>
      </p:sp>
      <p:sp>
        <p:nvSpPr>
          <p:cNvPr id="18" name="TextBox 17"/>
          <p:cNvSpPr txBox="1"/>
          <p:nvPr/>
        </p:nvSpPr>
        <p:spPr>
          <a:xfrm>
            <a:off x="561007" y="3754126"/>
            <a:ext cx="5292436" cy="338554"/>
          </a:xfrm>
          <a:prstGeom prst="rect">
            <a:avLst/>
          </a:prstGeom>
          <a:noFill/>
          <a:ln>
            <a:noFill/>
          </a:ln>
        </p:spPr>
        <p:txBody>
          <a:bodyPr wrap="square" rtlCol="0">
            <a:spAutoFit/>
          </a:bodyPr>
          <a:lstStyle/>
          <a:p>
            <a:pPr algn="r"/>
            <a:r>
              <a:rPr lang="en-US" sz="1600" dirty="0" smtClean="0"/>
              <a:t>Tries your organization on an experimental basis.</a:t>
            </a:r>
            <a:endParaRPr lang="en-US" sz="1600" dirty="0"/>
          </a:p>
        </p:txBody>
      </p:sp>
      <p:sp>
        <p:nvSpPr>
          <p:cNvPr id="19" name="TextBox 18"/>
          <p:cNvSpPr txBox="1"/>
          <p:nvPr/>
        </p:nvSpPr>
        <p:spPr>
          <a:xfrm>
            <a:off x="561007" y="4361347"/>
            <a:ext cx="5292436" cy="338554"/>
          </a:xfrm>
          <a:prstGeom prst="rect">
            <a:avLst/>
          </a:prstGeom>
          <a:noFill/>
          <a:ln>
            <a:noFill/>
          </a:ln>
        </p:spPr>
        <p:txBody>
          <a:bodyPr wrap="square" rtlCol="0">
            <a:spAutoFit/>
          </a:bodyPr>
          <a:lstStyle/>
          <a:p>
            <a:pPr algn="r"/>
            <a:r>
              <a:rPr lang="en-US" sz="1600" i="1" dirty="0" smtClean="0"/>
              <a:t>Joins and rejoins your organization</a:t>
            </a:r>
            <a:endParaRPr lang="en-US" sz="1600" i="1" dirty="0"/>
          </a:p>
        </p:txBody>
      </p:sp>
      <p:sp>
        <p:nvSpPr>
          <p:cNvPr id="20" name="TextBox 19"/>
          <p:cNvSpPr txBox="1"/>
          <p:nvPr/>
        </p:nvSpPr>
        <p:spPr>
          <a:xfrm>
            <a:off x="3323412" y="5349510"/>
            <a:ext cx="5292436" cy="276999"/>
          </a:xfrm>
          <a:prstGeom prst="rect">
            <a:avLst/>
          </a:prstGeom>
          <a:noFill/>
          <a:ln>
            <a:noFill/>
          </a:ln>
        </p:spPr>
        <p:txBody>
          <a:bodyPr wrap="square" rtlCol="0">
            <a:spAutoFit/>
          </a:bodyPr>
          <a:lstStyle/>
          <a:p>
            <a:pPr algn="r"/>
            <a:r>
              <a:rPr lang="en-US" sz="1200" i="1" dirty="0" smtClean="0">
                <a:solidFill>
                  <a:srgbClr val="934BC9"/>
                </a:solidFill>
              </a:rPr>
              <a:t>Public Relations Strategies and Tactics; Wilcox, Cameron, and </a:t>
            </a:r>
            <a:r>
              <a:rPr lang="en-US" sz="1200" i="1" dirty="0" err="1" smtClean="0">
                <a:solidFill>
                  <a:srgbClr val="934BC9"/>
                </a:solidFill>
              </a:rPr>
              <a:t>Reber</a:t>
            </a:r>
            <a:endParaRPr lang="en-US" sz="1200" i="1" dirty="0">
              <a:solidFill>
                <a:srgbClr val="934BC9"/>
              </a:solidFill>
            </a:endParaRPr>
          </a:p>
        </p:txBody>
      </p:sp>
    </p:spTree>
    <p:extLst>
      <p:ext uri="{BB962C8B-B14F-4D97-AF65-F5344CB8AC3E}">
        <p14:creationId xmlns:p14="http://schemas.microsoft.com/office/powerpoint/2010/main" val="57740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6" grpId="0"/>
      <p:bldP spid="17" grpId="0"/>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11</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4"/>
              </a:buBlip>
            </a:pPr>
            <a:r>
              <a:rPr lang="en-US" dirty="0" smtClean="0"/>
              <a:t>Think about who you are trying to reach</a:t>
            </a:r>
          </a:p>
          <a:p>
            <a:pPr lvl="1">
              <a:buClr>
                <a:srgbClr val="330066"/>
              </a:buClr>
              <a:buSzPct val="100000"/>
              <a:buFont typeface="Arial" panose="020B0604020202020204" pitchFamily="34" charset="0"/>
              <a:buBlip>
                <a:blip r:embed="rId4"/>
              </a:buBlip>
            </a:pPr>
            <a:r>
              <a:rPr lang="en-US" dirty="0" smtClean="0"/>
              <a:t>Pick one audience</a:t>
            </a:r>
          </a:p>
          <a:p>
            <a:pPr lvl="2">
              <a:buClr>
                <a:srgbClr val="330066"/>
              </a:buClr>
              <a:buSzPct val="100000"/>
              <a:buFont typeface="Arial" panose="020B0604020202020204" pitchFamily="34" charset="0"/>
              <a:buBlip>
                <a:blip r:embed="rId4"/>
              </a:buBlip>
            </a:pPr>
            <a:r>
              <a:rPr lang="en-US" dirty="0" smtClean="0"/>
              <a:t>Create a “profile” with ages, household situation, personality type, etc.</a:t>
            </a:r>
          </a:p>
          <a:p>
            <a:pPr marL="0" indent="0">
              <a:buClr>
                <a:srgbClr val="330066"/>
              </a:buClr>
              <a:buSzPct val="100000"/>
              <a:buNone/>
            </a:pPr>
            <a:endParaRPr lang="en-US" dirty="0"/>
          </a:p>
          <a:p>
            <a:pPr marL="0" indent="0">
              <a:buClr>
                <a:srgbClr val="330066"/>
              </a:buClr>
              <a:buSzPct val="100000"/>
              <a:buNone/>
            </a:pPr>
            <a:r>
              <a:rPr lang="en-US" dirty="0" smtClean="0"/>
              <a:t>We’ll talk about these at our next meeting!</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Action</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9776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12</a:t>
            </a:fld>
            <a:endParaRPr lang="en-US" dirty="0"/>
          </a:p>
        </p:txBody>
      </p:sp>
      <p:sp>
        <p:nvSpPr>
          <p:cNvPr id="12" name="Content Placeholder 2"/>
          <p:cNvSpPr txBox="1">
            <a:spLocks/>
          </p:cNvSpPr>
          <p:nvPr/>
        </p:nvSpPr>
        <p:spPr>
          <a:xfrm>
            <a:off x="799012" y="2005019"/>
            <a:ext cx="8534402" cy="342207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4"/>
              </a:buBlip>
            </a:pPr>
            <a:r>
              <a:rPr lang="en-US" dirty="0" smtClean="0"/>
              <a:t>Connect to each other</a:t>
            </a:r>
          </a:p>
          <a:p>
            <a:pPr>
              <a:buClr>
                <a:srgbClr val="330066"/>
              </a:buClr>
              <a:buSzPct val="100000"/>
              <a:buFont typeface="Arial" panose="020B0604020202020204" pitchFamily="34" charset="0"/>
              <a:buBlip>
                <a:blip r:embed="rId4"/>
              </a:buBlip>
            </a:pPr>
            <a:endParaRPr lang="en-US" dirty="0" smtClean="0"/>
          </a:p>
          <a:p>
            <a:pPr>
              <a:buClr>
                <a:srgbClr val="330066"/>
              </a:buClr>
              <a:buSzPct val="100000"/>
              <a:buBlip>
                <a:blip r:embed="rId4"/>
              </a:buBlip>
            </a:pPr>
            <a:r>
              <a:rPr lang="en-US" dirty="0"/>
              <a:t>Post a question to our Facebook group: </a:t>
            </a:r>
            <a:r>
              <a:rPr lang="en-US" dirty="0" smtClean="0">
                <a:hlinkClick r:id="rId5"/>
              </a:rPr>
              <a:t>www.facebook.com/groups/canyouhearmenowRLN</a:t>
            </a:r>
            <a:r>
              <a:rPr lang="en-US" dirty="0">
                <a:hlinkClick r:id="rId5"/>
              </a:rPr>
              <a:t>/</a:t>
            </a:r>
            <a:r>
              <a:rPr lang="en-US" dirty="0"/>
              <a:t> </a:t>
            </a:r>
          </a:p>
          <a:p>
            <a:pPr marL="0" indent="0">
              <a:buClr>
                <a:srgbClr val="330066"/>
              </a:buClr>
              <a:buSzPct val="100000"/>
              <a:buNone/>
            </a:pPr>
            <a:endParaRPr lang="en-US" dirty="0"/>
          </a:p>
          <a:p>
            <a:pPr>
              <a:buClr>
                <a:srgbClr val="330066"/>
              </a:buClr>
              <a:buSzPct val="100000"/>
              <a:buFont typeface="Arial" panose="020B0604020202020204" pitchFamily="34" charset="0"/>
              <a:buBlip>
                <a:blip r:embed="rId4"/>
              </a:buBlip>
            </a:pPr>
            <a:r>
              <a:rPr lang="en-US" dirty="0" smtClean="0"/>
              <a:t>Email or call Rachael Burgess </a:t>
            </a:r>
          </a:p>
          <a:p>
            <a:pPr marL="0" indent="0">
              <a:buClr>
                <a:srgbClr val="330066"/>
              </a:buClr>
              <a:buSzPct val="100000"/>
              <a:buNone/>
            </a:pPr>
            <a:r>
              <a:rPr lang="en-US" dirty="0" smtClean="0"/>
              <a:t>(</a:t>
            </a:r>
            <a:r>
              <a:rPr lang="en-US" dirty="0" smtClean="0">
                <a:hlinkClick r:id="rId6"/>
              </a:rPr>
              <a:t>rburgess@rrc.edu</a:t>
            </a:r>
            <a:r>
              <a:rPr lang="en-US" dirty="0" smtClean="0"/>
              <a:t> or 215.576.0800; ext. 141)</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Need help?</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1325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2</a:t>
            </a:fld>
            <a:endParaRPr lang="en-US" dirty="0"/>
          </a:p>
        </p:txBody>
      </p:sp>
      <p:sp>
        <p:nvSpPr>
          <p:cNvPr id="12" name="Content Placeholder 2"/>
          <p:cNvSpPr txBox="1">
            <a:spLocks/>
          </p:cNvSpPr>
          <p:nvPr/>
        </p:nvSpPr>
        <p:spPr>
          <a:xfrm>
            <a:off x="1066800" y="1650627"/>
            <a:ext cx="7473450" cy="37764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Introductions</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What is WOMM?</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Text Study</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Pros and Cons</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How Decisions are Made</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What You’ll Need</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Questions/Reactions</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Action</a:t>
            </a:r>
          </a:p>
          <a:p>
            <a:pPr>
              <a:buClr>
                <a:srgbClr val="330066"/>
              </a:buClr>
              <a:buSzPct val="100000"/>
              <a:buFont typeface="Arial" panose="020B0604020202020204" pitchFamily="34" charset="0"/>
              <a:buBlip>
                <a:blip r:embed="rId4"/>
              </a:buBlip>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Agenda</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1623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3</a:t>
            </a:fld>
            <a:endParaRPr lang="en-US" dirty="0"/>
          </a:p>
        </p:txBody>
      </p:sp>
      <p:sp>
        <p:nvSpPr>
          <p:cNvPr id="12" name="Content Placeholder 2"/>
          <p:cNvSpPr txBox="1">
            <a:spLocks/>
          </p:cNvSpPr>
          <p:nvPr/>
        </p:nvSpPr>
        <p:spPr>
          <a:xfrm>
            <a:off x="1066800" y="1640663"/>
            <a:ext cx="7473450" cy="34591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smtClean="0">
                <a:latin typeface="Microsoft JhengHei UI" panose="020B0604030504040204" pitchFamily="34" charset="-120"/>
                <a:ea typeface="Microsoft JhengHei UI" panose="020B0604030504040204" pitchFamily="34" charset="-120"/>
              </a:rPr>
              <a:t>A </a:t>
            </a:r>
            <a:r>
              <a:rPr lang="en-US" i="1" dirty="0">
                <a:latin typeface="Microsoft JhengHei UI" panose="020B0604030504040204" pitchFamily="34" charset="-120"/>
                <a:ea typeface="Microsoft JhengHei UI" panose="020B0604030504040204" pitchFamily="34" charset="-120"/>
              </a:rPr>
              <a:t>network</a:t>
            </a:r>
            <a:r>
              <a:rPr lang="en-US" dirty="0">
                <a:latin typeface="Microsoft JhengHei UI" panose="020B0604030504040204" pitchFamily="34" charset="-120"/>
                <a:ea typeface="Microsoft JhengHei UI" panose="020B0604030504040204" pitchFamily="34" charset="-120"/>
              </a:rPr>
              <a:t> is a group of people and/or organizations working on the same issue or vision, together with structures that have been created to mobilize the energy of those individuals or organizations. That said, the structure of intentional networks and what they do as a network can vary greatly. They are trying to accomplish something. Networks are focused on opportunities and leverage points that have the greatest chance of making a difference. </a:t>
            </a:r>
            <a:endParaRPr lang="en-US" dirty="0" smtClean="0">
              <a:latin typeface="Microsoft JhengHei UI" panose="020B0604030504040204" pitchFamily="34" charset="-120"/>
              <a:ea typeface="Microsoft JhengHei UI" panose="020B0604030504040204" pitchFamily="34" charset="-120"/>
            </a:endParaRPr>
          </a:p>
          <a:p>
            <a:pPr marL="0" indent="0">
              <a:buNone/>
            </a:pPr>
            <a:endParaRPr lang="en-US" dirty="0">
              <a:latin typeface="Microsoft JhengHei UI" panose="020B0604030504040204" pitchFamily="34" charset="-120"/>
              <a:ea typeface="Microsoft JhengHei UI" panose="020B0604030504040204" pitchFamily="34" charset="-120"/>
            </a:endParaRPr>
          </a:p>
          <a:p>
            <a:pPr marL="0" indent="0">
              <a:buNone/>
            </a:pPr>
            <a:r>
              <a:rPr lang="en-US" dirty="0" smtClean="0">
                <a:latin typeface="Microsoft JhengHei UI" panose="020B0604030504040204" pitchFamily="34" charset="-120"/>
                <a:ea typeface="Microsoft JhengHei UI" panose="020B0604030504040204" pitchFamily="34" charset="-120"/>
              </a:rPr>
              <a:t>(</a:t>
            </a:r>
            <a:r>
              <a:rPr lang="en-US" dirty="0">
                <a:latin typeface="Microsoft JhengHei UI" panose="020B0604030504040204" pitchFamily="34" charset="-120"/>
                <a:ea typeface="Microsoft JhengHei UI" panose="020B0604030504040204" pitchFamily="34" charset="-120"/>
              </a:rPr>
              <a:t>excerpted Network </a:t>
            </a:r>
            <a:r>
              <a:rPr lang="en-US" dirty="0" smtClean="0">
                <a:latin typeface="Microsoft JhengHei UI" panose="020B0604030504040204" pitchFamily="34" charset="-120"/>
                <a:ea typeface="Microsoft JhengHei UI" panose="020B0604030504040204" pitchFamily="34" charset="-120"/>
              </a:rPr>
              <a:t>Weavers’ Handbook</a:t>
            </a:r>
            <a:r>
              <a:rPr lang="en-US" dirty="0">
                <a:latin typeface="Microsoft JhengHei UI" panose="020B0604030504040204" pitchFamily="34" charset="-120"/>
                <a:ea typeface="Microsoft JhengHei UI" panose="020B0604030504040204" pitchFamily="34" charset="-120"/>
              </a:rPr>
              <a:t>, J. Holley)</a:t>
            </a:r>
          </a:p>
          <a:p>
            <a:pPr marL="0" indent="0">
              <a:buClr>
                <a:srgbClr val="330066"/>
              </a:buClr>
              <a:buSzPct val="110000"/>
              <a:buFont typeface="Arial" panose="020B0604020202020204" pitchFamily="34" charset="0"/>
              <a:buNone/>
            </a:pPr>
            <a:endParaRPr lang="en-US" dirty="0" smtClean="0">
              <a:latin typeface="Microsoft JhengHei UI" panose="020B0604030504040204" pitchFamily="34" charset="-120"/>
              <a:ea typeface="Microsoft JhengHei UI" panose="020B0604030504040204" pitchFamily="34" charset="-120"/>
            </a:endParaRP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What is a Network? </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5901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4</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Name</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Congregation/Community</a:t>
            </a:r>
          </a:p>
          <a:p>
            <a:pPr>
              <a:buClr>
                <a:srgbClr val="330066"/>
              </a:buClr>
              <a:buSzPct val="100000"/>
              <a:buFont typeface="Arial" panose="020B0604020202020204" pitchFamily="34" charset="0"/>
              <a:buBlip>
                <a:blip r:embed="rId4"/>
              </a:buBlip>
            </a:pPr>
            <a:r>
              <a:rPr lang="en-US" dirty="0" smtClean="0">
                <a:latin typeface="Microsoft JhengHei UI" panose="020B0604030504040204" pitchFamily="34" charset="-120"/>
                <a:ea typeface="Microsoft JhengHei UI" panose="020B0604030504040204" pitchFamily="34" charset="-120"/>
              </a:rPr>
              <a:t>Something you recommend to people (like a book, restaurant, TV show… an example of how you’ve used “word of mouth”)</a:t>
            </a: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Connection</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178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5</a:t>
            </a:fld>
            <a:endParaRPr lang="en-US" dirty="0"/>
          </a:p>
        </p:txBody>
      </p:sp>
      <p:sp>
        <p:nvSpPr>
          <p:cNvPr id="12" name="Content Placeholder 2"/>
          <p:cNvSpPr txBox="1">
            <a:spLocks/>
          </p:cNvSpPr>
          <p:nvPr/>
        </p:nvSpPr>
        <p:spPr>
          <a:xfrm>
            <a:off x="873919" y="1526071"/>
            <a:ext cx="7473450" cy="34591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Blip>
                <a:blip r:embed="rId4"/>
              </a:buBlip>
            </a:pPr>
            <a:r>
              <a:rPr lang="en-US" b="1" dirty="0"/>
              <a:t>Word of mouth</a:t>
            </a:r>
            <a:r>
              <a:rPr lang="en-US" dirty="0"/>
              <a:t> or </a:t>
            </a:r>
            <a:r>
              <a:rPr lang="en-US" b="1" i="1" dirty="0"/>
              <a:t>viva voce</a:t>
            </a:r>
            <a:r>
              <a:rPr lang="en-US" dirty="0"/>
              <a:t>, is the passing of information from person to person by oral </a:t>
            </a:r>
            <a:r>
              <a:rPr lang="en-US" dirty="0" smtClean="0"/>
              <a:t>communication.</a:t>
            </a:r>
          </a:p>
          <a:p>
            <a:pPr>
              <a:buClr>
                <a:srgbClr val="330066"/>
              </a:buClr>
              <a:buSzPct val="100000"/>
              <a:buBlip>
                <a:blip r:embed="rId4"/>
              </a:buBlip>
            </a:pPr>
            <a:endParaRPr lang="en-US" dirty="0" smtClean="0"/>
          </a:p>
          <a:p>
            <a:pPr>
              <a:buClr>
                <a:srgbClr val="330066"/>
              </a:buClr>
              <a:buSzPct val="100000"/>
              <a:buBlip>
                <a:blip r:embed="rId4"/>
              </a:buBlip>
            </a:pPr>
            <a:r>
              <a:rPr lang="en-US" b="1" dirty="0" smtClean="0"/>
              <a:t>Word of Mouth Marketing </a:t>
            </a:r>
            <a:r>
              <a:rPr lang="en-US" dirty="0" smtClean="0"/>
              <a:t>(or Advertising) differs </a:t>
            </a:r>
            <a:r>
              <a:rPr lang="en-US" dirty="0"/>
              <a:t>from naturally occurring word of </a:t>
            </a:r>
            <a:r>
              <a:rPr lang="en-US" dirty="0" smtClean="0"/>
              <a:t>mouth </a:t>
            </a:r>
            <a:r>
              <a:rPr lang="en-US" dirty="0"/>
              <a:t>in that it is actively influenced or encouraged by </a:t>
            </a:r>
            <a:r>
              <a:rPr lang="en-US" dirty="0" smtClean="0"/>
              <a:t>organizations</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What is WOMM?</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6854653" y="5367619"/>
            <a:ext cx="1492716" cy="369332"/>
          </a:xfrm>
          <a:prstGeom prst="rect">
            <a:avLst/>
          </a:prstGeom>
          <a:noFill/>
        </p:spPr>
        <p:txBody>
          <a:bodyPr wrap="none" rtlCol="0">
            <a:spAutoFit/>
          </a:bodyPr>
          <a:lstStyle/>
          <a:p>
            <a:r>
              <a:rPr lang="en-US" i="1" dirty="0" smtClean="0"/>
              <a:t>Wikipedia.org</a:t>
            </a:r>
            <a:endParaRPr lang="en-US" i="1" dirty="0"/>
          </a:p>
        </p:txBody>
      </p:sp>
    </p:spTree>
    <p:extLst>
      <p:ext uri="{BB962C8B-B14F-4D97-AF65-F5344CB8AC3E}">
        <p14:creationId xmlns:p14="http://schemas.microsoft.com/office/powerpoint/2010/main" val="4071751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6</a:t>
            </a:fld>
            <a:endParaRPr lang="en-US" dirty="0"/>
          </a:p>
        </p:txBody>
      </p:sp>
      <p:sp>
        <p:nvSpPr>
          <p:cNvPr id="12" name="Content Placeholder 2"/>
          <p:cNvSpPr txBox="1">
            <a:spLocks/>
          </p:cNvSpPr>
          <p:nvPr/>
        </p:nvSpPr>
        <p:spPr>
          <a:xfrm>
            <a:off x="835276" y="1526071"/>
            <a:ext cx="7473450" cy="34591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r>
              <a:rPr lang="en-US" dirty="0" smtClean="0"/>
              <a:t>When the conversation tilted toward the topic of listening to online conversations as a corporate communication imperative, I mentioned the old cliché of “keeping your ear to the rail.” In an age of social media, I argued it was more akin to “keeping your ear to the </a:t>
            </a:r>
            <a:r>
              <a:rPr lang="en-US" i="1" dirty="0" smtClean="0"/>
              <a:t>third </a:t>
            </a:r>
            <a:r>
              <a:rPr lang="en-US" dirty="0" smtClean="0"/>
              <a:t>rail”, referring to the high-voltage track used in public transit systems, often indicated by severe-looking warning signs.</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Text Study</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78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7</a:t>
            </a:fld>
            <a:endParaRPr lang="en-US" dirty="0"/>
          </a:p>
        </p:txBody>
      </p:sp>
      <p:sp>
        <p:nvSpPr>
          <p:cNvPr id="12" name="Content Placeholder 2"/>
          <p:cNvSpPr txBox="1">
            <a:spLocks/>
          </p:cNvSpPr>
          <p:nvPr/>
        </p:nvSpPr>
        <p:spPr>
          <a:xfrm>
            <a:off x="835276" y="1526071"/>
            <a:ext cx="7473450" cy="34591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r>
              <a:rPr lang="en-US" dirty="0" smtClean="0"/>
              <a:t>After a beat, journalism visionary Dan </a:t>
            </a:r>
            <a:r>
              <a:rPr lang="en-US" dirty="0" err="1" smtClean="0"/>
              <a:t>Gillmore</a:t>
            </a:r>
            <a:r>
              <a:rPr lang="en-US" dirty="0" smtClean="0"/>
              <a:t> asked, “But wait… Isn’t that third rail </a:t>
            </a:r>
            <a:r>
              <a:rPr lang="en-US" i="1" dirty="0" smtClean="0"/>
              <a:t>the one that kills you?”</a:t>
            </a:r>
            <a:endParaRPr lang="en-US" dirty="0" smtClean="0"/>
          </a:p>
          <a:p>
            <a:pPr marL="0" indent="0">
              <a:buClr>
                <a:srgbClr val="330066"/>
              </a:buClr>
              <a:buSzPct val="100000"/>
              <a:buNone/>
            </a:pPr>
            <a:endParaRPr lang="en-US" dirty="0"/>
          </a:p>
          <a:p>
            <a:pPr marL="0" indent="0">
              <a:buClr>
                <a:srgbClr val="330066"/>
              </a:buClr>
              <a:buSzPct val="100000"/>
              <a:buNone/>
            </a:pPr>
            <a:r>
              <a:rPr lang="en-US" dirty="0" smtClean="0"/>
              <a:t>“Sure,” Mike </a:t>
            </a:r>
            <a:r>
              <a:rPr lang="en-US" dirty="0" err="1" smtClean="0"/>
              <a:t>Masnick</a:t>
            </a:r>
            <a:r>
              <a:rPr lang="en-US" dirty="0" smtClean="0"/>
              <a:t> of </a:t>
            </a:r>
            <a:r>
              <a:rPr lang="en-US" dirty="0" err="1" smtClean="0"/>
              <a:t>Techdirt</a:t>
            </a:r>
            <a:r>
              <a:rPr lang="en-US" dirty="0" smtClean="0"/>
              <a:t> playfully added. “But it’s also where all the power is.”</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Text Study</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506642" y="5318870"/>
            <a:ext cx="4802084" cy="276999"/>
          </a:xfrm>
          <a:prstGeom prst="rect">
            <a:avLst/>
          </a:prstGeom>
          <a:noFill/>
        </p:spPr>
        <p:txBody>
          <a:bodyPr wrap="none" rtlCol="0">
            <a:spAutoFit/>
          </a:bodyPr>
          <a:lstStyle/>
          <a:p>
            <a:r>
              <a:rPr lang="en-US" sz="1200" dirty="0" smtClean="0"/>
              <a:t>Phil Gomes, </a:t>
            </a:r>
            <a:r>
              <a:rPr lang="en-US" sz="1200" i="1" dirty="0" smtClean="0"/>
              <a:t>Ears to the Third Rail: A Personal History of PR in Social Media</a:t>
            </a:r>
            <a:endParaRPr lang="en-US" sz="1200" dirty="0"/>
          </a:p>
        </p:txBody>
      </p:sp>
    </p:spTree>
    <p:extLst>
      <p:ext uri="{BB962C8B-B14F-4D97-AF65-F5344CB8AC3E}">
        <p14:creationId xmlns:p14="http://schemas.microsoft.com/office/powerpoint/2010/main" val="2590817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8</a:t>
            </a:fld>
            <a:endParaRPr lang="en-US" dirty="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Pros and Cons</a:t>
            </a:r>
            <a:endParaRPr lang="en-US" sz="36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1452852959"/>
              </p:ext>
            </p:extLst>
          </p:nvPr>
        </p:nvGraphicFramePr>
        <p:xfrm>
          <a:off x="799012" y="1396999"/>
          <a:ext cx="7548356" cy="4358640"/>
        </p:xfrm>
        <a:graphic>
          <a:graphicData uri="http://schemas.openxmlformats.org/drawingml/2006/table">
            <a:tbl>
              <a:tblPr firstRow="1" bandRow="1">
                <a:tableStyleId>{5C22544A-7EE6-4342-B048-85BDC9FD1C3A}</a:tableStyleId>
              </a:tblPr>
              <a:tblGrid>
                <a:gridCol w="3010988">
                  <a:extLst>
                    <a:ext uri="{9D8B030D-6E8A-4147-A177-3AD203B41FA5}">
                      <a16:colId xmlns:a16="http://schemas.microsoft.com/office/drawing/2014/main" xmlns="" val="1216275936"/>
                    </a:ext>
                  </a:extLst>
                </a:gridCol>
                <a:gridCol w="4537368">
                  <a:extLst>
                    <a:ext uri="{9D8B030D-6E8A-4147-A177-3AD203B41FA5}">
                      <a16:colId xmlns:a16="http://schemas.microsoft.com/office/drawing/2014/main" xmlns="" val="978772129"/>
                    </a:ext>
                  </a:extLst>
                </a:gridCol>
              </a:tblGrid>
              <a:tr h="3452092">
                <a:tc>
                  <a:txBody>
                    <a:bodyPr/>
                    <a:lstStyle/>
                    <a:p>
                      <a:r>
                        <a:rPr lang="en-US" sz="2800" dirty="0" smtClean="0">
                          <a:solidFill>
                            <a:schemeClr val="tx1"/>
                          </a:solidFill>
                        </a:rPr>
                        <a:t>Pros</a:t>
                      </a:r>
                    </a:p>
                    <a:p>
                      <a:pPr marL="285750" indent="-285750">
                        <a:buFont typeface="Arial" panose="020B0604020202020204" pitchFamily="34" charset="0"/>
                        <a:buChar char="•"/>
                      </a:pPr>
                      <a:r>
                        <a:rPr lang="en-US" sz="2800" b="0" dirty="0" smtClean="0">
                          <a:solidFill>
                            <a:schemeClr val="tx1"/>
                          </a:solidFill>
                        </a:rPr>
                        <a:t>Low</a:t>
                      </a:r>
                      <a:r>
                        <a:rPr lang="en-US" sz="2800" b="0" baseline="0" dirty="0" smtClean="0">
                          <a:solidFill>
                            <a:schemeClr val="tx1"/>
                          </a:solidFill>
                        </a:rPr>
                        <a:t> cost/free</a:t>
                      </a:r>
                    </a:p>
                    <a:p>
                      <a:pPr marL="285750" indent="-285750">
                        <a:buFont typeface="Arial" panose="020B0604020202020204" pitchFamily="34" charset="0"/>
                        <a:buChar char="•"/>
                      </a:pPr>
                      <a:r>
                        <a:rPr lang="en-US" sz="2800" b="0" baseline="0" dirty="0" smtClean="0">
                          <a:solidFill>
                            <a:schemeClr val="tx1"/>
                          </a:solidFill>
                        </a:rPr>
                        <a:t>Targeted</a:t>
                      </a:r>
                    </a:p>
                    <a:p>
                      <a:pPr marL="285750" indent="-285750">
                        <a:buFont typeface="Arial" panose="020B0604020202020204" pitchFamily="34" charset="0"/>
                        <a:buChar char="•"/>
                      </a:pPr>
                      <a:r>
                        <a:rPr lang="en-US" sz="2800" b="0" baseline="0" dirty="0" smtClean="0">
                          <a:solidFill>
                            <a:schemeClr val="tx1"/>
                          </a:solidFill>
                        </a:rPr>
                        <a:t>Carries credibility</a:t>
                      </a:r>
                    </a:p>
                    <a:p>
                      <a:pPr marL="285750" indent="-285750">
                        <a:buFont typeface="Arial" panose="020B0604020202020204" pitchFamily="34" charset="0"/>
                        <a:buChar char="•"/>
                      </a:pPr>
                      <a:r>
                        <a:rPr lang="en-US" sz="2800" b="0" baseline="0" dirty="0" smtClean="0">
                          <a:solidFill>
                            <a:schemeClr val="tx1"/>
                          </a:solidFill>
                        </a:rPr>
                        <a:t>Breaks through barriers</a:t>
                      </a:r>
                    </a:p>
                    <a:p>
                      <a:pPr marL="285750" indent="-285750">
                        <a:buFont typeface="Arial" panose="020B0604020202020204" pitchFamily="34" charset="0"/>
                        <a:buChar char="•"/>
                      </a:pPr>
                      <a:r>
                        <a:rPr lang="en-US" sz="2800" b="0" baseline="0" dirty="0" smtClean="0">
                          <a:solidFill>
                            <a:schemeClr val="tx1"/>
                          </a:solidFill>
                        </a:rPr>
                        <a:t>Effective</a:t>
                      </a:r>
                      <a:endParaRPr lang="en-US" sz="2800" dirty="0">
                        <a:solidFill>
                          <a:schemeClr val="tx1"/>
                        </a:solidFill>
                      </a:endParaRPr>
                    </a:p>
                  </a:txBody>
                  <a:tcPr>
                    <a:noFill/>
                  </a:tcPr>
                </a:tc>
                <a:tc>
                  <a:txBody>
                    <a:bodyPr/>
                    <a:lstStyle/>
                    <a:p>
                      <a:r>
                        <a:rPr lang="en-US" sz="2800" dirty="0" smtClean="0">
                          <a:solidFill>
                            <a:schemeClr val="tx1"/>
                          </a:solidFill>
                        </a:rPr>
                        <a:t>Cons</a:t>
                      </a:r>
                    </a:p>
                    <a:p>
                      <a:pPr marL="285750" indent="-285750">
                        <a:buFont typeface="Arial" panose="020B0604020202020204" pitchFamily="34" charset="0"/>
                        <a:buChar char="•"/>
                      </a:pPr>
                      <a:r>
                        <a:rPr lang="en-US" sz="2800" b="0" dirty="0" smtClean="0">
                          <a:solidFill>
                            <a:schemeClr val="tx1"/>
                          </a:solidFill>
                        </a:rPr>
                        <a:t>Little</a:t>
                      </a:r>
                      <a:r>
                        <a:rPr lang="en-US" sz="2800" b="0" baseline="0" dirty="0" smtClean="0">
                          <a:solidFill>
                            <a:schemeClr val="tx1"/>
                          </a:solidFill>
                        </a:rPr>
                        <a:t> control of the message</a:t>
                      </a:r>
                    </a:p>
                    <a:p>
                      <a:pPr marL="285750" indent="-285750">
                        <a:buFont typeface="Arial" panose="020B0604020202020204" pitchFamily="34" charset="0"/>
                        <a:buChar char="•"/>
                      </a:pPr>
                      <a:r>
                        <a:rPr lang="en-US" sz="2800" b="0" baseline="0" dirty="0" smtClean="0">
                          <a:solidFill>
                            <a:schemeClr val="tx1"/>
                          </a:solidFill>
                        </a:rPr>
                        <a:t>Trust in your influencers</a:t>
                      </a:r>
                    </a:p>
                    <a:p>
                      <a:pPr marL="285750" indent="-285750">
                        <a:buFont typeface="Arial" panose="020B0604020202020204" pitchFamily="34" charset="0"/>
                        <a:buChar char="•"/>
                      </a:pPr>
                      <a:r>
                        <a:rPr lang="en-US" sz="2800" b="0" baseline="0" dirty="0" smtClean="0">
                          <a:solidFill>
                            <a:schemeClr val="tx1"/>
                          </a:solidFill>
                        </a:rPr>
                        <a:t>Requires consistent and existing communication channels</a:t>
                      </a:r>
                    </a:p>
                    <a:p>
                      <a:pPr marL="285750" indent="-285750">
                        <a:buFont typeface="Arial" panose="020B0604020202020204" pitchFamily="34" charset="0"/>
                        <a:buChar char="•"/>
                      </a:pPr>
                      <a:r>
                        <a:rPr lang="en-US" sz="2800" b="0" baseline="0" dirty="0" smtClean="0">
                          <a:solidFill>
                            <a:schemeClr val="tx1"/>
                          </a:solidFill>
                        </a:rPr>
                        <a:t>People may feel deceived if they find out they are part of a campaign</a:t>
                      </a:r>
                      <a:endParaRPr lang="en-US" sz="2800" b="0" dirty="0">
                        <a:solidFill>
                          <a:schemeClr val="tx1"/>
                        </a:solidFill>
                      </a:endParaRPr>
                    </a:p>
                  </a:txBody>
                  <a:tcPr>
                    <a:noFill/>
                  </a:tcPr>
                </a:tc>
                <a:extLst>
                  <a:ext uri="{0D108BD9-81ED-4DB2-BD59-A6C34878D82A}">
                    <a16:rowId xmlns:a16="http://schemas.microsoft.com/office/drawing/2014/main" xmlns="" val="641362646"/>
                  </a:ext>
                </a:extLst>
              </a:tr>
            </a:tbl>
          </a:graphicData>
        </a:graphic>
      </p:graphicFrame>
    </p:spTree>
    <p:extLst>
      <p:ext uri="{BB962C8B-B14F-4D97-AF65-F5344CB8AC3E}">
        <p14:creationId xmlns:p14="http://schemas.microsoft.com/office/powerpoint/2010/main" val="1949157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r="3043"/>
          <a:stretch/>
        </p:blipFill>
        <p:spPr>
          <a:xfrm>
            <a:off x="118301" y="4647676"/>
            <a:ext cx="8984686" cy="2210324"/>
          </a:xfrm>
          <a:prstGeom prst="rect">
            <a:avLst/>
          </a:prstGeom>
        </p:spPr>
      </p:pic>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9</a:t>
            </a:fld>
            <a:endParaRPr lang="en-US" dirty="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400" dirty="0" smtClean="0">
                <a:solidFill>
                  <a:schemeClr val="tx1">
                    <a:lumMod val="75000"/>
                    <a:lumOff val="25000"/>
                  </a:schemeClr>
                </a:solidFill>
                <a:latin typeface="Microsoft JhengHei UI" panose="020B0604030504040204" pitchFamily="34" charset="-120"/>
                <a:ea typeface="Microsoft JhengHei UI" panose="020B0604030504040204" pitchFamily="34" charset="-120"/>
              </a:rPr>
              <a:t>What you need for a WOM movement</a:t>
            </a:r>
            <a:endParaRPr lang="en-US" sz="3400" dirty="0">
              <a:solidFill>
                <a:schemeClr val="tx1">
                  <a:lumMod val="75000"/>
                  <a:lumOff val="25000"/>
                </a:schemeClr>
              </a:solidFill>
              <a:latin typeface="Microsoft JhengHei UI" panose="020B0604030504040204" pitchFamily="34" charset="-120"/>
              <a:ea typeface="Microsoft JhengHei UI" panose="020B0604030504040204" pitchFamily="34" charset="-120"/>
            </a:endParaRPr>
          </a:p>
        </p:txBody>
      </p:sp>
      <p:cxnSp>
        <p:nvCxnSpPr>
          <p:cNvPr id="15" name="Straight Connector 14"/>
          <p:cNvCxnSpPr/>
          <p:nvPr/>
        </p:nvCxnSpPr>
        <p:spPr>
          <a:xfrm flipV="1">
            <a:off x="304800" y="1219200"/>
            <a:ext cx="8534402" cy="0"/>
          </a:xfrm>
          <a:prstGeom prst="line">
            <a:avLst/>
          </a:prstGeom>
          <a:ln w="31750">
            <a:solidFill>
              <a:srgbClr val="CC9900"/>
            </a:solidFill>
          </a:ln>
        </p:spPr>
        <p:style>
          <a:lnRef idx="1">
            <a:schemeClr val="accent1"/>
          </a:lnRef>
          <a:fillRef idx="0">
            <a:schemeClr val="accent1"/>
          </a:fillRef>
          <a:effectRef idx="0">
            <a:schemeClr val="accent1"/>
          </a:effectRef>
          <a:fontRef idx="minor">
            <a:schemeClr val="tx1"/>
          </a:fontRef>
        </p:style>
      </p:cxnSp>
      <p:sp>
        <p:nvSpPr>
          <p:cNvPr id="2" name="Isosceles Triangle 1"/>
          <p:cNvSpPr/>
          <p:nvPr/>
        </p:nvSpPr>
        <p:spPr>
          <a:xfrm>
            <a:off x="1834808" y="1295400"/>
            <a:ext cx="5551665" cy="4301836"/>
          </a:xfrm>
          <a:prstGeom prst="triangle">
            <a:avLst/>
          </a:prstGeom>
          <a:solidFill>
            <a:srgbClr val="A86ED4"/>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p:cNvCxnSpPr/>
          <p:nvPr/>
        </p:nvCxnSpPr>
        <p:spPr>
          <a:xfrm>
            <a:off x="2306782" y="4813930"/>
            <a:ext cx="4578927" cy="0"/>
          </a:xfrm>
          <a:prstGeom prst="line">
            <a:avLst/>
          </a:prstGeom>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908696" y="5017008"/>
            <a:ext cx="3326616" cy="369332"/>
          </a:xfrm>
          <a:prstGeom prst="rect">
            <a:avLst/>
          </a:prstGeom>
          <a:noFill/>
        </p:spPr>
        <p:txBody>
          <a:bodyPr wrap="none" rtlCol="0">
            <a:spAutoFit/>
          </a:bodyPr>
          <a:lstStyle/>
          <a:p>
            <a:pPr algn="ctr"/>
            <a:r>
              <a:rPr lang="en-US" dirty="0" smtClean="0"/>
              <a:t>Strong Organizational Foundation</a:t>
            </a:r>
            <a:endParaRPr lang="en-US" dirty="0"/>
          </a:p>
        </p:txBody>
      </p:sp>
      <p:cxnSp>
        <p:nvCxnSpPr>
          <p:cNvPr id="11" name="Straight Connector 10"/>
          <p:cNvCxnSpPr/>
          <p:nvPr/>
        </p:nvCxnSpPr>
        <p:spPr>
          <a:xfrm>
            <a:off x="2802082" y="4079638"/>
            <a:ext cx="3584863" cy="0"/>
          </a:xfrm>
          <a:prstGeom prst="line">
            <a:avLst/>
          </a:prstGeom>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3462341" y="2856850"/>
            <a:ext cx="2323841" cy="369332"/>
          </a:xfrm>
          <a:prstGeom prst="rect">
            <a:avLst/>
          </a:prstGeom>
          <a:noFill/>
        </p:spPr>
        <p:txBody>
          <a:bodyPr wrap="none" rtlCol="0">
            <a:spAutoFit/>
          </a:bodyPr>
          <a:lstStyle/>
          <a:p>
            <a:pPr algn="ctr"/>
            <a:r>
              <a:rPr lang="en-US" dirty="0" smtClean="0"/>
              <a:t>Relationship Managers</a:t>
            </a:r>
            <a:endParaRPr lang="en-US" dirty="0"/>
          </a:p>
        </p:txBody>
      </p:sp>
      <p:sp>
        <p:nvSpPr>
          <p:cNvPr id="19" name="TextBox 18"/>
          <p:cNvSpPr txBox="1"/>
          <p:nvPr/>
        </p:nvSpPr>
        <p:spPr>
          <a:xfrm>
            <a:off x="2948739" y="4293860"/>
            <a:ext cx="3351047" cy="369332"/>
          </a:xfrm>
          <a:prstGeom prst="rect">
            <a:avLst/>
          </a:prstGeom>
          <a:noFill/>
        </p:spPr>
        <p:txBody>
          <a:bodyPr wrap="none" rtlCol="0">
            <a:spAutoFit/>
          </a:bodyPr>
          <a:lstStyle/>
          <a:p>
            <a:pPr algn="ctr"/>
            <a:r>
              <a:rPr lang="en-US" dirty="0" smtClean="0"/>
              <a:t>Current Communication Channels</a:t>
            </a:r>
            <a:endParaRPr lang="en-US" dirty="0"/>
          </a:p>
        </p:txBody>
      </p:sp>
      <p:cxnSp>
        <p:nvCxnSpPr>
          <p:cNvPr id="20" name="Straight Connector 19"/>
          <p:cNvCxnSpPr/>
          <p:nvPr/>
        </p:nvCxnSpPr>
        <p:spPr>
          <a:xfrm>
            <a:off x="3263600" y="3335478"/>
            <a:ext cx="2652291" cy="0"/>
          </a:xfrm>
          <a:prstGeom prst="line">
            <a:avLst/>
          </a:prstGeom>
        </p:spPr>
        <p:style>
          <a:lnRef idx="1">
            <a:schemeClr val="dk1"/>
          </a:lnRef>
          <a:fillRef idx="0">
            <a:schemeClr val="dk1"/>
          </a:fillRef>
          <a:effectRef idx="0">
            <a:schemeClr val="dk1"/>
          </a:effectRef>
          <a:fontRef idx="minor">
            <a:schemeClr val="tx1"/>
          </a:fontRef>
        </p:style>
      </p:cxnSp>
      <p:sp>
        <p:nvSpPr>
          <p:cNvPr id="24" name="TextBox 23"/>
          <p:cNvSpPr txBox="1"/>
          <p:nvPr/>
        </p:nvSpPr>
        <p:spPr>
          <a:xfrm>
            <a:off x="3658068" y="3533398"/>
            <a:ext cx="1932388" cy="369332"/>
          </a:xfrm>
          <a:prstGeom prst="rect">
            <a:avLst/>
          </a:prstGeom>
          <a:noFill/>
        </p:spPr>
        <p:txBody>
          <a:bodyPr wrap="none" rtlCol="0">
            <a:spAutoFit/>
          </a:bodyPr>
          <a:lstStyle/>
          <a:p>
            <a:pPr algn="ctr"/>
            <a:r>
              <a:rPr lang="en-US" dirty="0" smtClean="0"/>
              <a:t>Targeted Audience</a:t>
            </a:r>
            <a:endParaRPr lang="en-US" dirty="0"/>
          </a:p>
        </p:txBody>
      </p:sp>
      <p:cxnSp>
        <p:nvCxnSpPr>
          <p:cNvPr id="25" name="Straight Connector 24"/>
          <p:cNvCxnSpPr/>
          <p:nvPr/>
        </p:nvCxnSpPr>
        <p:spPr>
          <a:xfrm>
            <a:off x="3708332" y="2638764"/>
            <a:ext cx="1778068" cy="0"/>
          </a:xfrm>
          <a:prstGeom prst="line">
            <a:avLst/>
          </a:prstGeom>
        </p:spPr>
        <p:style>
          <a:lnRef idx="1">
            <a:schemeClr val="dk1"/>
          </a:lnRef>
          <a:fillRef idx="0">
            <a:schemeClr val="dk1"/>
          </a:fillRef>
          <a:effectRef idx="0">
            <a:schemeClr val="dk1"/>
          </a:effectRef>
          <a:fontRef idx="minor">
            <a:schemeClr val="tx1"/>
          </a:fontRef>
        </p:style>
      </p:cxnSp>
      <p:sp>
        <p:nvSpPr>
          <p:cNvPr id="27" name="TextBox 26"/>
          <p:cNvSpPr txBox="1"/>
          <p:nvPr/>
        </p:nvSpPr>
        <p:spPr>
          <a:xfrm>
            <a:off x="3984302" y="2110035"/>
            <a:ext cx="1224502" cy="369332"/>
          </a:xfrm>
          <a:prstGeom prst="rect">
            <a:avLst/>
          </a:prstGeom>
          <a:noFill/>
        </p:spPr>
        <p:txBody>
          <a:bodyPr wrap="none" rtlCol="0">
            <a:spAutoFit/>
          </a:bodyPr>
          <a:lstStyle/>
          <a:p>
            <a:pPr algn="ctr"/>
            <a:r>
              <a:rPr lang="en-US" dirty="0" smtClean="0"/>
              <a:t>Influencers</a:t>
            </a:r>
            <a:endParaRPr lang="en-US" dirty="0"/>
          </a:p>
        </p:txBody>
      </p:sp>
      <p:sp>
        <p:nvSpPr>
          <p:cNvPr id="67" name="Right Arrow 66"/>
          <p:cNvSpPr/>
          <p:nvPr/>
        </p:nvSpPr>
        <p:spPr>
          <a:xfrm>
            <a:off x="1066800" y="3335478"/>
            <a:ext cx="1881939" cy="56725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a:off x="1539374" y="2589354"/>
            <a:ext cx="1881939" cy="56725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a:off x="2030848" y="1824681"/>
            <a:ext cx="1881939" cy="56725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6386945" y="3533398"/>
            <a:ext cx="1427019" cy="369332"/>
          </a:xfrm>
          <a:prstGeom prst="rect">
            <a:avLst/>
          </a:prstGeom>
          <a:noFill/>
        </p:spPr>
        <p:txBody>
          <a:bodyPr wrap="square" rtlCol="0">
            <a:spAutoFit/>
          </a:bodyPr>
          <a:lstStyle/>
          <a:p>
            <a:r>
              <a:rPr lang="en-US" dirty="0" smtClean="0"/>
              <a:t>November 1</a:t>
            </a:r>
            <a:endParaRPr lang="en-US" dirty="0"/>
          </a:p>
        </p:txBody>
      </p:sp>
      <p:sp>
        <p:nvSpPr>
          <p:cNvPr id="39" name="TextBox 38"/>
          <p:cNvSpPr txBox="1"/>
          <p:nvPr/>
        </p:nvSpPr>
        <p:spPr>
          <a:xfrm>
            <a:off x="5872818" y="2786872"/>
            <a:ext cx="1554683" cy="369332"/>
          </a:xfrm>
          <a:prstGeom prst="rect">
            <a:avLst/>
          </a:prstGeom>
          <a:noFill/>
        </p:spPr>
        <p:txBody>
          <a:bodyPr wrap="square" rtlCol="0">
            <a:spAutoFit/>
          </a:bodyPr>
          <a:lstStyle/>
          <a:p>
            <a:r>
              <a:rPr lang="en-US" dirty="0" smtClean="0"/>
              <a:t>November 15</a:t>
            </a:r>
            <a:endParaRPr lang="en-US" dirty="0"/>
          </a:p>
        </p:txBody>
      </p:sp>
      <p:sp>
        <p:nvSpPr>
          <p:cNvPr id="40" name="TextBox 39"/>
          <p:cNvSpPr txBox="1"/>
          <p:nvPr/>
        </p:nvSpPr>
        <p:spPr>
          <a:xfrm>
            <a:off x="5416154" y="2096632"/>
            <a:ext cx="1554683" cy="369332"/>
          </a:xfrm>
          <a:prstGeom prst="rect">
            <a:avLst/>
          </a:prstGeom>
          <a:noFill/>
        </p:spPr>
        <p:txBody>
          <a:bodyPr wrap="square" rtlCol="0">
            <a:spAutoFit/>
          </a:bodyPr>
          <a:lstStyle/>
          <a:p>
            <a:r>
              <a:rPr lang="en-US" dirty="0" smtClean="0"/>
              <a:t>November 29</a:t>
            </a:r>
            <a:endParaRPr lang="en-US" dirty="0"/>
          </a:p>
        </p:txBody>
      </p:sp>
    </p:spTree>
    <p:extLst>
      <p:ext uri="{BB962C8B-B14F-4D97-AF65-F5344CB8AC3E}">
        <p14:creationId xmlns:p14="http://schemas.microsoft.com/office/powerpoint/2010/main" val="215095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9" grpId="0"/>
      <p:bldP spid="24" grpId="0"/>
      <p:bldP spid="27" grpId="0"/>
      <p:bldP spid="67" grpId="0" animBg="1"/>
      <p:bldP spid="36" grpId="0" animBg="1"/>
      <p:bldP spid="37" grpId="0" animBg="1"/>
      <p:bldP spid="68" grpId="0"/>
      <p:bldP spid="39" grpId="0"/>
      <p:bldP spid="4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967</TotalTime>
  <Words>553</Words>
  <Application>Microsoft Office PowerPoint</Application>
  <PresentationFormat>On-screen Show (4:3)</PresentationFormat>
  <Paragraphs>103</Paragraphs>
  <Slides>12</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Microsoft JhengHei</vt:lpstr>
      <vt:lpstr>Microsoft JhengHei UI</vt:lpstr>
      <vt:lpstr>Arial</vt:lpstr>
      <vt:lpstr>Calibri</vt:lpstr>
      <vt:lpstr>Calibri Light</vt:lpstr>
      <vt:lpstr>Office Theme</vt:lpstr>
      <vt:lpstr>Custom Design</vt:lpstr>
      <vt:lpstr>Can you hear me now?  How can we harness the power of word of mouth?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Rory Schonning</dc:creator>
  <cp:lastModifiedBy>Shoshana Lovett-Graff</cp:lastModifiedBy>
  <cp:revision>33</cp:revision>
  <cp:lastPrinted>2016-11-22T16:03:21Z</cp:lastPrinted>
  <dcterms:created xsi:type="dcterms:W3CDTF">2016-11-08T15:20:50Z</dcterms:created>
  <dcterms:modified xsi:type="dcterms:W3CDTF">2017-11-15T18:43:11Z</dcterms:modified>
</cp:coreProperties>
</file>