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8"/>
  </p:notesMasterIdLst>
  <p:handoutMasterIdLst>
    <p:handoutMasterId r:id="rId19"/>
  </p:handoutMasterIdLst>
  <p:sldIdLst>
    <p:sldId id="257" r:id="rId3"/>
    <p:sldId id="288" r:id="rId4"/>
    <p:sldId id="295" r:id="rId5"/>
    <p:sldId id="296" r:id="rId6"/>
    <p:sldId id="298" r:id="rId7"/>
    <p:sldId id="297" r:id="rId8"/>
    <p:sldId id="260" r:id="rId9"/>
    <p:sldId id="300" r:id="rId10"/>
    <p:sldId id="301" r:id="rId11"/>
    <p:sldId id="302" r:id="rId12"/>
    <p:sldId id="304" r:id="rId13"/>
    <p:sldId id="291" r:id="rId14"/>
    <p:sldId id="299" r:id="rId15"/>
    <p:sldId id="287" r:id="rId16"/>
    <p:sldId id="303"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4BC9"/>
    <a:srgbClr val="A86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993" autoAdjust="0"/>
  </p:normalViewPr>
  <p:slideViewPr>
    <p:cSldViewPr snapToGrid="0">
      <p:cViewPr varScale="1">
        <p:scale>
          <a:sx n="79" d="100"/>
          <a:sy n="79" d="100"/>
        </p:scale>
        <p:origin x="94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193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DD91920F-8E6F-4518-A053-60BAC3E5D343}" type="datetimeFigureOut">
              <a:rPr lang="en-US" smtClean="0"/>
              <a:t>11/15/2017</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42D70F26-4859-4E69-9902-AAC6B7391B5A}" type="slidenum">
              <a:rPr lang="en-US" smtClean="0"/>
              <a:t>‹#›</a:t>
            </a:fld>
            <a:endParaRPr lang="en-US"/>
          </a:p>
        </p:txBody>
      </p:sp>
    </p:spTree>
    <p:extLst>
      <p:ext uri="{BB962C8B-B14F-4D97-AF65-F5344CB8AC3E}">
        <p14:creationId xmlns:p14="http://schemas.microsoft.com/office/powerpoint/2010/main" val="2966992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E39CA94-7ED5-48BF-9176-4406666091E1}" type="datetimeFigureOut">
              <a:rPr lang="en-US" smtClean="0"/>
              <a:t>11/15/2017</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948CDF5-EC5F-4323-8ABD-BBE9A2181F52}" type="slidenum">
              <a:rPr lang="en-US" smtClean="0"/>
              <a:t>‹#›</a:t>
            </a:fld>
            <a:endParaRPr lang="en-US"/>
          </a:p>
        </p:txBody>
      </p:sp>
    </p:spTree>
    <p:extLst>
      <p:ext uri="{BB962C8B-B14F-4D97-AF65-F5344CB8AC3E}">
        <p14:creationId xmlns:p14="http://schemas.microsoft.com/office/powerpoint/2010/main" val="210521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agenda for 11/15/17:</a:t>
            </a:r>
            <a:r>
              <a:rPr lang="en-US" baseline="0" dirty="0" smtClean="0"/>
              <a:t> Who is an influencer?</a:t>
            </a:r>
            <a:endParaRPr lang="en-US" dirty="0"/>
          </a:p>
        </p:txBody>
      </p:sp>
      <p:sp>
        <p:nvSpPr>
          <p:cNvPr id="4" name="Slide Number Placeholder 3"/>
          <p:cNvSpPr>
            <a:spLocks noGrp="1"/>
          </p:cNvSpPr>
          <p:nvPr>
            <p:ph type="sldNum" sz="quarter" idx="10"/>
          </p:nvPr>
        </p:nvSpPr>
        <p:spPr/>
        <p:txBody>
          <a:bodyPr/>
          <a:lstStyle/>
          <a:p>
            <a:fld id="{5F94B95D-6FB0-4873-846E-C8C17A8227D5}" type="slidenum">
              <a:rPr lang="en-US" smtClean="0"/>
              <a:t>2</a:t>
            </a:fld>
            <a:endParaRPr lang="en-US"/>
          </a:p>
        </p:txBody>
      </p:sp>
    </p:spTree>
    <p:extLst>
      <p:ext uri="{BB962C8B-B14F-4D97-AF65-F5344CB8AC3E}">
        <p14:creationId xmlns:p14="http://schemas.microsoft.com/office/powerpoint/2010/main" val="312650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b="0" i="0" kern="1200" dirty="0" smtClean="0">
                <a:solidFill>
                  <a:schemeClr val="tx1"/>
                </a:solidFill>
                <a:effectLst/>
                <a:latin typeface="+mn-lt"/>
                <a:ea typeface="+mn-ea"/>
                <a:cs typeface="+mn-cs"/>
              </a:rPr>
              <a:t>What makes someone a Connector? The first–and most obvious–criterion is that Connectors know lots of people. They are the kinds of people who know everyone. All of us know someone like this. But I don’t think that we spend a lot of time thinking about the importance of these kinds of people. I’m not even sure that most of us really believe that the kind of person who knows everyone really knows everyone. But they do. There is a simple way to show this. In the paragraph below is a list of around 250 surnames, all taken at random from the Manhattan phone book. Go down the list and give yourself a point every time you see a surname that is shared by someone you know. (The definition of “know” here is very broad. It is if you sat down next to that person on a train, you would know their name if they introduced themselves to you, and they would know your name.) Multiple names count. If the name is Johnson, in other words, and you know three Johnsons, you get three points. The idea is that your score on this test should roughly represent how social you are. It’s a simple way of estimating how many friends and acquaintances you have.”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 got a nice score of 48, which is higher</a:t>
            </a:r>
            <a:r>
              <a:rPr lang="en-US" sz="1200" b="0" i="0" kern="1200" baseline="0" dirty="0" smtClean="0">
                <a:solidFill>
                  <a:schemeClr val="tx1"/>
                </a:solidFill>
                <a:effectLst/>
                <a:latin typeface="+mn-lt"/>
                <a:ea typeface="+mn-ea"/>
                <a:cs typeface="+mn-cs"/>
              </a:rPr>
              <a:t> than average for my 20-30 year-old age group. People in their 50-60’s can expect a higher score because they’ve had time to build those networks.</a:t>
            </a:r>
          </a:p>
          <a:p>
            <a:endParaRPr lang="en-US" sz="1200" b="0" i="0" kern="1200" baseline="0" dirty="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 asked my friend Jared Jackson of Jews of all Hues to do this. I knew him from college, but many of my colleagues and even a few people in our network are connected to him via Facebook. He had a score of 257.</a:t>
            </a:r>
          </a:p>
        </p:txBody>
      </p:sp>
      <p:sp>
        <p:nvSpPr>
          <p:cNvPr id="4" name="Slide Number Placeholder 3"/>
          <p:cNvSpPr>
            <a:spLocks noGrp="1"/>
          </p:cNvSpPr>
          <p:nvPr>
            <p:ph type="sldNum" sz="quarter" idx="10"/>
          </p:nvPr>
        </p:nvSpPr>
        <p:spPr/>
        <p:txBody>
          <a:bodyPr/>
          <a:lstStyle/>
          <a:p>
            <a:fld id="{5F94B95D-6FB0-4873-846E-C8C17A8227D5}" type="slidenum">
              <a:rPr lang="en-US" smtClean="0"/>
              <a:t>11</a:t>
            </a:fld>
            <a:endParaRPr lang="en-US"/>
          </a:p>
        </p:txBody>
      </p:sp>
    </p:spTree>
    <p:extLst>
      <p:ext uri="{BB962C8B-B14F-4D97-AF65-F5344CB8AC3E}">
        <p14:creationId xmlns:p14="http://schemas.microsoft.com/office/powerpoint/2010/main" val="819224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met with a board member in my office to talk about how to get his congregation more involved in movement-wide</a:t>
            </a:r>
            <a:r>
              <a:rPr lang="en-US" baseline="0" dirty="0" smtClean="0"/>
              <a:t> activities like the Reconstructionist Learning Networks.</a:t>
            </a:r>
          </a:p>
          <a:p>
            <a:r>
              <a:rPr lang="en-US" baseline="0" dirty="0" smtClean="0"/>
              <a:t>Naturally, I told him all of the things we were doing to promote our activities at the movement level. This included social media, some social media advertising, and two monthly newsletters called “Reconstructionism Today” and “Leadership Brief.” Both of these newsletters were projects I played a heavy role in when I was in the communications department.</a:t>
            </a:r>
          </a:p>
          <a:p>
            <a:endParaRPr lang="en-US" dirty="0"/>
          </a:p>
        </p:txBody>
      </p:sp>
      <p:sp>
        <p:nvSpPr>
          <p:cNvPr id="4" name="Slide Number Placeholder 3"/>
          <p:cNvSpPr>
            <a:spLocks noGrp="1"/>
          </p:cNvSpPr>
          <p:nvPr>
            <p:ph type="sldNum" sz="quarter" idx="10"/>
          </p:nvPr>
        </p:nvSpPr>
        <p:spPr/>
        <p:txBody>
          <a:bodyPr/>
          <a:lstStyle/>
          <a:p>
            <a:fld id="{5F94B95D-6FB0-4873-846E-C8C17A8227D5}" type="slidenum">
              <a:rPr lang="en-US" smtClean="0"/>
              <a:t>12</a:t>
            </a:fld>
            <a:endParaRPr lang="en-US"/>
          </a:p>
        </p:txBody>
      </p:sp>
    </p:spTree>
    <p:extLst>
      <p:ext uri="{BB962C8B-B14F-4D97-AF65-F5344CB8AC3E}">
        <p14:creationId xmlns:p14="http://schemas.microsoft.com/office/powerpoint/2010/main" val="1495103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 told me that he receives them, but he doesn’t really read them. We asked him questions about whether or not it had to do with our content. Was it not interesting or relevant? Was it difficult to read?</a:t>
            </a:r>
          </a:p>
          <a:p>
            <a:endParaRPr lang="en-US" baseline="0" dirty="0" smtClean="0"/>
          </a:p>
          <a:p>
            <a:r>
              <a:rPr lang="en-US" baseline="0" dirty="0" smtClean="0"/>
              <a:t>He told us that he was so inundated with email that he just did not time to read it all. Which is not completely a surprise. Studies found that more than 40% of people delete email without even opening them.</a:t>
            </a:r>
          </a:p>
          <a:p>
            <a:endParaRPr lang="en-US" baseline="0" dirty="0" smtClean="0"/>
          </a:p>
          <a:p>
            <a:r>
              <a:rPr lang="en-US" baseline="0" dirty="0" smtClean="0"/>
              <a:t>However, a resource we were promoting in </a:t>
            </a:r>
            <a:r>
              <a:rPr lang="en-US" i="0" baseline="0" dirty="0" smtClean="0"/>
              <a:t>“Leadership Brief” (a Torah study for board meetings) he began using because his rabbi saw the resources forwarded it to him via email.</a:t>
            </a:r>
          </a:p>
          <a:p>
            <a:endParaRPr lang="en-US" i="0" baseline="0" dirty="0" smtClean="0"/>
          </a:p>
          <a:p>
            <a:r>
              <a:rPr lang="en-US" i="0" baseline="0" dirty="0" smtClean="0"/>
              <a:t>I asked him, “When you ‘triage’ your inbox, who will you open emails from?”</a:t>
            </a:r>
          </a:p>
          <a:p>
            <a:endParaRPr lang="en-US" i="0" baseline="0" dirty="0" smtClean="0"/>
          </a:p>
          <a:p>
            <a:r>
              <a:rPr lang="en-US" i="0" baseline="0" dirty="0" smtClean="0"/>
              <a:t>He gave me a list of people because he knew that the people forwarding him the information were knowledgeable and knew the content would apply to him.</a:t>
            </a:r>
          </a:p>
          <a:p>
            <a:r>
              <a:rPr lang="en-US" i="0" baseline="0" dirty="0" smtClean="0"/>
              <a:t>So we talked about how we could utilize those people in order to spread messages to the rest of the community, like asking the person to read our newsletters and only forward them on if they are relevant.</a:t>
            </a:r>
          </a:p>
          <a:p>
            <a:endParaRPr lang="en-US" i="0" baseline="0" dirty="0" smtClean="0"/>
          </a:p>
          <a:p>
            <a:r>
              <a:rPr lang="en-US" i="0" baseline="0" dirty="0" smtClean="0"/>
              <a:t>I also notice that when he reached out to me, it was in response to an email I sent him about a program, not from one of our advertisements.</a:t>
            </a:r>
          </a:p>
          <a:p>
            <a:r>
              <a:rPr lang="en-US" i="0" baseline="0" dirty="0" smtClean="0"/>
              <a:t>We are more likely to respond and act when someone we trust persuades us to.</a:t>
            </a:r>
            <a:endParaRPr lang="en-US" dirty="0"/>
          </a:p>
        </p:txBody>
      </p:sp>
      <p:sp>
        <p:nvSpPr>
          <p:cNvPr id="4" name="Slide Number Placeholder 3"/>
          <p:cNvSpPr>
            <a:spLocks noGrp="1"/>
          </p:cNvSpPr>
          <p:nvPr>
            <p:ph type="sldNum" sz="quarter" idx="10"/>
          </p:nvPr>
        </p:nvSpPr>
        <p:spPr/>
        <p:txBody>
          <a:bodyPr/>
          <a:lstStyle/>
          <a:p>
            <a:fld id="{5F94B95D-6FB0-4873-846E-C8C17A8227D5}" type="slidenum">
              <a:rPr lang="en-US" smtClean="0"/>
              <a:t>13</a:t>
            </a:fld>
            <a:endParaRPr lang="en-US"/>
          </a:p>
        </p:txBody>
      </p:sp>
    </p:spTree>
    <p:extLst>
      <p:ext uri="{BB962C8B-B14F-4D97-AF65-F5344CB8AC3E}">
        <p14:creationId xmlns:p14="http://schemas.microsoft.com/office/powerpoint/2010/main" val="187331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14</a:t>
            </a:fld>
            <a:endParaRPr lang="en-US"/>
          </a:p>
        </p:txBody>
      </p:sp>
    </p:spTree>
    <p:extLst>
      <p:ext uri="{BB962C8B-B14F-4D97-AF65-F5344CB8AC3E}">
        <p14:creationId xmlns:p14="http://schemas.microsoft.com/office/powerpoint/2010/main" val="309785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15</a:t>
            </a:fld>
            <a:endParaRPr lang="en-US"/>
          </a:p>
        </p:txBody>
      </p:sp>
    </p:spTree>
    <p:extLst>
      <p:ext uri="{BB962C8B-B14F-4D97-AF65-F5344CB8AC3E}">
        <p14:creationId xmlns:p14="http://schemas.microsoft.com/office/powerpoint/2010/main" val="307044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April 18, 1775, a stable boy in Boston</a:t>
            </a:r>
            <a:r>
              <a:rPr lang="en-US" baseline="0" dirty="0" smtClean="0"/>
              <a:t> overheard two British soldiers talking about an attack on Lexington (to arrest John Handcock and Samuel Adams) and march onward to Concord. This confirmed many rumors that the British were planning to attack the next day.</a:t>
            </a:r>
          </a:p>
          <a:p>
            <a:r>
              <a:rPr lang="en-US" baseline="0" dirty="0" smtClean="0"/>
              <a:t>A silver smith and a tanner hopped on their horses and rode through to Concord to warn the local militias that the British were on the way.</a:t>
            </a:r>
            <a:endParaRPr lang="en-US" dirty="0"/>
          </a:p>
        </p:txBody>
      </p:sp>
      <p:sp>
        <p:nvSpPr>
          <p:cNvPr id="4" name="Slide Number Placeholder 3"/>
          <p:cNvSpPr>
            <a:spLocks noGrp="1"/>
          </p:cNvSpPr>
          <p:nvPr>
            <p:ph type="sldNum" sz="quarter" idx="10"/>
          </p:nvPr>
        </p:nvSpPr>
        <p:spPr/>
        <p:txBody>
          <a:bodyPr/>
          <a:lstStyle/>
          <a:p>
            <a:fld id="{5F94B95D-6FB0-4873-846E-C8C17A8227D5}" type="slidenum">
              <a:rPr lang="en-US" smtClean="0"/>
              <a:t>3</a:t>
            </a:fld>
            <a:endParaRPr lang="en-US"/>
          </a:p>
        </p:txBody>
      </p:sp>
    </p:spTree>
    <p:extLst>
      <p:ext uri="{BB962C8B-B14F-4D97-AF65-F5344CB8AC3E}">
        <p14:creationId xmlns:p14="http://schemas.microsoft.com/office/powerpoint/2010/main" val="341149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Revere took a northern route.</a:t>
            </a:r>
            <a:r>
              <a:rPr lang="en-US" baseline="0" dirty="0" smtClean="0"/>
              <a:t> Bells rang out, drums played, and the local militias met the British troops. This was the start of the American Revolution.</a:t>
            </a:r>
          </a:p>
          <a:p>
            <a:endParaRPr lang="en-US" baseline="0" dirty="0" smtClean="0"/>
          </a:p>
          <a:p>
            <a:r>
              <a:rPr lang="en-US" baseline="0" dirty="0" smtClean="0"/>
              <a:t>William Dawes took a southern route and had less success. The news did not spread and few people were prepared when the British troops came. In fact, so few Colonists met the British, Historians thought that towns like Waltham were Pro-British… which was not the case at all. The townspeople never received the message.</a:t>
            </a:r>
            <a:endParaRPr lang="en-US" dirty="0"/>
          </a:p>
        </p:txBody>
      </p:sp>
      <p:sp>
        <p:nvSpPr>
          <p:cNvPr id="4" name="Slide Number Placeholder 3"/>
          <p:cNvSpPr>
            <a:spLocks noGrp="1"/>
          </p:cNvSpPr>
          <p:nvPr>
            <p:ph type="sldNum" sz="quarter" idx="10"/>
          </p:nvPr>
        </p:nvSpPr>
        <p:spPr/>
        <p:txBody>
          <a:bodyPr/>
          <a:lstStyle/>
          <a:p>
            <a:fld id="{5F94B95D-6FB0-4873-846E-C8C17A8227D5}" type="slidenum">
              <a:rPr lang="en-US" smtClean="0"/>
              <a:t>4</a:t>
            </a:fld>
            <a:endParaRPr lang="en-US"/>
          </a:p>
        </p:txBody>
      </p:sp>
    </p:spTree>
    <p:extLst>
      <p:ext uri="{BB962C8B-B14F-4D97-AF65-F5344CB8AC3E}">
        <p14:creationId xmlns:p14="http://schemas.microsoft.com/office/powerpoint/2010/main" val="401160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men were patriots of the Colonists and bravely</a:t>
            </a:r>
            <a:r>
              <a:rPr lang="en-US" baseline="0" dirty="0" smtClean="0"/>
              <a:t> road across Massachusetts through the dead of night in order to warn the local militias of the upcoming attack.</a:t>
            </a:r>
            <a:endParaRPr lang="en-US" dirty="0"/>
          </a:p>
        </p:txBody>
      </p:sp>
      <p:sp>
        <p:nvSpPr>
          <p:cNvPr id="4" name="Slide Number Placeholder 3"/>
          <p:cNvSpPr>
            <a:spLocks noGrp="1"/>
          </p:cNvSpPr>
          <p:nvPr>
            <p:ph type="sldNum" sz="quarter" idx="10"/>
          </p:nvPr>
        </p:nvSpPr>
        <p:spPr/>
        <p:txBody>
          <a:bodyPr/>
          <a:lstStyle/>
          <a:p>
            <a:fld id="{5F94B95D-6FB0-4873-846E-C8C17A8227D5}" type="slidenum">
              <a:rPr lang="en-US" smtClean="0"/>
              <a:t>5</a:t>
            </a:fld>
            <a:endParaRPr lang="en-US"/>
          </a:p>
        </p:txBody>
      </p:sp>
    </p:spTree>
    <p:extLst>
      <p:ext uri="{BB962C8B-B14F-4D97-AF65-F5344CB8AC3E}">
        <p14:creationId xmlns:p14="http://schemas.microsoft.com/office/powerpoint/2010/main" val="77031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made Paul’s ride more successful than William’s?</a:t>
            </a:r>
          </a:p>
          <a:p>
            <a:endParaRPr lang="en-US" baseline="0" dirty="0" smtClean="0"/>
          </a:p>
          <a:p>
            <a:r>
              <a:rPr lang="en-US" baseline="0" dirty="0" smtClean="0"/>
              <a:t>Paul was </a:t>
            </a:r>
            <a:r>
              <a:rPr lang="en-US" sz="1200" b="0" i="0" kern="1200" dirty="0" smtClean="0">
                <a:solidFill>
                  <a:schemeClr val="tx1"/>
                </a:solidFill>
                <a:effectLst/>
                <a:latin typeface="+mn-lt"/>
                <a:ea typeface="+mn-ea"/>
                <a:cs typeface="+mn-cs"/>
              </a:rPr>
              <a:t>Commissioned a second lieutenant in a provincial artillery regiment during the French-Indian War, served as a dentist and even sat</a:t>
            </a:r>
            <a:r>
              <a:rPr lang="en-US" sz="1200" b="0" i="0" kern="1200" baseline="0" dirty="0" smtClean="0">
                <a:solidFill>
                  <a:schemeClr val="tx1"/>
                </a:solidFill>
                <a:effectLst/>
                <a:latin typeface="+mn-lt"/>
                <a:ea typeface="+mn-ea"/>
                <a:cs typeface="+mn-cs"/>
              </a:rPr>
              <a:t> on a committee that helped Boston install its first street lights. He was an active protestor against the Stamp Act and other British taxes. He made valuable connections through his membership as a free-mason. He was so highly regarded, he had a successful career in politics, asked to chair grand juries, and died a successful businessman.</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William was really none of the above. </a:t>
            </a:r>
          </a:p>
        </p:txBody>
      </p:sp>
      <p:sp>
        <p:nvSpPr>
          <p:cNvPr id="4" name="Slide Number Placeholder 3"/>
          <p:cNvSpPr>
            <a:spLocks noGrp="1"/>
          </p:cNvSpPr>
          <p:nvPr>
            <p:ph type="sldNum" sz="quarter" idx="10"/>
          </p:nvPr>
        </p:nvSpPr>
        <p:spPr/>
        <p:txBody>
          <a:bodyPr/>
          <a:lstStyle/>
          <a:p>
            <a:fld id="{5F94B95D-6FB0-4873-846E-C8C17A8227D5}" type="slidenum">
              <a:rPr lang="en-US" smtClean="0"/>
              <a:t>6</a:t>
            </a:fld>
            <a:endParaRPr lang="en-US"/>
          </a:p>
        </p:txBody>
      </p:sp>
    </p:spTree>
    <p:extLst>
      <p:ext uri="{BB962C8B-B14F-4D97-AF65-F5344CB8AC3E}">
        <p14:creationId xmlns:p14="http://schemas.microsoft.com/office/powerpoint/2010/main" val="91661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must have large networks of friends and acquaintances. (Quantity matters)</a:t>
            </a:r>
            <a:endParaRPr lang="en-US" baseline="0" dirty="0" smtClean="0"/>
          </a:p>
          <a:p>
            <a:endParaRPr lang="en-US" dirty="0" smtClean="0"/>
          </a:p>
          <a:p>
            <a:r>
              <a:rPr lang="en-US" dirty="0" smtClean="0"/>
              <a:t>Many</a:t>
            </a:r>
            <a:r>
              <a:rPr lang="en-US" baseline="0" dirty="0" smtClean="0"/>
              <a:t> build their networks by participating in many organizations or event at a government level. But having someone intimate with your organization and respected in your community is key.</a:t>
            </a:r>
          </a:p>
          <a:p>
            <a:endParaRPr lang="en-US" baseline="0" dirty="0" smtClean="0"/>
          </a:p>
          <a:p>
            <a:r>
              <a:rPr lang="en-US" baseline="0" dirty="0" smtClean="0"/>
              <a:t>They must be nice people who try to be helpful. People you can tell have the best of intentions. Not only do they know people, they are good with people. They build meaningful relationships. (Quality also matters) </a:t>
            </a:r>
          </a:p>
          <a:p>
            <a:endParaRPr lang="en-US" baseline="0" dirty="0" smtClean="0"/>
          </a:p>
          <a:p>
            <a:r>
              <a:rPr lang="en-US" baseline="0" dirty="0" smtClean="0"/>
              <a:t>This person should be able to be persuasive enough to be able to convince people to get more involved or to take action. We’re not talking about a bully or arm wrestler, but someone who is not afraid to ask.</a:t>
            </a:r>
            <a:endParaRPr lang="en-US" dirty="0"/>
          </a:p>
        </p:txBody>
      </p:sp>
      <p:sp>
        <p:nvSpPr>
          <p:cNvPr id="4" name="Slide Number Placeholder 3"/>
          <p:cNvSpPr>
            <a:spLocks noGrp="1"/>
          </p:cNvSpPr>
          <p:nvPr>
            <p:ph type="sldNum" sz="quarter" idx="10"/>
          </p:nvPr>
        </p:nvSpPr>
        <p:spPr/>
        <p:txBody>
          <a:bodyPr/>
          <a:lstStyle/>
          <a:p>
            <a:fld id="{5F94B95D-6FB0-4873-846E-C8C17A8227D5}" type="slidenum">
              <a:rPr lang="en-US" smtClean="0"/>
              <a:t>7</a:t>
            </a:fld>
            <a:endParaRPr lang="en-US"/>
          </a:p>
        </p:txBody>
      </p:sp>
    </p:spTree>
    <p:extLst>
      <p:ext uri="{BB962C8B-B14F-4D97-AF65-F5344CB8AC3E}">
        <p14:creationId xmlns:p14="http://schemas.microsoft.com/office/powerpoint/2010/main" val="83474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of “Six Degrees of Separation” has been studied</a:t>
            </a:r>
            <a:r>
              <a:rPr lang="en-US" baseline="0" dirty="0" smtClean="0"/>
              <a:t> since the 1920s. After WWI, people began to travel more and open their networks of acquaintances. Hungarian author </a:t>
            </a:r>
            <a:r>
              <a:rPr lang="en-US" baseline="0" dirty="0" err="1" smtClean="0"/>
              <a:t>Frigyes</a:t>
            </a:r>
            <a:r>
              <a:rPr lang="en-US" baseline="0" dirty="0" smtClean="0"/>
              <a:t> </a:t>
            </a:r>
            <a:r>
              <a:rPr lang="en-US" baseline="0" dirty="0" err="1" smtClean="0"/>
              <a:t>Karinthy</a:t>
            </a:r>
            <a:r>
              <a:rPr lang="en-US" baseline="0" dirty="0" smtClean="0"/>
              <a:t> published a short story called “Chains,” where characters explored whether they could connect themselves to anyone in the world in fewer than 5 steps.</a:t>
            </a:r>
          </a:p>
          <a:p>
            <a:endParaRPr lang="en-US" baseline="0" dirty="0" smtClean="0"/>
          </a:p>
          <a:p>
            <a:r>
              <a:rPr lang="en-US" baseline="0" dirty="0" smtClean="0"/>
              <a:t>In 1967, American psychologist Stanley Milgram continued working on the “small-world problem.” He selected 160 names from Nebraska and sent them packages. He asked each participant to send the package to someone they knew who could get the package closer to a stock broker that lived in Sharon, Massachusetts and worked in Boston.</a:t>
            </a:r>
            <a:endParaRPr lang="en-US" dirty="0"/>
          </a:p>
        </p:txBody>
      </p:sp>
      <p:sp>
        <p:nvSpPr>
          <p:cNvPr id="4" name="Slide Number Placeholder 3"/>
          <p:cNvSpPr>
            <a:spLocks noGrp="1"/>
          </p:cNvSpPr>
          <p:nvPr>
            <p:ph type="sldNum" sz="quarter" idx="10"/>
          </p:nvPr>
        </p:nvSpPr>
        <p:spPr/>
        <p:txBody>
          <a:bodyPr/>
          <a:lstStyle/>
          <a:p>
            <a:fld id="{5F94B95D-6FB0-4873-846E-C8C17A8227D5}" type="slidenum">
              <a:rPr lang="en-US" smtClean="0"/>
              <a:t>8</a:t>
            </a:fld>
            <a:endParaRPr lang="en-US"/>
          </a:p>
        </p:txBody>
      </p:sp>
    </p:spTree>
    <p:extLst>
      <p:ext uri="{BB962C8B-B14F-4D97-AF65-F5344CB8AC3E}">
        <p14:creationId xmlns:p14="http://schemas.microsoft.com/office/powerpoint/2010/main" val="384486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Milgram</a:t>
            </a:r>
            <a:r>
              <a:rPr lang="en-US" baseline="0" dirty="0" smtClean="0"/>
              <a:t> found that most of the packages reached the stock broker in about 5 steps.</a:t>
            </a:r>
          </a:p>
          <a:p>
            <a:endParaRPr lang="en-US" baseline="0" dirty="0" smtClean="0"/>
          </a:p>
          <a:p>
            <a:r>
              <a:rPr lang="en-US" baseline="0" dirty="0" smtClean="0"/>
              <a:t>According to studies conducted by Facebook, social media has perhaps lowered this to about 4 steps.</a:t>
            </a:r>
          </a:p>
          <a:p>
            <a:endParaRPr lang="en-US" baseline="0" dirty="0" smtClean="0"/>
          </a:p>
          <a:p>
            <a:r>
              <a:rPr lang="en-US" baseline="0" dirty="0" smtClean="0"/>
              <a:t>This led us to think that each of us is some how connected to all people through just a few acquaintances. But it’s a bit more complicated than that…</a:t>
            </a:r>
            <a:endParaRPr lang="en-US" dirty="0"/>
          </a:p>
        </p:txBody>
      </p:sp>
      <p:sp>
        <p:nvSpPr>
          <p:cNvPr id="4" name="Slide Number Placeholder 3"/>
          <p:cNvSpPr>
            <a:spLocks noGrp="1"/>
          </p:cNvSpPr>
          <p:nvPr>
            <p:ph type="sldNum" sz="quarter" idx="10"/>
          </p:nvPr>
        </p:nvSpPr>
        <p:spPr/>
        <p:txBody>
          <a:bodyPr/>
          <a:lstStyle/>
          <a:p>
            <a:fld id="{5F94B95D-6FB0-4873-846E-C8C17A8227D5}" type="slidenum">
              <a:rPr lang="en-US" smtClean="0"/>
              <a:t>9</a:t>
            </a:fld>
            <a:endParaRPr lang="en-US"/>
          </a:p>
        </p:txBody>
      </p:sp>
    </p:spTree>
    <p:extLst>
      <p:ext uri="{BB962C8B-B14F-4D97-AF65-F5344CB8AC3E}">
        <p14:creationId xmlns:p14="http://schemas.microsoft.com/office/powerpoint/2010/main" val="296797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while the packages made</a:t>
            </a:r>
            <a:r>
              <a:rPr lang="en-US" baseline="0" dirty="0" smtClean="0"/>
              <a:t> their way to this stock broker in roughly 5 steps, 16 out of the 24 packages came to his home in Sharon, Mass. through one person, “Mr. Jacobs.”</a:t>
            </a:r>
          </a:p>
          <a:p>
            <a:endParaRPr lang="en-US" baseline="0" dirty="0" smtClean="0"/>
          </a:p>
          <a:p>
            <a:r>
              <a:rPr lang="en-US" baseline="0" dirty="0" smtClean="0"/>
              <a:t>The rest of the packages reached the stock broker at his Boston office, though nearly half of those packages came to him through two people, “Mr. Brown” and “Mr. Jones.”</a:t>
            </a:r>
          </a:p>
          <a:p>
            <a:endParaRPr lang="en-US" dirty="0"/>
          </a:p>
        </p:txBody>
      </p:sp>
      <p:sp>
        <p:nvSpPr>
          <p:cNvPr id="4" name="Slide Number Placeholder 3"/>
          <p:cNvSpPr>
            <a:spLocks noGrp="1"/>
          </p:cNvSpPr>
          <p:nvPr>
            <p:ph type="sldNum" sz="quarter" idx="10"/>
          </p:nvPr>
        </p:nvSpPr>
        <p:spPr/>
        <p:txBody>
          <a:bodyPr/>
          <a:lstStyle/>
          <a:p>
            <a:fld id="{5F94B95D-6FB0-4873-846E-C8C17A8227D5}" type="slidenum">
              <a:rPr lang="en-US" smtClean="0"/>
              <a:t>10</a:t>
            </a:fld>
            <a:endParaRPr lang="en-US"/>
          </a:p>
        </p:txBody>
      </p:sp>
    </p:spTree>
    <p:extLst>
      <p:ext uri="{BB962C8B-B14F-4D97-AF65-F5344CB8AC3E}">
        <p14:creationId xmlns:p14="http://schemas.microsoft.com/office/powerpoint/2010/main" val="147467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4046784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30909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12261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B05F43-8AEA-4FD8-9CC4-C276CA2E6A4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53E73-64C2-4609-88A1-D69B072491C6}" type="slidenum">
              <a:rPr lang="en-US" smtClean="0"/>
              <a:t>‹#›</a:t>
            </a:fld>
            <a:endParaRPr lang="en-US"/>
          </a:p>
        </p:txBody>
      </p:sp>
    </p:spTree>
    <p:extLst>
      <p:ext uri="{BB962C8B-B14F-4D97-AF65-F5344CB8AC3E}">
        <p14:creationId xmlns:p14="http://schemas.microsoft.com/office/powerpoint/2010/main" val="957149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05F43-8AEA-4FD8-9CC4-C276CA2E6A4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53E73-64C2-4609-88A1-D69B072491C6}" type="slidenum">
              <a:rPr lang="en-US" smtClean="0"/>
              <a:t>‹#›</a:t>
            </a:fld>
            <a:endParaRPr lang="en-US"/>
          </a:p>
        </p:txBody>
      </p:sp>
    </p:spTree>
    <p:extLst>
      <p:ext uri="{BB962C8B-B14F-4D97-AF65-F5344CB8AC3E}">
        <p14:creationId xmlns:p14="http://schemas.microsoft.com/office/powerpoint/2010/main" val="211915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B05F43-8AEA-4FD8-9CC4-C276CA2E6A4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53E73-64C2-4609-88A1-D69B072491C6}" type="slidenum">
              <a:rPr lang="en-US" smtClean="0"/>
              <a:t>‹#›</a:t>
            </a:fld>
            <a:endParaRPr lang="en-US"/>
          </a:p>
        </p:txBody>
      </p:sp>
    </p:spTree>
    <p:extLst>
      <p:ext uri="{BB962C8B-B14F-4D97-AF65-F5344CB8AC3E}">
        <p14:creationId xmlns:p14="http://schemas.microsoft.com/office/powerpoint/2010/main" val="373272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B05F43-8AEA-4FD8-9CC4-C276CA2E6A4F}"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53E73-64C2-4609-88A1-D69B072491C6}" type="slidenum">
              <a:rPr lang="en-US" smtClean="0"/>
              <a:t>‹#›</a:t>
            </a:fld>
            <a:endParaRPr lang="en-US"/>
          </a:p>
        </p:txBody>
      </p:sp>
    </p:spTree>
    <p:extLst>
      <p:ext uri="{BB962C8B-B14F-4D97-AF65-F5344CB8AC3E}">
        <p14:creationId xmlns:p14="http://schemas.microsoft.com/office/powerpoint/2010/main" val="139997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B05F43-8AEA-4FD8-9CC4-C276CA2E6A4F}"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53E73-64C2-4609-88A1-D69B072491C6}" type="slidenum">
              <a:rPr lang="en-US" smtClean="0"/>
              <a:t>‹#›</a:t>
            </a:fld>
            <a:endParaRPr lang="en-US"/>
          </a:p>
        </p:txBody>
      </p:sp>
    </p:spTree>
    <p:extLst>
      <p:ext uri="{BB962C8B-B14F-4D97-AF65-F5344CB8AC3E}">
        <p14:creationId xmlns:p14="http://schemas.microsoft.com/office/powerpoint/2010/main" val="2108995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B05F43-8AEA-4FD8-9CC4-C276CA2E6A4F}"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53E73-64C2-4609-88A1-D69B072491C6}" type="slidenum">
              <a:rPr lang="en-US" smtClean="0"/>
              <a:t>‹#›</a:t>
            </a:fld>
            <a:endParaRPr lang="en-US"/>
          </a:p>
        </p:txBody>
      </p:sp>
    </p:spTree>
    <p:extLst>
      <p:ext uri="{BB962C8B-B14F-4D97-AF65-F5344CB8AC3E}">
        <p14:creationId xmlns:p14="http://schemas.microsoft.com/office/powerpoint/2010/main" val="2641828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05F43-8AEA-4FD8-9CC4-C276CA2E6A4F}"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53E73-64C2-4609-88A1-D69B072491C6}" type="slidenum">
              <a:rPr lang="en-US" smtClean="0"/>
              <a:t>‹#›</a:t>
            </a:fld>
            <a:endParaRPr lang="en-US"/>
          </a:p>
        </p:txBody>
      </p:sp>
    </p:spTree>
    <p:extLst>
      <p:ext uri="{BB962C8B-B14F-4D97-AF65-F5344CB8AC3E}">
        <p14:creationId xmlns:p14="http://schemas.microsoft.com/office/powerpoint/2010/main" val="143751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B05F43-8AEA-4FD8-9CC4-C276CA2E6A4F}"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53E73-64C2-4609-88A1-D69B072491C6}" type="slidenum">
              <a:rPr lang="en-US" smtClean="0"/>
              <a:t>‹#›</a:t>
            </a:fld>
            <a:endParaRPr lang="en-US"/>
          </a:p>
        </p:txBody>
      </p:sp>
    </p:spTree>
    <p:extLst>
      <p:ext uri="{BB962C8B-B14F-4D97-AF65-F5344CB8AC3E}">
        <p14:creationId xmlns:p14="http://schemas.microsoft.com/office/powerpoint/2010/main" val="171531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331285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B05F43-8AEA-4FD8-9CC4-C276CA2E6A4F}"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53E73-64C2-4609-88A1-D69B072491C6}" type="slidenum">
              <a:rPr lang="en-US" smtClean="0"/>
              <a:t>‹#›</a:t>
            </a:fld>
            <a:endParaRPr lang="en-US"/>
          </a:p>
        </p:txBody>
      </p:sp>
    </p:spTree>
    <p:extLst>
      <p:ext uri="{BB962C8B-B14F-4D97-AF65-F5344CB8AC3E}">
        <p14:creationId xmlns:p14="http://schemas.microsoft.com/office/powerpoint/2010/main" val="2855569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05F43-8AEA-4FD8-9CC4-C276CA2E6A4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53E73-64C2-4609-88A1-D69B072491C6}" type="slidenum">
              <a:rPr lang="en-US" smtClean="0"/>
              <a:t>‹#›</a:t>
            </a:fld>
            <a:endParaRPr lang="en-US"/>
          </a:p>
        </p:txBody>
      </p:sp>
    </p:spTree>
    <p:extLst>
      <p:ext uri="{BB962C8B-B14F-4D97-AF65-F5344CB8AC3E}">
        <p14:creationId xmlns:p14="http://schemas.microsoft.com/office/powerpoint/2010/main" val="923391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05F43-8AEA-4FD8-9CC4-C276CA2E6A4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53E73-64C2-4609-88A1-D69B072491C6}" type="slidenum">
              <a:rPr lang="en-US" smtClean="0"/>
              <a:t>‹#›</a:t>
            </a:fld>
            <a:endParaRPr lang="en-US"/>
          </a:p>
        </p:txBody>
      </p:sp>
    </p:spTree>
    <p:extLst>
      <p:ext uri="{BB962C8B-B14F-4D97-AF65-F5344CB8AC3E}">
        <p14:creationId xmlns:p14="http://schemas.microsoft.com/office/powerpoint/2010/main" val="90896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7D37A-7A7A-4E1A-8000-9528A00728F0}"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73683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67D37A-7A7A-4E1A-8000-9528A00728F0}"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388569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67D37A-7A7A-4E1A-8000-9528A00728F0}"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43960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67D37A-7A7A-4E1A-8000-9528A00728F0}"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67537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37A-7A7A-4E1A-8000-9528A00728F0}"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64478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7D37A-7A7A-4E1A-8000-9528A00728F0}"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330781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7D37A-7A7A-4E1A-8000-9528A00728F0}"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67443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37A-7A7A-4E1A-8000-9528A00728F0}" type="datetimeFigureOut">
              <a:rPr lang="en-US" smtClean="0"/>
              <a:t>11/15/2017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E8FC7-3179-4E8A-8FAF-2645FC7674CA}" type="slidenum">
              <a:rPr lang="en-US" smtClean="0"/>
              <a:t>‹#›</a:t>
            </a:fld>
            <a:endParaRPr lang="en-US"/>
          </a:p>
        </p:txBody>
      </p:sp>
    </p:spTree>
    <p:extLst>
      <p:ext uri="{BB962C8B-B14F-4D97-AF65-F5344CB8AC3E}">
        <p14:creationId xmlns:p14="http://schemas.microsoft.com/office/powerpoint/2010/main" val="32713781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05F43-8AEA-4FD8-9CC4-C276CA2E6A4F}" type="datetimeFigureOut">
              <a:rPr lang="en-US" smtClean="0"/>
              <a:t>11/15/2017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53E73-64C2-4609-88A1-D69B072491C6}" type="slidenum">
              <a:rPr lang="en-US" smtClean="0"/>
              <a:t>‹#›</a:t>
            </a:fld>
            <a:endParaRPr lang="en-US"/>
          </a:p>
        </p:txBody>
      </p:sp>
    </p:spTree>
    <p:extLst>
      <p:ext uri="{BB962C8B-B14F-4D97-AF65-F5344CB8AC3E}">
        <p14:creationId xmlns:p14="http://schemas.microsoft.com/office/powerpoint/2010/main" val="39002995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klout.com/" TargetMode="External"/><Relationship Id="rId3" Type="http://schemas.openxmlformats.org/officeDocument/2006/relationships/image" Target="../media/image1.png"/><Relationship Id="rId7" Type="http://schemas.openxmlformats.org/officeDocument/2006/relationships/hyperlink" Target="https://research.fb.com/three-and-a-half-degrees-of-separ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nytimes.com/2016/02/05/technology/six-degrees-of-separation-facebook-finds-a-smaller-number.html" TargetMode="External"/><Relationship Id="rId5" Type="http://schemas.openxmlformats.org/officeDocument/2006/relationships/hyperlink" Target="https://youtu.be/TcxZSmzPw8k" TargetMode="External"/><Relationship Id="rId4" Type="http://schemas.openxmlformats.org/officeDocument/2006/relationships/image" Target="../media/image2.jpg"/><Relationship Id="rId9" Type="http://schemas.openxmlformats.org/officeDocument/2006/relationships/hyperlink" Target="https://en.wikipedia.org/wiki/Klou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rburgess@rrc.edu" TargetMode="External"/><Relationship Id="rId5" Type="http://schemas.openxmlformats.org/officeDocument/2006/relationships/hyperlink" Target="https://www.facebook.com/groups/canyouhearmenowRLN/"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3" name="Subtitle 2"/>
          <p:cNvSpPr>
            <a:spLocks noGrp="1"/>
          </p:cNvSpPr>
          <p:nvPr>
            <p:ph type="subTitle" idx="1"/>
          </p:nvPr>
        </p:nvSpPr>
        <p:spPr>
          <a:xfrm>
            <a:off x="685800" y="4095750"/>
            <a:ext cx="7772400" cy="857250"/>
          </a:xfrm>
        </p:spPr>
        <p:txBody>
          <a:bodyPr>
            <a:noAutofit/>
          </a:bodyPr>
          <a:lstStyle/>
          <a:p>
            <a:r>
              <a:rPr lang="en-US" sz="1400" dirty="0" smtClean="0">
                <a:ea typeface="Microsoft JhengHei" panose="020B0604030504040204" pitchFamily="34" charset="-120"/>
              </a:rPr>
              <a:t>Meeting 2</a:t>
            </a:r>
          </a:p>
          <a:p>
            <a:r>
              <a:rPr lang="en-US" sz="1400" dirty="0" smtClean="0">
                <a:ea typeface="Microsoft JhengHei" panose="020B0604030504040204" pitchFamily="34" charset="-120"/>
              </a:rPr>
              <a:t>November 15, 2017; 8 p.m. EST</a:t>
            </a:r>
          </a:p>
          <a:p>
            <a:endParaRPr lang="en-US" sz="1400" dirty="0">
              <a:ea typeface="Microsoft JhengHei" panose="020B0604030504040204" pitchFamily="34" charset="-120"/>
            </a:endParaRPr>
          </a:p>
          <a:p>
            <a:r>
              <a:rPr lang="en-US" sz="1400" b="1" dirty="0" smtClean="0">
                <a:ea typeface="Microsoft JhengHei" panose="020B0604030504040204" pitchFamily="34" charset="-120"/>
              </a:rPr>
              <a:t>Rachael Burgess </a:t>
            </a:r>
            <a:r>
              <a:rPr lang="en-US" sz="1400" i="1" dirty="0" smtClean="0">
                <a:ea typeface="Microsoft JhengHei" panose="020B0604030504040204" pitchFamily="34" charset="-120"/>
              </a:rPr>
              <a:t>Major Gifts Officer at RRC &amp; Jewish Reconstructionist Communities</a:t>
            </a:r>
          </a:p>
        </p:txBody>
      </p:sp>
      <p:cxnSp>
        <p:nvCxnSpPr>
          <p:cNvPr id="25" name="Straight Connector 2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04800" y="34290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ctrTitle"/>
          </p:nvPr>
        </p:nvSpPr>
        <p:spPr>
          <a:xfrm>
            <a:off x="685800" y="1041400"/>
            <a:ext cx="7772400" cy="2387600"/>
          </a:xfrm>
        </p:spPr>
        <p:txBody>
          <a:bodyPr>
            <a:normAutofit fontScale="90000"/>
          </a:bodyPr>
          <a:lstStyle/>
          <a:p>
            <a:pPr fontAlgn="base">
              <a:lnSpc>
                <a:spcPct val="100000"/>
              </a:lnSpc>
            </a:pPr>
            <a:r>
              <a:rPr lang="en-US" sz="5400" b="1" dirty="0">
                <a:latin typeface="Microsoft JhengHei UI" panose="020B0604030504040204" pitchFamily="34" charset="-120"/>
                <a:ea typeface="Microsoft JhengHei UI" panose="020B0604030504040204" pitchFamily="34" charset="-120"/>
              </a:rPr>
              <a:t>Can you hear me now? </a:t>
            </a:r>
            <a:r>
              <a:rPr lang="en-US" sz="3600" b="1" dirty="0" smtClean="0">
                <a:latin typeface="Microsoft JhengHei UI" panose="020B0604030504040204" pitchFamily="34" charset="-120"/>
                <a:ea typeface="Microsoft JhengHei UI" panose="020B0604030504040204" pitchFamily="34" charset="-120"/>
              </a:rPr>
              <a:t/>
            </a:r>
            <a:br>
              <a:rPr lang="en-US" sz="3600" b="1" dirty="0" smtClean="0">
                <a:latin typeface="Microsoft JhengHei UI" panose="020B0604030504040204" pitchFamily="34" charset="-120"/>
                <a:ea typeface="Microsoft JhengHei UI" panose="020B0604030504040204" pitchFamily="34" charset="-120"/>
              </a:rPr>
            </a:br>
            <a:r>
              <a:rPr lang="en-US" sz="4900" b="1" dirty="0"/>
              <a:t>How can we harness the power of word of mouth?</a:t>
            </a:r>
            <a:endParaRPr lang="en-US" b="1" dirty="0"/>
          </a:p>
        </p:txBody>
      </p:sp>
    </p:spTree>
    <p:extLst>
      <p:ext uri="{BB962C8B-B14F-4D97-AF65-F5344CB8AC3E}">
        <p14:creationId xmlns:p14="http://schemas.microsoft.com/office/powerpoint/2010/main" val="337604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10</a:t>
            </a:fld>
            <a:endParaRPr lang="en-US" dirty="0"/>
          </a:p>
        </p:txBody>
      </p:sp>
      <p:sp>
        <p:nvSpPr>
          <p:cNvPr id="12" name="Content Placeholder 2"/>
          <p:cNvSpPr txBox="1">
            <a:spLocks/>
          </p:cNvSpPr>
          <p:nvPr/>
        </p:nvSpPr>
        <p:spPr>
          <a:xfrm>
            <a:off x="799012" y="1405137"/>
            <a:ext cx="7473450" cy="6979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330066"/>
              </a:buClr>
              <a:buSzPct val="100000"/>
              <a:buNone/>
            </a:pPr>
            <a:r>
              <a:rPr lang="en-US" dirty="0" smtClean="0">
                <a:latin typeface="Microsoft JhengHei UI" panose="020B0604030504040204" pitchFamily="34" charset="-120"/>
                <a:ea typeface="Microsoft JhengHei UI" panose="020B0604030504040204" pitchFamily="34" charset="-120"/>
              </a:rPr>
              <a:t>What Milgram found…</a:t>
            </a: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Six Degrees of Separation</a:t>
            </a:r>
            <a:endParaRPr lang="en-US" sz="3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pic>
        <p:nvPicPr>
          <p:cNvPr id="4098" name="Picture 2" descr="https://visualisingadvocacy.org/sites/drawingbynumbers.ttc.io/files/networks1.png"/>
          <p:cNvPicPr>
            <a:picLocks noChangeAspect="1" noChangeArrowheads="1"/>
          </p:cNvPicPr>
          <p:nvPr/>
        </p:nvPicPr>
        <p:blipFill rotWithShape="1">
          <a:blip r:embed="rId4">
            <a:extLst>
              <a:ext uri="{28A0092B-C50C-407E-A947-70E740481C1C}">
                <a14:useLocalDpi xmlns:a14="http://schemas.microsoft.com/office/drawing/2010/main" val="0"/>
              </a:ext>
            </a:extLst>
          </a:blip>
          <a:srcRect l="34523" r="31315" b="19367"/>
          <a:stretch/>
        </p:blipFill>
        <p:spPr bwMode="auto">
          <a:xfrm rot="16200000">
            <a:off x="2755064" y="594630"/>
            <a:ext cx="3561345" cy="62968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324644" y="5523736"/>
            <a:ext cx="4572000" cy="246221"/>
          </a:xfrm>
          <a:prstGeom prst="rect">
            <a:avLst/>
          </a:prstGeom>
        </p:spPr>
        <p:txBody>
          <a:bodyPr>
            <a:spAutoFit/>
          </a:bodyPr>
          <a:lstStyle/>
          <a:p>
            <a:r>
              <a:rPr lang="en-US" sz="1000" dirty="0"/>
              <a:t>https://visualisingadvocacy.org/sites/drawingbynumbers.ttc.io/files/networks1.png</a:t>
            </a:r>
          </a:p>
        </p:txBody>
      </p:sp>
    </p:spTree>
    <p:extLst>
      <p:ext uri="{BB962C8B-B14F-4D97-AF65-F5344CB8AC3E}">
        <p14:creationId xmlns:p14="http://schemas.microsoft.com/office/powerpoint/2010/main" val="1422437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11</a:t>
            </a:fld>
            <a:endParaRPr lang="en-US" dirty="0"/>
          </a:p>
        </p:txBody>
      </p:sp>
      <p:sp>
        <p:nvSpPr>
          <p:cNvPr id="12" name="Content Placeholder 2"/>
          <p:cNvSpPr txBox="1">
            <a:spLocks/>
          </p:cNvSpPr>
          <p:nvPr/>
        </p:nvSpPr>
        <p:spPr>
          <a:xfrm>
            <a:off x="799012" y="1405137"/>
            <a:ext cx="7473450" cy="6979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330066"/>
              </a:buClr>
              <a:buSzPct val="100000"/>
              <a:buNone/>
            </a:pPr>
            <a:r>
              <a:rPr lang="en-US" sz="1300" dirty="0" err="1"/>
              <a:t>Algazi</a:t>
            </a:r>
            <a:r>
              <a:rPr lang="en-US" sz="1300" dirty="0"/>
              <a:t>, Alvarez, </a:t>
            </a:r>
            <a:r>
              <a:rPr lang="en-US" sz="1300" dirty="0" err="1"/>
              <a:t>Alpern</a:t>
            </a:r>
            <a:r>
              <a:rPr lang="en-US" sz="1300" dirty="0"/>
              <a:t>, </a:t>
            </a:r>
            <a:r>
              <a:rPr lang="en-US" sz="1300" dirty="0" err="1"/>
              <a:t>Ametrano</a:t>
            </a:r>
            <a:r>
              <a:rPr lang="en-US" sz="1300" dirty="0"/>
              <a:t>, Andrews, </a:t>
            </a:r>
            <a:r>
              <a:rPr lang="en-US" sz="1300" dirty="0" err="1"/>
              <a:t>Aran</a:t>
            </a:r>
            <a:r>
              <a:rPr lang="en-US" sz="1300" dirty="0"/>
              <a:t>, </a:t>
            </a:r>
            <a:r>
              <a:rPr lang="en-US" sz="1300" dirty="0" err="1"/>
              <a:t>Arnstein</a:t>
            </a:r>
            <a:r>
              <a:rPr lang="en-US" sz="1300" dirty="0"/>
              <a:t>, Ashford, Bailey, </a:t>
            </a:r>
            <a:r>
              <a:rPr lang="en-US" sz="1300" dirty="0" err="1"/>
              <a:t>Ballout</a:t>
            </a:r>
            <a:r>
              <a:rPr lang="en-US" sz="1300" dirty="0"/>
              <a:t>, Bamberger, </a:t>
            </a:r>
            <a:r>
              <a:rPr lang="en-US" sz="1300" dirty="0" err="1"/>
              <a:t>Baptista</a:t>
            </a:r>
            <a:r>
              <a:rPr lang="en-US" sz="1300" dirty="0"/>
              <a:t>, Barr, Barrows, Baskerville, </a:t>
            </a:r>
            <a:r>
              <a:rPr lang="en-US" sz="1300" dirty="0" err="1"/>
              <a:t>Bassiri</a:t>
            </a:r>
            <a:r>
              <a:rPr lang="en-US" sz="1300" dirty="0"/>
              <a:t>, Bell, </a:t>
            </a:r>
            <a:r>
              <a:rPr lang="en-US" sz="1300" dirty="0" err="1"/>
              <a:t>Bokgese</a:t>
            </a:r>
            <a:r>
              <a:rPr lang="en-US" sz="1300" dirty="0"/>
              <a:t>, </a:t>
            </a:r>
            <a:r>
              <a:rPr lang="en-US" sz="1300" dirty="0" err="1"/>
              <a:t>Brandao</a:t>
            </a:r>
            <a:r>
              <a:rPr lang="en-US" sz="1300" dirty="0"/>
              <a:t>, Bravo, Brooke, Brightman, Billy, </a:t>
            </a:r>
            <a:r>
              <a:rPr lang="en-US" sz="1300" dirty="0" err="1"/>
              <a:t>Blau</a:t>
            </a:r>
            <a:r>
              <a:rPr lang="en-US" sz="1300" dirty="0"/>
              <a:t>, </a:t>
            </a:r>
            <a:r>
              <a:rPr lang="en-US" sz="1300" dirty="0" err="1"/>
              <a:t>Bohen</a:t>
            </a:r>
            <a:r>
              <a:rPr lang="en-US" sz="1300" dirty="0"/>
              <a:t>, Bohn, </a:t>
            </a:r>
            <a:r>
              <a:rPr lang="en-US" sz="1300" dirty="0" err="1"/>
              <a:t>Borsuk</a:t>
            </a:r>
            <a:r>
              <a:rPr lang="en-US" sz="1300" dirty="0"/>
              <a:t>, </a:t>
            </a:r>
            <a:r>
              <a:rPr lang="en-US" sz="1300" dirty="0" err="1"/>
              <a:t>Brendle</a:t>
            </a:r>
            <a:r>
              <a:rPr lang="en-US" sz="1300" dirty="0"/>
              <a:t>, Butler, </a:t>
            </a:r>
            <a:r>
              <a:rPr lang="en-US" sz="1300" dirty="0" err="1"/>
              <a:t>Calle</a:t>
            </a:r>
            <a:r>
              <a:rPr lang="en-US" sz="1300" dirty="0"/>
              <a:t>, Cantwell, Carrell, </a:t>
            </a:r>
            <a:r>
              <a:rPr lang="en-US" sz="1300" dirty="0" err="1"/>
              <a:t>Chinlund</a:t>
            </a:r>
            <a:r>
              <a:rPr lang="en-US" sz="1300" dirty="0"/>
              <a:t>, </a:t>
            </a:r>
            <a:r>
              <a:rPr lang="en-US" sz="1300" dirty="0" err="1"/>
              <a:t>Cirker</a:t>
            </a:r>
            <a:r>
              <a:rPr lang="en-US" sz="1300" dirty="0"/>
              <a:t>, Cohen, </a:t>
            </a:r>
            <a:r>
              <a:rPr lang="en-US" sz="1300" dirty="0" err="1"/>
              <a:t>Collas</a:t>
            </a:r>
            <a:r>
              <a:rPr lang="en-US" sz="1300" dirty="0"/>
              <a:t>, Couch, </a:t>
            </a:r>
            <a:r>
              <a:rPr lang="en-US" sz="1300" dirty="0" err="1"/>
              <a:t>Callegher</a:t>
            </a:r>
            <a:r>
              <a:rPr lang="en-US" sz="1300" dirty="0"/>
              <a:t>, </a:t>
            </a:r>
            <a:r>
              <a:rPr lang="en-US" sz="1300" dirty="0" err="1"/>
              <a:t>Calcaterra</a:t>
            </a:r>
            <a:r>
              <a:rPr lang="en-US" sz="1300" dirty="0"/>
              <a:t>, Cook, Carey, </a:t>
            </a:r>
            <a:r>
              <a:rPr lang="en-US" sz="1300" dirty="0" err="1"/>
              <a:t>Cassell</a:t>
            </a:r>
            <a:r>
              <a:rPr lang="en-US" sz="1300" dirty="0"/>
              <a:t>, Chen, Chung, Clarke, Cohn, Carton, Crowley, </a:t>
            </a:r>
            <a:r>
              <a:rPr lang="en-US" sz="1300" dirty="0" err="1"/>
              <a:t>Curbelo</a:t>
            </a:r>
            <a:r>
              <a:rPr lang="en-US" sz="1300" dirty="0"/>
              <a:t>, </a:t>
            </a:r>
            <a:r>
              <a:rPr lang="en-US" sz="1300" dirty="0" err="1"/>
              <a:t>Dellamanna</a:t>
            </a:r>
            <a:r>
              <a:rPr lang="en-US" sz="1300" dirty="0"/>
              <a:t>, Diaz, </a:t>
            </a:r>
            <a:r>
              <a:rPr lang="en-US" sz="1300" dirty="0" err="1"/>
              <a:t>Dirar</a:t>
            </a:r>
            <a:r>
              <a:rPr lang="en-US" sz="1300" dirty="0"/>
              <a:t>, Duncan, </a:t>
            </a:r>
            <a:r>
              <a:rPr lang="en-US" sz="1300" dirty="0" err="1"/>
              <a:t>Dagostino</a:t>
            </a:r>
            <a:r>
              <a:rPr lang="en-US" sz="1300" dirty="0"/>
              <a:t>, </a:t>
            </a:r>
            <a:r>
              <a:rPr lang="en-US" sz="1300" dirty="0" err="1"/>
              <a:t>Delakas</a:t>
            </a:r>
            <a:r>
              <a:rPr lang="en-US" sz="1300" dirty="0"/>
              <a:t>, Dillon, </a:t>
            </a:r>
            <a:r>
              <a:rPr lang="en-US" sz="1300" dirty="0" err="1"/>
              <a:t>Donaghey</a:t>
            </a:r>
            <a:r>
              <a:rPr lang="en-US" sz="1300" dirty="0"/>
              <a:t>, Daly, Dawson, </a:t>
            </a:r>
            <a:r>
              <a:rPr lang="en-US" sz="1300" dirty="0" err="1"/>
              <a:t>Edery</a:t>
            </a:r>
            <a:r>
              <a:rPr lang="en-US" sz="1300" dirty="0"/>
              <a:t>, Ellis, Elliott, Eastman, Easton, Famous, </a:t>
            </a:r>
            <a:r>
              <a:rPr lang="en-US" sz="1300" dirty="0" err="1"/>
              <a:t>Fermin</a:t>
            </a:r>
            <a:r>
              <a:rPr lang="en-US" sz="1300" dirty="0"/>
              <a:t>, </a:t>
            </a:r>
            <a:r>
              <a:rPr lang="en-US" sz="1300" dirty="0" err="1"/>
              <a:t>Fialco</a:t>
            </a:r>
            <a:r>
              <a:rPr lang="en-US" sz="1300" dirty="0"/>
              <a:t>, </a:t>
            </a:r>
            <a:r>
              <a:rPr lang="en-US" sz="1300" dirty="0" err="1"/>
              <a:t>Finklestein</a:t>
            </a:r>
            <a:r>
              <a:rPr lang="en-US" sz="1300" dirty="0"/>
              <a:t>, Farber, </a:t>
            </a:r>
            <a:r>
              <a:rPr lang="en-US" sz="1300" dirty="0" err="1"/>
              <a:t>Falkin</a:t>
            </a:r>
            <a:r>
              <a:rPr lang="en-US" sz="1300" dirty="0"/>
              <a:t>, </a:t>
            </a:r>
            <a:r>
              <a:rPr lang="en-US" sz="1300" dirty="0" err="1"/>
              <a:t>Feinman</a:t>
            </a:r>
            <a:r>
              <a:rPr lang="en-US" sz="1300" dirty="0"/>
              <a:t>, Friedman, Gardner, </a:t>
            </a:r>
            <a:r>
              <a:rPr lang="en-US" sz="1300" dirty="0" err="1"/>
              <a:t>Gelpi</a:t>
            </a:r>
            <a:r>
              <a:rPr lang="en-US" sz="1300" dirty="0"/>
              <a:t>, Glascock, Grandfield, </a:t>
            </a:r>
            <a:r>
              <a:rPr lang="en-US" sz="1300" dirty="0" err="1"/>
              <a:t>Greenbaum</a:t>
            </a:r>
            <a:r>
              <a:rPr lang="en-US" sz="1300" dirty="0"/>
              <a:t> Greenwood, Gruber, </a:t>
            </a:r>
            <a:r>
              <a:rPr lang="en-US" sz="1300" dirty="0" err="1"/>
              <a:t>Garil</a:t>
            </a:r>
            <a:r>
              <a:rPr lang="en-US" sz="1300" dirty="0"/>
              <a:t>, Goff, Gladwell, Greenup, Gannon, </a:t>
            </a:r>
            <a:r>
              <a:rPr lang="en-US" sz="1300" dirty="0" err="1"/>
              <a:t>Ganshaw</a:t>
            </a:r>
            <a:r>
              <a:rPr lang="en-US" sz="1300" dirty="0"/>
              <a:t>, Garcia, </a:t>
            </a:r>
            <a:r>
              <a:rPr lang="en-US" sz="1300" dirty="0" err="1"/>
              <a:t>Gennis</a:t>
            </a:r>
            <a:r>
              <a:rPr lang="en-US" sz="1300" dirty="0"/>
              <a:t>, Gerard, </a:t>
            </a:r>
            <a:r>
              <a:rPr lang="en-US" sz="1300" dirty="0" err="1"/>
              <a:t>Gericke</a:t>
            </a:r>
            <a:r>
              <a:rPr lang="en-US" sz="1300" dirty="0"/>
              <a:t>, Gilbert, Glassman, Glazer, </a:t>
            </a:r>
            <a:r>
              <a:rPr lang="en-US" sz="1300" dirty="0" err="1"/>
              <a:t>Gomendio</a:t>
            </a:r>
            <a:r>
              <a:rPr lang="en-US" sz="1300" dirty="0"/>
              <a:t>, Gonzalez, Greenstein, </a:t>
            </a:r>
            <a:r>
              <a:rPr lang="en-US" sz="1300" dirty="0" err="1"/>
              <a:t>Guglielmo</a:t>
            </a:r>
            <a:r>
              <a:rPr lang="en-US" sz="1300" dirty="0"/>
              <a:t>, </a:t>
            </a:r>
            <a:r>
              <a:rPr lang="en-US" sz="1300" dirty="0" err="1"/>
              <a:t>Gurman</a:t>
            </a:r>
            <a:r>
              <a:rPr lang="en-US" sz="1300" dirty="0"/>
              <a:t>, </a:t>
            </a:r>
            <a:r>
              <a:rPr lang="en-US" sz="1300" dirty="0" err="1"/>
              <a:t>Haberkorn</a:t>
            </a:r>
            <a:r>
              <a:rPr lang="en-US" sz="1300" dirty="0"/>
              <a:t>, Hoskins, Hussein, Hamm, Hardwick, Harrell, Hauptman, Hawkins, Henderson, Hayman, </a:t>
            </a:r>
            <a:r>
              <a:rPr lang="en-US" sz="1300" dirty="0" err="1"/>
              <a:t>Hibara</a:t>
            </a:r>
            <a:r>
              <a:rPr lang="en-US" sz="1300" dirty="0"/>
              <a:t>, </a:t>
            </a:r>
            <a:r>
              <a:rPr lang="en-US" sz="1300" dirty="0" err="1"/>
              <a:t>Hehmann</a:t>
            </a:r>
            <a:r>
              <a:rPr lang="en-US" sz="1300" dirty="0"/>
              <a:t>, </a:t>
            </a:r>
            <a:r>
              <a:rPr lang="en-US" sz="1300" dirty="0" err="1"/>
              <a:t>Herbst</a:t>
            </a:r>
            <a:r>
              <a:rPr lang="en-US" sz="1300" dirty="0"/>
              <a:t>, Hedges, Hogan, Hoffman, Horowitz, Hsu, Huber, </a:t>
            </a:r>
            <a:r>
              <a:rPr lang="en-US" sz="1300" dirty="0" err="1"/>
              <a:t>Ikiz</a:t>
            </a:r>
            <a:r>
              <a:rPr lang="en-US" sz="1300" dirty="0"/>
              <a:t>, </a:t>
            </a:r>
            <a:r>
              <a:rPr lang="en-US" sz="1300" dirty="0" err="1"/>
              <a:t>Jaroschy</a:t>
            </a:r>
            <a:r>
              <a:rPr lang="en-US" sz="1300" dirty="0"/>
              <a:t>, Johann, Jacobs, </a:t>
            </a:r>
            <a:r>
              <a:rPr lang="en-US" sz="1300" dirty="0" err="1"/>
              <a:t>Jara</a:t>
            </a:r>
            <a:r>
              <a:rPr lang="en-US" sz="1300" dirty="0"/>
              <a:t>, Johnson, Kassel, Keegan, Kuroda, </a:t>
            </a:r>
            <a:r>
              <a:rPr lang="en-US" sz="1300" dirty="0" err="1"/>
              <a:t>Kavanau</a:t>
            </a:r>
            <a:r>
              <a:rPr lang="en-US" sz="1300" dirty="0"/>
              <a:t>, Keller, </a:t>
            </a:r>
            <a:r>
              <a:rPr lang="en-US" sz="1300" dirty="0" err="1"/>
              <a:t>Kevill</a:t>
            </a:r>
            <a:r>
              <a:rPr lang="en-US" sz="1300" dirty="0"/>
              <a:t>, </a:t>
            </a:r>
            <a:r>
              <a:rPr lang="en-US" sz="1300" dirty="0" err="1"/>
              <a:t>Kiew</a:t>
            </a:r>
            <a:r>
              <a:rPr lang="en-US" sz="1300" dirty="0"/>
              <a:t>, Kimbrough, Kline, </a:t>
            </a:r>
            <a:r>
              <a:rPr lang="en-US" sz="1300" dirty="0" err="1"/>
              <a:t>Kossoff</a:t>
            </a:r>
            <a:r>
              <a:rPr lang="en-US" sz="1300" dirty="0"/>
              <a:t>, </a:t>
            </a:r>
            <a:r>
              <a:rPr lang="en-US" sz="1300" dirty="0" err="1"/>
              <a:t>Kotzitzky</a:t>
            </a:r>
            <a:r>
              <a:rPr lang="en-US" sz="1300" dirty="0"/>
              <a:t>, Kahn, </a:t>
            </a:r>
            <a:r>
              <a:rPr lang="en-US" sz="1300" dirty="0" err="1"/>
              <a:t>Kiesler</a:t>
            </a:r>
            <a:r>
              <a:rPr lang="en-US" sz="1300" dirty="0"/>
              <a:t>, </a:t>
            </a:r>
            <a:r>
              <a:rPr lang="en-US" sz="1300" dirty="0" err="1"/>
              <a:t>Kosser</a:t>
            </a:r>
            <a:r>
              <a:rPr lang="en-US" sz="1300" dirty="0"/>
              <a:t>, </a:t>
            </a:r>
            <a:r>
              <a:rPr lang="en-US" sz="1300" dirty="0" err="1"/>
              <a:t>Korte</a:t>
            </a:r>
            <a:r>
              <a:rPr lang="en-US" sz="1300" dirty="0"/>
              <a:t>, Leibowitz, Lin, Liu, </a:t>
            </a:r>
            <a:r>
              <a:rPr lang="en-US" sz="1300" dirty="0" err="1"/>
              <a:t>Lowrance</a:t>
            </a:r>
            <a:r>
              <a:rPr lang="en-US" sz="1300" dirty="0"/>
              <a:t>, </a:t>
            </a:r>
            <a:r>
              <a:rPr lang="en-US" sz="1300" dirty="0" err="1"/>
              <a:t>Lundh</a:t>
            </a:r>
            <a:r>
              <a:rPr lang="en-US" sz="1300" dirty="0"/>
              <a:t>, </a:t>
            </a:r>
            <a:r>
              <a:rPr lang="en-US" sz="1300" dirty="0" err="1"/>
              <a:t>Laux</a:t>
            </a:r>
            <a:r>
              <a:rPr lang="en-US" sz="1300" dirty="0"/>
              <a:t>, </a:t>
            </a:r>
            <a:r>
              <a:rPr lang="en-US" sz="1300" dirty="0" err="1"/>
              <a:t>Leifer</a:t>
            </a:r>
            <a:r>
              <a:rPr lang="en-US" sz="1300" dirty="0"/>
              <a:t>, Leung, Levine, </a:t>
            </a:r>
            <a:r>
              <a:rPr lang="en-US" sz="1300" dirty="0" err="1"/>
              <a:t>Leiw</a:t>
            </a:r>
            <a:r>
              <a:rPr lang="en-US" sz="1300" dirty="0"/>
              <a:t>, Lockwood, Logrono, </a:t>
            </a:r>
            <a:r>
              <a:rPr lang="en-US" sz="1300" dirty="0" err="1"/>
              <a:t>Lohnes</a:t>
            </a:r>
            <a:r>
              <a:rPr lang="en-US" sz="1300" dirty="0"/>
              <a:t>, </a:t>
            </a:r>
            <a:r>
              <a:rPr lang="en-US" sz="1300" dirty="0" err="1"/>
              <a:t>Lowet</a:t>
            </a:r>
            <a:r>
              <a:rPr lang="en-US" sz="1300" dirty="0"/>
              <a:t>, </a:t>
            </a:r>
            <a:r>
              <a:rPr lang="en-US" sz="1300" dirty="0" err="1"/>
              <a:t>Laber</a:t>
            </a:r>
            <a:r>
              <a:rPr lang="en-US" sz="1300" dirty="0"/>
              <a:t>, </a:t>
            </a:r>
            <a:r>
              <a:rPr lang="en-US" sz="1300" dirty="0" err="1"/>
              <a:t>Leonardi</a:t>
            </a:r>
            <a:r>
              <a:rPr lang="en-US" sz="1300" dirty="0"/>
              <a:t>, Marten, McLean, Michaels, Miranda, Moy, Marin, Muir, Murphy, </a:t>
            </a:r>
            <a:r>
              <a:rPr lang="en-US" sz="1300" dirty="0" err="1"/>
              <a:t>Marodon</a:t>
            </a:r>
            <a:r>
              <a:rPr lang="en-US" sz="1300" dirty="0"/>
              <a:t>, Matos, Mendoza, </a:t>
            </a:r>
            <a:r>
              <a:rPr lang="en-US" sz="1300" dirty="0" err="1"/>
              <a:t>Muraki</a:t>
            </a:r>
            <a:r>
              <a:rPr lang="en-US" sz="1300" dirty="0"/>
              <a:t>, Neck, Needham, </a:t>
            </a:r>
            <a:r>
              <a:rPr lang="en-US" sz="1300" dirty="0" err="1"/>
              <a:t>Noboa</a:t>
            </a:r>
            <a:r>
              <a:rPr lang="en-US" sz="1300" dirty="0"/>
              <a:t>, Null, </a:t>
            </a:r>
            <a:r>
              <a:rPr lang="en-US" sz="1300" dirty="0" err="1"/>
              <a:t>O’Flynn</a:t>
            </a:r>
            <a:r>
              <a:rPr lang="en-US" sz="1300" dirty="0"/>
              <a:t>, O’Neill, </a:t>
            </a:r>
            <a:r>
              <a:rPr lang="en-US" sz="1300" dirty="0" err="1"/>
              <a:t>Orlowski</a:t>
            </a:r>
            <a:r>
              <a:rPr lang="en-US" sz="1300" dirty="0"/>
              <a:t>, Perkins, Pieper, Pierre, Pons, </a:t>
            </a:r>
            <a:r>
              <a:rPr lang="en-US" sz="1300" dirty="0" err="1"/>
              <a:t>Pruska</a:t>
            </a:r>
            <a:r>
              <a:rPr lang="en-US" sz="1300" dirty="0"/>
              <a:t>, </a:t>
            </a:r>
            <a:r>
              <a:rPr lang="en-US" sz="1300" dirty="0" err="1"/>
              <a:t>Paulino</a:t>
            </a:r>
            <a:r>
              <a:rPr lang="en-US" sz="1300" dirty="0"/>
              <a:t>, Popper, Potter, Purpura, Palma, Perez, </a:t>
            </a:r>
            <a:r>
              <a:rPr lang="en-US" sz="1300" dirty="0" err="1"/>
              <a:t>Portocarrero</a:t>
            </a:r>
            <a:r>
              <a:rPr lang="en-US" sz="1300" dirty="0"/>
              <a:t>, </a:t>
            </a:r>
            <a:r>
              <a:rPr lang="en-US" sz="1300" dirty="0" err="1"/>
              <a:t>Punwasi</a:t>
            </a:r>
            <a:r>
              <a:rPr lang="en-US" sz="1300" dirty="0"/>
              <a:t>, Rader, Rankin, Ray, Reyes, Richardson, Ritter, </a:t>
            </a:r>
            <a:r>
              <a:rPr lang="en-US" sz="1300" dirty="0" err="1"/>
              <a:t>Roos</a:t>
            </a:r>
            <a:r>
              <a:rPr lang="en-US" sz="1300" dirty="0"/>
              <a:t>, Rose, Rosenfeld, Roth, Rutherford, Rustin, Ramos, Regan, </a:t>
            </a:r>
            <a:r>
              <a:rPr lang="en-US" sz="1300" dirty="0" err="1"/>
              <a:t>Reisman</a:t>
            </a:r>
            <a:r>
              <a:rPr lang="en-US" sz="1300" dirty="0"/>
              <a:t>, </a:t>
            </a:r>
            <a:r>
              <a:rPr lang="en-US" sz="1300" dirty="0" err="1"/>
              <a:t>Renkert</a:t>
            </a:r>
            <a:r>
              <a:rPr lang="en-US" sz="1300" dirty="0"/>
              <a:t>, Roberts, Rowan, Rene, Rosario, </a:t>
            </a:r>
            <a:r>
              <a:rPr lang="en-US" sz="1300" dirty="0" err="1"/>
              <a:t>Rothbart</a:t>
            </a:r>
            <a:r>
              <a:rPr lang="en-US" sz="1300" dirty="0"/>
              <a:t>, Saperstein, </a:t>
            </a:r>
            <a:r>
              <a:rPr lang="en-US" sz="1300" dirty="0" err="1"/>
              <a:t>Schoenbrod</a:t>
            </a:r>
            <a:r>
              <a:rPr lang="en-US" sz="1300" dirty="0"/>
              <a:t>, </a:t>
            </a:r>
            <a:r>
              <a:rPr lang="en-US" sz="1300" dirty="0" err="1"/>
              <a:t>Schwed</a:t>
            </a:r>
            <a:r>
              <a:rPr lang="en-US" sz="1300" dirty="0"/>
              <a:t>, Sears, </a:t>
            </a:r>
            <a:r>
              <a:rPr lang="en-US" sz="1300" dirty="0" err="1"/>
              <a:t>Statosky</a:t>
            </a:r>
            <a:r>
              <a:rPr lang="en-US" sz="1300" dirty="0"/>
              <a:t>, </a:t>
            </a:r>
            <a:r>
              <a:rPr lang="en-US" sz="1300" dirty="0" err="1"/>
              <a:t>Sutphen</a:t>
            </a:r>
            <a:r>
              <a:rPr lang="en-US" sz="1300" dirty="0"/>
              <a:t>, Sheehy, Silverton, Silverman, Silverstein, </a:t>
            </a:r>
            <a:r>
              <a:rPr lang="en-US" sz="1300" dirty="0" err="1"/>
              <a:t>Sklar</a:t>
            </a:r>
            <a:r>
              <a:rPr lang="en-US" sz="1300" dirty="0"/>
              <a:t>, </a:t>
            </a:r>
            <a:r>
              <a:rPr lang="en-US" sz="1300" dirty="0" err="1"/>
              <a:t>Slotkin</a:t>
            </a:r>
            <a:r>
              <a:rPr lang="en-US" sz="1300" dirty="0"/>
              <a:t>, </a:t>
            </a:r>
            <a:r>
              <a:rPr lang="en-US" sz="1300" dirty="0" err="1"/>
              <a:t>Speros</a:t>
            </a:r>
            <a:r>
              <a:rPr lang="en-US" sz="1300" dirty="0"/>
              <a:t>, </a:t>
            </a:r>
            <a:r>
              <a:rPr lang="en-US" sz="1300" dirty="0" err="1"/>
              <a:t>Stollman</a:t>
            </a:r>
            <a:r>
              <a:rPr lang="en-US" sz="1300" dirty="0"/>
              <a:t>, </a:t>
            </a:r>
            <a:r>
              <a:rPr lang="en-US" sz="1300" dirty="0" err="1"/>
              <a:t>Sadowski</a:t>
            </a:r>
            <a:r>
              <a:rPr lang="en-US" sz="1300" dirty="0"/>
              <a:t>, </a:t>
            </a:r>
            <a:r>
              <a:rPr lang="en-US" sz="1300" dirty="0" err="1"/>
              <a:t>Schles</a:t>
            </a:r>
            <a:r>
              <a:rPr lang="en-US" sz="1300" dirty="0"/>
              <a:t>, Shapiro, </a:t>
            </a:r>
            <a:r>
              <a:rPr lang="en-US" sz="1300" dirty="0" err="1"/>
              <a:t>Sigdel</a:t>
            </a:r>
            <a:r>
              <a:rPr lang="en-US" sz="1300" dirty="0"/>
              <a:t>, Snow, Spencer, </a:t>
            </a:r>
            <a:r>
              <a:rPr lang="en-US" sz="1300" dirty="0" err="1"/>
              <a:t>Steinkol</a:t>
            </a:r>
            <a:r>
              <a:rPr lang="en-US" sz="1300" dirty="0"/>
              <a:t>, Stewart, </a:t>
            </a:r>
            <a:r>
              <a:rPr lang="en-US" sz="1300" dirty="0" err="1"/>
              <a:t>Stires</a:t>
            </a:r>
            <a:r>
              <a:rPr lang="en-US" sz="1300" dirty="0"/>
              <a:t>, </a:t>
            </a:r>
            <a:r>
              <a:rPr lang="en-US" sz="1300" dirty="0" err="1"/>
              <a:t>Stopnik</a:t>
            </a:r>
            <a:r>
              <a:rPr lang="en-US" sz="1300" dirty="0"/>
              <a:t>, </a:t>
            </a:r>
            <a:r>
              <a:rPr lang="en-US" sz="1300" dirty="0" err="1"/>
              <a:t>Stonehill</a:t>
            </a:r>
            <a:r>
              <a:rPr lang="en-US" sz="1300" dirty="0"/>
              <a:t>, </a:t>
            </a:r>
            <a:r>
              <a:rPr lang="en-US" sz="1300" dirty="0" err="1"/>
              <a:t>Tayss</a:t>
            </a:r>
            <a:r>
              <a:rPr lang="en-US" sz="1300" dirty="0"/>
              <a:t>, Tilney, Temple, </a:t>
            </a:r>
            <a:r>
              <a:rPr lang="en-US" sz="1300" dirty="0" err="1"/>
              <a:t>Torfield</a:t>
            </a:r>
            <a:r>
              <a:rPr lang="en-US" sz="1300" dirty="0"/>
              <a:t>, Townsend, </a:t>
            </a:r>
            <a:r>
              <a:rPr lang="en-US" sz="1300" dirty="0" err="1"/>
              <a:t>Trimpin</a:t>
            </a:r>
            <a:r>
              <a:rPr lang="en-US" sz="1300" dirty="0"/>
              <a:t>, </a:t>
            </a:r>
            <a:r>
              <a:rPr lang="en-US" sz="1300" dirty="0" err="1"/>
              <a:t>Turchin</a:t>
            </a:r>
            <a:r>
              <a:rPr lang="en-US" sz="1300" dirty="0"/>
              <a:t>, Villa, </a:t>
            </a:r>
            <a:r>
              <a:rPr lang="en-US" sz="1300" dirty="0" err="1"/>
              <a:t>Vasillov</a:t>
            </a:r>
            <a:r>
              <a:rPr lang="en-US" sz="1300" dirty="0"/>
              <a:t>, </a:t>
            </a:r>
            <a:r>
              <a:rPr lang="en-US" sz="1300" dirty="0" err="1"/>
              <a:t>Voda</a:t>
            </a:r>
            <a:r>
              <a:rPr lang="en-US" sz="1300" dirty="0"/>
              <a:t>, Waring, Weber, Weinstein, Wang, </a:t>
            </a:r>
            <a:r>
              <a:rPr lang="en-US" sz="1300" dirty="0" err="1"/>
              <a:t>Wegimont</a:t>
            </a:r>
            <a:r>
              <a:rPr lang="en-US" sz="1300" dirty="0"/>
              <a:t>, Weed, </a:t>
            </a:r>
            <a:r>
              <a:rPr lang="en-US" sz="1300" dirty="0" err="1"/>
              <a:t>Weishaus</a:t>
            </a:r>
            <a:r>
              <a:rPr lang="en-US" sz="1300" dirty="0"/>
              <a:t>.</a:t>
            </a:r>
            <a:endParaRPr lang="en-US" sz="1300"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Gladwell’s “Connector” Experiment:</a:t>
            </a:r>
            <a:endParaRPr lang="en-US" sz="3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272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12</a:t>
            </a:fld>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Case Study #2</a:t>
            </a:r>
            <a:endParaRPr lang="en-US" sz="3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pic>
        <p:nvPicPr>
          <p:cNvPr id="1026" name="Picture 2" descr="https://gallery.mailchimp.com/e8dc2f2d9405f4a028431548a/images/f7cd4523-f92d-4c87-adc0-b71dec8903e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62710"/>
            <a:ext cx="5715000" cy="1743076"/>
          </a:xfrm>
          <a:prstGeom prst="rect">
            <a:avLst/>
          </a:prstGeom>
          <a:noFill/>
          <a:ln w="9525">
            <a:solidFill>
              <a:srgbClr val="934BC9"/>
            </a:solidFill>
          </a:ln>
          <a:extLst>
            <a:ext uri="{909E8E84-426E-40DD-AFC4-6F175D3DCCD1}">
              <a14:hiddenFill xmlns:a14="http://schemas.microsoft.com/office/drawing/2010/main">
                <a:solidFill>
                  <a:srgbClr val="FFFFFF"/>
                </a:solidFill>
              </a14:hiddenFill>
            </a:ext>
          </a:extLst>
        </p:spPr>
      </p:pic>
      <p:pic>
        <p:nvPicPr>
          <p:cNvPr id="1028" name="Picture 4" descr="https://gallery.mailchimp.com/e8dc2f2d9405f4a028431548a/images/2b3d0e4d-6d6b-4900-8fea-ad1571036a72.jpg"/>
          <p:cNvPicPr>
            <a:picLocks noChangeAspect="1" noChangeArrowheads="1"/>
          </p:cNvPicPr>
          <p:nvPr/>
        </p:nvPicPr>
        <p:blipFill rotWithShape="1">
          <a:blip r:embed="rId5">
            <a:extLst>
              <a:ext uri="{28A0092B-C50C-407E-A947-70E740481C1C}">
                <a14:useLocalDpi xmlns:a14="http://schemas.microsoft.com/office/drawing/2010/main" val="0"/>
              </a:ext>
            </a:extLst>
          </a:blip>
          <a:srcRect r="17781"/>
          <a:stretch/>
        </p:blipFill>
        <p:spPr bwMode="auto">
          <a:xfrm>
            <a:off x="2473839" y="3573096"/>
            <a:ext cx="6067445" cy="1746504"/>
          </a:xfrm>
          <a:prstGeom prst="rect">
            <a:avLst/>
          </a:prstGeom>
          <a:ln w="3175" cap="sq" cmpd="thickThin">
            <a:solidFill>
              <a:srgbClr val="934BC9"/>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751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13</a:t>
            </a:fld>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Case Study #2</a:t>
            </a:r>
            <a:endParaRPr lang="en-US" sz="3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39783" y="2528541"/>
            <a:ext cx="7473450" cy="1259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330066"/>
              </a:buClr>
              <a:buSzPct val="100000"/>
              <a:buNone/>
            </a:pPr>
            <a:r>
              <a:rPr lang="en-US" dirty="0" smtClean="0"/>
              <a:t>“You are your own example.”</a:t>
            </a:r>
          </a:p>
          <a:p>
            <a:pPr marL="0" indent="0" algn="r">
              <a:buClr>
                <a:srgbClr val="330066"/>
              </a:buClr>
              <a:buSzPct val="100000"/>
              <a:buNone/>
            </a:pPr>
            <a:r>
              <a:rPr lang="en-US" dirty="0" smtClean="0"/>
              <a:t>-Katherine Swank</a:t>
            </a:r>
          </a:p>
        </p:txBody>
      </p:sp>
    </p:spTree>
    <p:extLst>
      <p:ext uri="{BB962C8B-B14F-4D97-AF65-F5344CB8AC3E}">
        <p14:creationId xmlns:p14="http://schemas.microsoft.com/office/powerpoint/2010/main" val="4094558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14</a:t>
            </a:fld>
            <a:endParaRPr lang="en-US" dirty="0"/>
          </a:p>
        </p:txBody>
      </p:sp>
      <p:sp>
        <p:nvSpPr>
          <p:cNvPr id="12" name="Content Placeholder 2"/>
          <p:cNvSpPr txBox="1">
            <a:spLocks/>
          </p:cNvSpPr>
          <p:nvPr/>
        </p:nvSpPr>
        <p:spPr>
          <a:xfrm>
            <a:off x="304801" y="1581708"/>
            <a:ext cx="8458200" cy="3422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r>
              <a:rPr lang="en-US" sz="2500" i="1" dirty="0" smtClean="0"/>
              <a:t>The Tipping Point: How Little Things Can Make a Big Difference</a:t>
            </a:r>
            <a:r>
              <a:rPr lang="en-US" sz="2500" dirty="0" smtClean="0"/>
              <a:t> by Malcom Gladwell</a:t>
            </a:r>
          </a:p>
          <a:p>
            <a:pPr>
              <a:buClr>
                <a:srgbClr val="330066"/>
              </a:buClr>
              <a:buSzPct val="100000"/>
              <a:buBlip>
                <a:blip r:embed="rId4"/>
              </a:buBlip>
            </a:pPr>
            <a:r>
              <a:rPr lang="en-US" sz="2500" dirty="0" smtClean="0">
                <a:hlinkClick r:id="rId5"/>
              </a:rPr>
              <a:t>The Science of Six Degrees of Separation</a:t>
            </a:r>
            <a:r>
              <a:rPr lang="en-US" sz="2500" dirty="0" smtClean="0"/>
              <a:t> (video)</a:t>
            </a:r>
          </a:p>
          <a:p>
            <a:pPr>
              <a:buClr>
                <a:srgbClr val="330066"/>
              </a:buClr>
              <a:buSzPct val="100000"/>
              <a:buBlip>
                <a:blip r:embed="rId4"/>
              </a:buBlip>
            </a:pPr>
            <a:r>
              <a:rPr lang="en-US" sz="2500" dirty="0">
                <a:hlinkClick r:id="rId6"/>
              </a:rPr>
              <a:t>“Six Degrees of Separation? Facebook Finds a Smaller </a:t>
            </a:r>
            <a:r>
              <a:rPr lang="en-US" sz="2500" dirty="0" smtClean="0">
                <a:hlinkClick r:id="rId6"/>
              </a:rPr>
              <a:t>Number” </a:t>
            </a:r>
            <a:r>
              <a:rPr lang="en-US" sz="2500" dirty="0"/>
              <a:t>By </a:t>
            </a:r>
            <a:r>
              <a:rPr lang="en-US" sz="2500" dirty="0" smtClean="0"/>
              <a:t>Jonah Bromwich, </a:t>
            </a:r>
            <a:r>
              <a:rPr lang="en-US" sz="2500" i="1" dirty="0" smtClean="0"/>
              <a:t>New York Times</a:t>
            </a:r>
            <a:r>
              <a:rPr lang="en-US" sz="2500" dirty="0" smtClean="0"/>
              <a:t> FEB</a:t>
            </a:r>
            <a:r>
              <a:rPr lang="en-US" sz="2500" dirty="0"/>
              <a:t>. 4, </a:t>
            </a:r>
            <a:r>
              <a:rPr lang="en-US" sz="2500" dirty="0" smtClean="0"/>
              <a:t>2016</a:t>
            </a:r>
          </a:p>
          <a:p>
            <a:pPr lvl="1">
              <a:buClr>
                <a:srgbClr val="330066"/>
              </a:buClr>
              <a:buSzPct val="100000"/>
              <a:buBlip>
                <a:blip r:embed="rId4"/>
              </a:buBlip>
            </a:pPr>
            <a:r>
              <a:rPr lang="en-US" sz="2500" dirty="0" smtClean="0">
                <a:hlinkClick r:id="rId7"/>
              </a:rPr>
              <a:t>Three </a:t>
            </a:r>
            <a:r>
              <a:rPr lang="en-US" sz="2500" dirty="0">
                <a:hlinkClick r:id="rId7"/>
              </a:rPr>
              <a:t>and a half degrees of </a:t>
            </a:r>
            <a:r>
              <a:rPr lang="en-US" sz="2500" dirty="0" smtClean="0">
                <a:hlinkClick r:id="rId7"/>
              </a:rPr>
              <a:t>separation</a:t>
            </a:r>
            <a:r>
              <a:rPr lang="en-US" sz="2500" dirty="0" smtClean="0"/>
              <a:t> by Facebook Research</a:t>
            </a:r>
            <a:endParaRPr lang="en-US" sz="2500" dirty="0"/>
          </a:p>
          <a:p>
            <a:pPr>
              <a:buClr>
                <a:srgbClr val="330066"/>
              </a:buClr>
              <a:buSzPct val="100000"/>
              <a:buBlip>
                <a:blip r:embed="rId4"/>
              </a:buBlip>
            </a:pPr>
            <a:r>
              <a:rPr lang="en-US" sz="2500" dirty="0" err="1" smtClean="0">
                <a:hlinkClick r:id="rId8"/>
              </a:rPr>
              <a:t>Klout</a:t>
            </a:r>
            <a:endParaRPr lang="en-US" sz="2500" dirty="0" smtClean="0"/>
          </a:p>
          <a:p>
            <a:pPr lvl="1">
              <a:buClr>
                <a:srgbClr val="330066"/>
              </a:buClr>
              <a:buSzPct val="100000"/>
              <a:buBlip>
                <a:blip r:embed="rId4"/>
              </a:buBlip>
            </a:pPr>
            <a:r>
              <a:rPr lang="en-US" sz="2500" dirty="0">
                <a:hlinkClick r:id="rId9"/>
              </a:rPr>
              <a:t>https://</a:t>
            </a:r>
            <a:r>
              <a:rPr lang="en-US" sz="2500" dirty="0" smtClean="0">
                <a:hlinkClick r:id="rId9"/>
              </a:rPr>
              <a:t>en.wikipedia.org/wiki/Klout</a:t>
            </a:r>
            <a:r>
              <a:rPr lang="en-US" sz="2500" dirty="0"/>
              <a:t/>
            </a:r>
            <a:br>
              <a:rPr lang="en-US" sz="2500" dirty="0"/>
            </a:br>
            <a:endParaRPr lang="en-US" sz="2500" i="1"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Resources</a:t>
            </a:r>
            <a:endParaRPr lang="en-US" sz="3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325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15</a:t>
            </a:fld>
            <a:endParaRPr lang="en-US" dirty="0"/>
          </a:p>
        </p:txBody>
      </p:sp>
      <p:sp>
        <p:nvSpPr>
          <p:cNvPr id="12" name="Content Placeholder 2"/>
          <p:cNvSpPr txBox="1">
            <a:spLocks/>
          </p:cNvSpPr>
          <p:nvPr/>
        </p:nvSpPr>
        <p:spPr>
          <a:xfrm>
            <a:off x="799012" y="2005019"/>
            <a:ext cx="8534402" cy="342207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r>
              <a:rPr lang="en-US" dirty="0" smtClean="0"/>
              <a:t>Connect to each other</a:t>
            </a:r>
          </a:p>
          <a:p>
            <a:pPr>
              <a:buClr>
                <a:srgbClr val="330066"/>
              </a:buClr>
              <a:buSzPct val="100000"/>
              <a:buFont typeface="Arial" panose="020B0604020202020204" pitchFamily="34" charset="0"/>
              <a:buBlip>
                <a:blip r:embed="rId4"/>
              </a:buBlip>
            </a:pPr>
            <a:endParaRPr lang="en-US" dirty="0" smtClean="0"/>
          </a:p>
          <a:p>
            <a:pPr>
              <a:buClr>
                <a:srgbClr val="330066"/>
              </a:buClr>
              <a:buSzPct val="100000"/>
              <a:buBlip>
                <a:blip r:embed="rId4"/>
              </a:buBlip>
            </a:pPr>
            <a:r>
              <a:rPr lang="en-US" dirty="0"/>
              <a:t>Post a question to our Facebook group: </a:t>
            </a:r>
            <a:r>
              <a:rPr lang="en-US" dirty="0" smtClean="0">
                <a:hlinkClick r:id="rId5"/>
              </a:rPr>
              <a:t>www.facebook.com/groups/canyouhearmenowRLN</a:t>
            </a:r>
            <a:r>
              <a:rPr lang="en-US" dirty="0">
                <a:hlinkClick r:id="rId5"/>
              </a:rPr>
              <a:t>/</a:t>
            </a:r>
            <a:r>
              <a:rPr lang="en-US" dirty="0"/>
              <a:t> </a:t>
            </a:r>
          </a:p>
          <a:p>
            <a:pPr marL="0" indent="0">
              <a:buClr>
                <a:srgbClr val="330066"/>
              </a:buClr>
              <a:buSzPct val="100000"/>
              <a:buNone/>
            </a:pPr>
            <a:endParaRPr lang="en-US" dirty="0"/>
          </a:p>
          <a:p>
            <a:pPr>
              <a:buClr>
                <a:srgbClr val="330066"/>
              </a:buClr>
              <a:buSzPct val="100000"/>
              <a:buFont typeface="Arial" panose="020B0604020202020204" pitchFamily="34" charset="0"/>
              <a:buBlip>
                <a:blip r:embed="rId4"/>
              </a:buBlip>
            </a:pPr>
            <a:r>
              <a:rPr lang="en-US" dirty="0" smtClean="0"/>
              <a:t>Email or call Rachael Burgess </a:t>
            </a:r>
          </a:p>
          <a:p>
            <a:pPr marL="0" indent="0">
              <a:buClr>
                <a:srgbClr val="330066"/>
              </a:buClr>
              <a:buSzPct val="100000"/>
              <a:buNone/>
            </a:pPr>
            <a:r>
              <a:rPr lang="en-US" dirty="0" smtClean="0"/>
              <a:t>(</a:t>
            </a:r>
            <a:r>
              <a:rPr lang="en-US" dirty="0" smtClean="0">
                <a:hlinkClick r:id="rId6"/>
              </a:rPr>
              <a:t>rburgess@rrc.edu</a:t>
            </a:r>
            <a:r>
              <a:rPr lang="en-US" dirty="0" smtClean="0"/>
              <a:t> or 215.576.0800; ext. 141)</a:t>
            </a:r>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Need help?</a:t>
            </a:r>
            <a:endParaRPr lang="en-US" sz="3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356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59314"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2</a:t>
            </a:fld>
            <a:endParaRPr lang="en-US" dirty="0"/>
          </a:p>
        </p:txBody>
      </p:sp>
      <p:sp>
        <p:nvSpPr>
          <p:cNvPr id="12" name="Content Placeholder 2"/>
          <p:cNvSpPr txBox="1">
            <a:spLocks/>
          </p:cNvSpPr>
          <p:nvPr/>
        </p:nvSpPr>
        <p:spPr>
          <a:xfrm>
            <a:off x="1066800" y="1650627"/>
            <a:ext cx="7473450" cy="37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r>
              <a:rPr lang="en-US" sz="3500" dirty="0"/>
              <a:t>Case study #1</a:t>
            </a:r>
          </a:p>
          <a:p>
            <a:pPr>
              <a:buClr>
                <a:srgbClr val="330066"/>
              </a:buClr>
              <a:buSzPct val="100000"/>
              <a:buFont typeface="Arial" panose="020B0604020202020204" pitchFamily="34" charset="0"/>
              <a:buBlip>
                <a:blip r:embed="rId4"/>
              </a:buBlip>
            </a:pPr>
            <a:r>
              <a:rPr lang="en-US" sz="3500" dirty="0"/>
              <a:t>Qualities of an influencer</a:t>
            </a:r>
          </a:p>
          <a:p>
            <a:pPr>
              <a:buClr>
                <a:srgbClr val="330066"/>
              </a:buClr>
              <a:buSzPct val="100000"/>
              <a:buFont typeface="Arial" panose="020B0604020202020204" pitchFamily="34" charset="0"/>
              <a:buBlip>
                <a:blip r:embed="rId4"/>
              </a:buBlip>
            </a:pPr>
            <a:r>
              <a:rPr lang="en-US" sz="3500" dirty="0"/>
              <a:t>Six Degrees of Separation</a:t>
            </a:r>
          </a:p>
          <a:p>
            <a:pPr>
              <a:buClr>
                <a:srgbClr val="330066"/>
              </a:buClr>
              <a:buSzPct val="100000"/>
              <a:buBlip>
                <a:blip r:embed="rId4"/>
              </a:buBlip>
            </a:pPr>
            <a:r>
              <a:rPr lang="en-US" sz="3500" dirty="0"/>
              <a:t>Gladwell’s “Connector” Experiment</a:t>
            </a:r>
          </a:p>
          <a:p>
            <a:pPr>
              <a:buClr>
                <a:srgbClr val="330066"/>
              </a:buClr>
              <a:buSzPct val="100000"/>
              <a:buFont typeface="Arial" panose="020B0604020202020204" pitchFamily="34" charset="0"/>
              <a:buBlip>
                <a:blip r:embed="rId4"/>
              </a:buBlip>
            </a:pPr>
            <a:r>
              <a:rPr lang="en-US" sz="3500" dirty="0"/>
              <a:t>Case study #2</a:t>
            </a:r>
          </a:p>
          <a:p>
            <a:pPr>
              <a:buClr>
                <a:srgbClr val="330066"/>
              </a:buClr>
              <a:buSzPct val="100000"/>
              <a:buFont typeface="Arial" panose="020B0604020202020204" pitchFamily="34" charset="0"/>
              <a:buBlip>
                <a:blip r:embed="rId4"/>
              </a:buBlip>
            </a:pPr>
            <a:r>
              <a:rPr lang="en-US" sz="3500" dirty="0"/>
              <a:t>Resources</a:t>
            </a:r>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Agenda: Who is an </a:t>
            </a:r>
            <a:r>
              <a:rPr lang="en-US" sz="3600" b="1"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influencer</a:t>
            </a:r>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a:t>
            </a:r>
            <a:endParaRPr lang="en-US" sz="3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623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79658" y="4625599"/>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3</a:t>
            </a:fld>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Case Study #1</a:t>
            </a:r>
            <a:endParaRPr lang="en-US" sz="3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quot;paul revere&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09" b="12426"/>
          <a:stretch/>
        </p:blipFill>
        <p:spPr bwMode="auto">
          <a:xfrm>
            <a:off x="564530" y="1524369"/>
            <a:ext cx="3599885" cy="36758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59655" y="5505425"/>
            <a:ext cx="2409634" cy="246221"/>
          </a:xfrm>
          <a:prstGeom prst="rect">
            <a:avLst/>
          </a:prstGeom>
        </p:spPr>
        <p:txBody>
          <a:bodyPr wrap="none">
            <a:spAutoFit/>
          </a:bodyPr>
          <a:lstStyle/>
          <a:p>
            <a:r>
              <a:rPr lang="en-US" sz="1000" dirty="0"/>
              <a:t>https://en.wikipedia.org/wiki/Paul_Revere</a:t>
            </a:r>
          </a:p>
        </p:txBody>
      </p:sp>
      <p:pic>
        <p:nvPicPr>
          <p:cNvPr id="1028" name="Picture 4" descr="william dawes"/>
          <p:cNvPicPr>
            <a:picLocks noChangeAspect="1" noChangeArrowheads="1"/>
          </p:cNvPicPr>
          <p:nvPr/>
        </p:nvPicPr>
        <p:blipFill rotWithShape="1">
          <a:blip r:embed="rId5">
            <a:extLst>
              <a:ext uri="{28A0092B-C50C-407E-A947-70E740481C1C}">
                <a14:useLocalDpi xmlns:a14="http://schemas.microsoft.com/office/drawing/2010/main" val="0"/>
              </a:ext>
            </a:extLst>
          </a:blip>
          <a:srcRect l="20157" r="24846"/>
          <a:stretch/>
        </p:blipFill>
        <p:spPr bwMode="auto">
          <a:xfrm>
            <a:off x="4913812" y="1524369"/>
            <a:ext cx="3602181" cy="36758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30296" y="5216327"/>
            <a:ext cx="1569212" cy="369332"/>
          </a:xfrm>
          <a:prstGeom prst="rect">
            <a:avLst/>
          </a:prstGeom>
          <a:noFill/>
        </p:spPr>
        <p:txBody>
          <a:bodyPr wrap="none" rtlCol="0">
            <a:spAutoFit/>
          </a:bodyPr>
          <a:lstStyle/>
          <a:p>
            <a:r>
              <a:rPr lang="en-US" dirty="0"/>
              <a:t>William </a:t>
            </a:r>
            <a:r>
              <a:rPr lang="en-US" dirty="0" smtClean="0"/>
              <a:t>Dawes</a:t>
            </a:r>
            <a:endParaRPr lang="en-US" dirty="0"/>
          </a:p>
        </p:txBody>
      </p:sp>
      <p:sp>
        <p:nvSpPr>
          <p:cNvPr id="11" name="TextBox 10"/>
          <p:cNvSpPr txBox="1"/>
          <p:nvPr/>
        </p:nvSpPr>
        <p:spPr>
          <a:xfrm>
            <a:off x="1723591" y="5216327"/>
            <a:ext cx="1281761" cy="369332"/>
          </a:xfrm>
          <a:prstGeom prst="rect">
            <a:avLst/>
          </a:prstGeom>
          <a:noFill/>
        </p:spPr>
        <p:txBody>
          <a:bodyPr wrap="none" rtlCol="0">
            <a:spAutoFit/>
          </a:bodyPr>
          <a:lstStyle/>
          <a:p>
            <a:r>
              <a:rPr lang="en-US" dirty="0" smtClean="0"/>
              <a:t>Paul Revere</a:t>
            </a:r>
            <a:endParaRPr lang="en-US" dirty="0"/>
          </a:p>
        </p:txBody>
      </p:sp>
      <p:sp>
        <p:nvSpPr>
          <p:cNvPr id="16" name="Rectangle 15"/>
          <p:cNvSpPr/>
          <p:nvPr/>
        </p:nvSpPr>
        <p:spPr>
          <a:xfrm>
            <a:off x="4874494" y="5505425"/>
            <a:ext cx="3680816" cy="246221"/>
          </a:xfrm>
          <a:prstGeom prst="rect">
            <a:avLst/>
          </a:prstGeom>
        </p:spPr>
        <p:txBody>
          <a:bodyPr wrap="none">
            <a:spAutoFit/>
          </a:bodyPr>
          <a:lstStyle/>
          <a:p>
            <a:r>
              <a:rPr lang="en-US" sz="1000" dirty="0"/>
              <a:t>http://www.history.com/news/the-midnight-ride-of-william-dawes</a:t>
            </a:r>
          </a:p>
        </p:txBody>
      </p:sp>
    </p:spTree>
    <p:extLst>
      <p:ext uri="{BB962C8B-B14F-4D97-AF65-F5344CB8AC3E}">
        <p14:creationId xmlns:p14="http://schemas.microsoft.com/office/powerpoint/2010/main" val="2377789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4</a:t>
            </a:fld>
            <a:endParaRPr lang="en-US" dirty="0"/>
          </a:p>
        </p:txBody>
      </p:sp>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094" y="247387"/>
            <a:ext cx="6515100" cy="55054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29735" y="5752838"/>
            <a:ext cx="3361818" cy="246221"/>
          </a:xfrm>
          <a:prstGeom prst="rect">
            <a:avLst/>
          </a:prstGeom>
          <a:noFill/>
        </p:spPr>
        <p:txBody>
          <a:bodyPr wrap="none" rtlCol="0">
            <a:spAutoFit/>
          </a:bodyPr>
          <a:lstStyle/>
          <a:p>
            <a:r>
              <a:rPr lang="en-US" sz="1000" dirty="0"/>
              <a:t>http://thehistoryjunkie.com/paul-revere-and-william-dawes/</a:t>
            </a:r>
          </a:p>
        </p:txBody>
      </p:sp>
    </p:spTree>
    <p:extLst>
      <p:ext uri="{BB962C8B-B14F-4D97-AF65-F5344CB8AC3E}">
        <p14:creationId xmlns:p14="http://schemas.microsoft.com/office/powerpoint/2010/main" val="607212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79658" y="4625599"/>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5</a:t>
            </a:fld>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Case Study #1</a:t>
            </a:r>
            <a:endParaRPr lang="en-US" sz="3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quot;paul revere&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09" b="12426"/>
          <a:stretch/>
        </p:blipFill>
        <p:spPr bwMode="auto">
          <a:xfrm>
            <a:off x="1608201" y="1295400"/>
            <a:ext cx="1397151" cy="1426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liam daw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57" r="24846"/>
          <a:stretch/>
        </p:blipFill>
        <p:spPr bwMode="auto">
          <a:xfrm>
            <a:off x="6015971" y="1313163"/>
            <a:ext cx="1397861" cy="14264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30295" y="2797911"/>
            <a:ext cx="1569212" cy="369332"/>
          </a:xfrm>
          <a:prstGeom prst="rect">
            <a:avLst/>
          </a:prstGeom>
          <a:noFill/>
        </p:spPr>
        <p:txBody>
          <a:bodyPr wrap="none" rtlCol="0">
            <a:spAutoFit/>
          </a:bodyPr>
          <a:lstStyle/>
          <a:p>
            <a:r>
              <a:rPr lang="en-US" dirty="0"/>
              <a:t>William </a:t>
            </a:r>
            <a:r>
              <a:rPr lang="en-US" dirty="0" smtClean="0"/>
              <a:t>Dawes</a:t>
            </a:r>
            <a:endParaRPr lang="en-US" dirty="0"/>
          </a:p>
        </p:txBody>
      </p:sp>
      <p:sp>
        <p:nvSpPr>
          <p:cNvPr id="11" name="TextBox 10"/>
          <p:cNvSpPr txBox="1"/>
          <p:nvPr/>
        </p:nvSpPr>
        <p:spPr>
          <a:xfrm>
            <a:off x="1665895" y="2798248"/>
            <a:ext cx="1281761" cy="369332"/>
          </a:xfrm>
          <a:prstGeom prst="rect">
            <a:avLst/>
          </a:prstGeom>
          <a:noFill/>
        </p:spPr>
        <p:txBody>
          <a:bodyPr wrap="none" rtlCol="0">
            <a:spAutoFit/>
          </a:bodyPr>
          <a:lstStyle/>
          <a:p>
            <a:r>
              <a:rPr lang="en-US" dirty="0" smtClean="0"/>
              <a:t>Paul Revere</a:t>
            </a:r>
            <a:endParaRPr lang="en-US" dirty="0"/>
          </a:p>
        </p:txBody>
      </p:sp>
      <p:sp>
        <p:nvSpPr>
          <p:cNvPr id="17" name="Content Placeholder 2"/>
          <p:cNvSpPr txBox="1">
            <a:spLocks/>
          </p:cNvSpPr>
          <p:nvPr/>
        </p:nvSpPr>
        <p:spPr>
          <a:xfrm>
            <a:off x="2749744" y="3226993"/>
            <a:ext cx="4328136" cy="218708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Blip>
                <a:blip r:embed="rId6"/>
              </a:buBlip>
            </a:pPr>
            <a:r>
              <a:rPr lang="en-US" dirty="0">
                <a:latin typeface="Microsoft JhengHei UI" panose="020B0604030504040204" pitchFamily="34" charset="-120"/>
                <a:ea typeface="Microsoft JhengHei UI" panose="020B0604030504040204" pitchFamily="34" charset="-120"/>
              </a:rPr>
              <a:t>Both Colonial patriots</a:t>
            </a:r>
          </a:p>
          <a:p>
            <a:pPr>
              <a:buClr>
                <a:srgbClr val="330066"/>
              </a:buClr>
              <a:buSzPct val="100000"/>
              <a:buFont typeface="Arial" panose="020B0604020202020204" pitchFamily="34" charset="0"/>
              <a:buBlip>
                <a:blip r:embed="rId6"/>
              </a:buBlip>
            </a:pPr>
            <a:r>
              <a:rPr lang="en-US" dirty="0" smtClean="0">
                <a:latin typeface="Microsoft JhengHei UI" panose="020B0604030504040204" pitchFamily="34" charset="-120"/>
                <a:ea typeface="Microsoft JhengHei UI" panose="020B0604030504040204" pitchFamily="34" charset="-120"/>
              </a:rPr>
              <a:t>Both brave</a:t>
            </a:r>
          </a:p>
          <a:p>
            <a:pPr>
              <a:buClr>
                <a:srgbClr val="330066"/>
              </a:buClr>
              <a:buSzPct val="100000"/>
              <a:buFont typeface="Arial" panose="020B0604020202020204" pitchFamily="34" charset="0"/>
              <a:buBlip>
                <a:blip r:embed="rId6"/>
              </a:buBlip>
            </a:pPr>
            <a:r>
              <a:rPr lang="en-US" dirty="0" smtClean="0">
                <a:latin typeface="Microsoft JhengHei UI" panose="020B0604030504040204" pitchFamily="34" charset="-120"/>
                <a:ea typeface="Microsoft JhengHei UI" panose="020B0604030504040204" pitchFamily="34" charset="-120"/>
              </a:rPr>
              <a:t>Same message</a:t>
            </a:r>
          </a:p>
          <a:p>
            <a:pPr>
              <a:buClr>
                <a:srgbClr val="330066"/>
              </a:buClr>
              <a:buSzPct val="100000"/>
              <a:buFont typeface="Arial" panose="020B0604020202020204" pitchFamily="34" charset="0"/>
              <a:buBlip>
                <a:blip r:embed="rId6"/>
              </a:buBlip>
            </a:pPr>
            <a:r>
              <a:rPr lang="en-US" dirty="0" smtClean="0">
                <a:latin typeface="Microsoft JhengHei UI" panose="020B0604030504040204" pitchFamily="34" charset="-120"/>
                <a:ea typeface="Microsoft JhengHei UI" panose="020B0604030504040204" pitchFamily="34" charset="-120"/>
              </a:rPr>
              <a:t>Started at the same time</a:t>
            </a:r>
          </a:p>
          <a:p>
            <a:pPr>
              <a:buClr>
                <a:srgbClr val="330066"/>
              </a:buClr>
              <a:buSzPct val="100000"/>
              <a:buFont typeface="Arial" panose="020B0604020202020204" pitchFamily="34" charset="0"/>
              <a:buBlip>
                <a:blip r:embed="rId6"/>
              </a:buBlip>
            </a:pPr>
            <a:r>
              <a:rPr lang="en-US" dirty="0" smtClean="0">
                <a:latin typeface="Microsoft JhengHei UI" panose="020B0604030504040204" pitchFamily="34" charset="-120"/>
                <a:ea typeface="Microsoft JhengHei UI" panose="020B0604030504040204" pitchFamily="34" charset="-120"/>
              </a:rPr>
              <a:t>Similar routes</a:t>
            </a:r>
          </a:p>
          <a:p>
            <a:pPr>
              <a:buClr>
                <a:srgbClr val="330066"/>
              </a:buClr>
              <a:buSzPct val="100000"/>
              <a:buFont typeface="Arial" panose="020B0604020202020204" pitchFamily="34" charset="0"/>
              <a:buBlip>
                <a:blip r:embed="rId6"/>
              </a:buBlip>
            </a:pPr>
            <a:endParaRPr lang="en-US" dirty="0" smtClean="0">
              <a:latin typeface="Microsoft JhengHei UI" panose="020B0604030504040204" pitchFamily="34" charset="-120"/>
              <a:ea typeface="Microsoft JhengHei UI" panose="020B0604030504040204" pitchFamily="34" charset="-120"/>
            </a:endParaRPr>
          </a:p>
          <a:p>
            <a:pPr>
              <a:buClr>
                <a:srgbClr val="330066"/>
              </a:buClr>
              <a:buSzPct val="100000"/>
              <a:buFont typeface="Arial" panose="020B0604020202020204" pitchFamily="34" charset="0"/>
              <a:buBlip>
                <a:blip r:embed="rId6"/>
              </a:buBlip>
            </a:pPr>
            <a:endParaRPr lang="en-US" dirty="0" smtClean="0"/>
          </a:p>
        </p:txBody>
      </p:sp>
    </p:spTree>
    <p:extLst>
      <p:ext uri="{BB962C8B-B14F-4D97-AF65-F5344CB8AC3E}">
        <p14:creationId xmlns:p14="http://schemas.microsoft.com/office/powerpoint/2010/main" val="1489885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79658" y="4625599"/>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6</a:t>
            </a:fld>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Case Study #1</a:t>
            </a:r>
            <a:endParaRPr lang="en-US" sz="3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quot;paul revere&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09" b="12426"/>
          <a:stretch/>
        </p:blipFill>
        <p:spPr bwMode="auto">
          <a:xfrm>
            <a:off x="1608201" y="1295400"/>
            <a:ext cx="1397151" cy="1426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liam daw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57" r="24846"/>
          <a:stretch/>
        </p:blipFill>
        <p:spPr bwMode="auto">
          <a:xfrm>
            <a:off x="6015971" y="1313163"/>
            <a:ext cx="1397861" cy="14264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30295" y="2797911"/>
            <a:ext cx="1569212" cy="369332"/>
          </a:xfrm>
          <a:prstGeom prst="rect">
            <a:avLst/>
          </a:prstGeom>
          <a:noFill/>
        </p:spPr>
        <p:txBody>
          <a:bodyPr wrap="none" rtlCol="0">
            <a:spAutoFit/>
          </a:bodyPr>
          <a:lstStyle/>
          <a:p>
            <a:r>
              <a:rPr lang="en-US" dirty="0"/>
              <a:t>William </a:t>
            </a:r>
            <a:r>
              <a:rPr lang="en-US" dirty="0" smtClean="0"/>
              <a:t>Dawes</a:t>
            </a:r>
            <a:endParaRPr lang="en-US" dirty="0"/>
          </a:p>
        </p:txBody>
      </p:sp>
      <p:sp>
        <p:nvSpPr>
          <p:cNvPr id="11" name="TextBox 10"/>
          <p:cNvSpPr txBox="1"/>
          <p:nvPr/>
        </p:nvSpPr>
        <p:spPr>
          <a:xfrm>
            <a:off x="1665895" y="2798248"/>
            <a:ext cx="1281761" cy="369332"/>
          </a:xfrm>
          <a:prstGeom prst="rect">
            <a:avLst/>
          </a:prstGeom>
          <a:noFill/>
        </p:spPr>
        <p:txBody>
          <a:bodyPr wrap="none" rtlCol="0">
            <a:spAutoFit/>
          </a:bodyPr>
          <a:lstStyle/>
          <a:p>
            <a:r>
              <a:rPr lang="en-US" dirty="0" smtClean="0"/>
              <a:t>Paul Revere</a:t>
            </a:r>
            <a:endParaRPr lang="en-US" dirty="0"/>
          </a:p>
        </p:txBody>
      </p:sp>
      <p:sp>
        <p:nvSpPr>
          <p:cNvPr id="17" name="Content Placeholder 2"/>
          <p:cNvSpPr txBox="1">
            <a:spLocks/>
          </p:cNvSpPr>
          <p:nvPr/>
        </p:nvSpPr>
        <p:spPr>
          <a:xfrm>
            <a:off x="475524" y="3243779"/>
            <a:ext cx="4096476" cy="21870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6"/>
              </a:buBlip>
            </a:pPr>
            <a:r>
              <a:rPr lang="en-US" sz="1800" dirty="0" smtClean="0">
                <a:latin typeface="Microsoft JhengHei UI" panose="020B0604030504040204" pitchFamily="34" charset="-120"/>
                <a:ea typeface="Microsoft JhengHei UI" panose="020B0604030504040204" pitchFamily="34" charset="-120"/>
              </a:rPr>
              <a:t>Well connected in the area</a:t>
            </a:r>
          </a:p>
          <a:p>
            <a:pPr>
              <a:buClr>
                <a:srgbClr val="330066"/>
              </a:buClr>
              <a:buSzPct val="100000"/>
              <a:buFont typeface="Arial" panose="020B0604020202020204" pitchFamily="34" charset="0"/>
              <a:buBlip>
                <a:blip r:embed="rId6"/>
              </a:buBlip>
            </a:pPr>
            <a:r>
              <a:rPr lang="en-US" sz="1800" dirty="0" smtClean="0">
                <a:latin typeface="Microsoft JhengHei UI" panose="020B0604030504040204" pitchFamily="34" charset="-120"/>
                <a:ea typeface="Microsoft JhengHei UI" panose="020B0604030504040204" pitchFamily="34" charset="-120"/>
              </a:rPr>
              <a:t>Involved in government and grassroots organizations</a:t>
            </a:r>
          </a:p>
          <a:p>
            <a:pPr>
              <a:buClr>
                <a:srgbClr val="330066"/>
              </a:buClr>
              <a:buSzPct val="100000"/>
              <a:buFont typeface="Arial" panose="020B0604020202020204" pitchFamily="34" charset="0"/>
              <a:buBlip>
                <a:blip r:embed="rId6"/>
              </a:buBlip>
            </a:pPr>
            <a:r>
              <a:rPr lang="en-US" sz="1800" dirty="0" smtClean="0">
                <a:latin typeface="Microsoft JhengHei UI" panose="020B0604030504040204" pitchFamily="34" charset="-120"/>
                <a:ea typeface="Microsoft JhengHei UI" panose="020B0604030504040204" pitchFamily="34" charset="-120"/>
              </a:rPr>
              <a:t>Knew the right people to reach</a:t>
            </a:r>
          </a:p>
          <a:p>
            <a:pPr>
              <a:buClr>
                <a:srgbClr val="330066"/>
              </a:buClr>
              <a:buSzPct val="100000"/>
              <a:buFont typeface="Arial" panose="020B0604020202020204" pitchFamily="34" charset="0"/>
              <a:buBlip>
                <a:blip r:embed="rId6"/>
              </a:buBlip>
            </a:pPr>
            <a:r>
              <a:rPr lang="en-US" sz="1800" dirty="0" smtClean="0">
                <a:latin typeface="Microsoft JhengHei UI" panose="020B0604030504040204" pitchFamily="34" charset="-120"/>
                <a:ea typeface="Microsoft JhengHei UI" panose="020B0604030504040204" pitchFamily="34" charset="-120"/>
              </a:rPr>
              <a:t>In the inner circle of the Revolutionaries</a:t>
            </a:r>
          </a:p>
          <a:p>
            <a:pPr>
              <a:buClr>
                <a:srgbClr val="330066"/>
              </a:buClr>
              <a:buSzPct val="100000"/>
              <a:buFont typeface="Arial" panose="020B0604020202020204" pitchFamily="34" charset="0"/>
              <a:buBlip>
                <a:blip r:embed="rId6"/>
              </a:buBlip>
            </a:pPr>
            <a:endParaRPr lang="en-US" sz="1800" dirty="0" smtClean="0">
              <a:latin typeface="Microsoft JhengHei UI" panose="020B0604030504040204" pitchFamily="34" charset="-120"/>
              <a:ea typeface="Microsoft JhengHei UI" panose="020B0604030504040204" pitchFamily="34" charset="-120"/>
            </a:endParaRPr>
          </a:p>
          <a:p>
            <a:pPr>
              <a:buClr>
                <a:srgbClr val="330066"/>
              </a:buClr>
              <a:buSzPct val="100000"/>
              <a:buFont typeface="Arial" panose="020B0604020202020204" pitchFamily="34" charset="0"/>
              <a:buBlip>
                <a:blip r:embed="rId6"/>
              </a:buBlip>
            </a:pPr>
            <a:endParaRPr lang="en-US" sz="1800" dirty="0" smtClean="0">
              <a:latin typeface="Microsoft JhengHei UI" panose="020B0604030504040204" pitchFamily="34" charset="-120"/>
              <a:ea typeface="Microsoft JhengHei UI" panose="020B0604030504040204" pitchFamily="34" charset="-120"/>
            </a:endParaRPr>
          </a:p>
          <a:p>
            <a:pPr>
              <a:buClr>
                <a:srgbClr val="330066"/>
              </a:buClr>
              <a:buSzPct val="100000"/>
              <a:buFont typeface="Arial" panose="020B0604020202020204" pitchFamily="34" charset="0"/>
              <a:buBlip>
                <a:blip r:embed="rId6"/>
              </a:buBlip>
            </a:pPr>
            <a:endParaRPr lang="en-US" sz="1800" dirty="0" smtClean="0"/>
          </a:p>
        </p:txBody>
      </p:sp>
      <p:sp>
        <p:nvSpPr>
          <p:cNvPr id="12" name="Content Placeholder 2"/>
          <p:cNvSpPr txBox="1">
            <a:spLocks/>
          </p:cNvSpPr>
          <p:nvPr/>
        </p:nvSpPr>
        <p:spPr>
          <a:xfrm>
            <a:off x="4769934" y="3167243"/>
            <a:ext cx="4096476" cy="218708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6"/>
              </a:buBlip>
            </a:pPr>
            <a:r>
              <a:rPr lang="en-US" dirty="0" smtClean="0">
                <a:latin typeface="Microsoft JhengHei UI" panose="020B0604030504040204" pitchFamily="34" charset="-120"/>
                <a:ea typeface="Microsoft JhengHei UI" panose="020B0604030504040204" pitchFamily="34" charset="-120"/>
              </a:rPr>
              <a:t>Private businessman</a:t>
            </a:r>
          </a:p>
          <a:p>
            <a:pPr>
              <a:buClr>
                <a:srgbClr val="330066"/>
              </a:buClr>
              <a:buSzPct val="100000"/>
              <a:buFont typeface="Arial" panose="020B0604020202020204" pitchFamily="34" charset="0"/>
              <a:buBlip>
                <a:blip r:embed="rId6"/>
              </a:buBlip>
            </a:pPr>
            <a:r>
              <a:rPr lang="en-US" dirty="0" smtClean="0">
                <a:latin typeface="Microsoft JhengHei UI" panose="020B0604030504040204" pitchFamily="34" charset="-120"/>
                <a:ea typeface="Microsoft JhengHei UI" panose="020B0604030504040204" pitchFamily="34" charset="-120"/>
              </a:rPr>
              <a:t>Not involved in many organizations</a:t>
            </a:r>
          </a:p>
          <a:p>
            <a:pPr>
              <a:buClr>
                <a:srgbClr val="330066"/>
              </a:buClr>
              <a:buSzPct val="100000"/>
              <a:buFont typeface="Arial" panose="020B0604020202020204" pitchFamily="34" charset="0"/>
              <a:buBlip>
                <a:blip r:embed="rId6"/>
              </a:buBlip>
            </a:pPr>
            <a:r>
              <a:rPr lang="en-US" dirty="0" smtClean="0">
                <a:latin typeface="Microsoft JhengHei UI" panose="020B0604030504040204" pitchFamily="34" charset="-120"/>
                <a:ea typeface="Microsoft JhengHei UI" panose="020B0604030504040204" pitchFamily="34" charset="-120"/>
              </a:rPr>
              <a:t>Not well connected</a:t>
            </a:r>
          </a:p>
          <a:p>
            <a:pPr>
              <a:buClr>
                <a:srgbClr val="330066"/>
              </a:buClr>
              <a:buSzPct val="100000"/>
              <a:buFont typeface="Arial" panose="020B0604020202020204" pitchFamily="34" charset="0"/>
              <a:buBlip>
                <a:blip r:embed="rId6"/>
              </a:buBlip>
            </a:pPr>
            <a:r>
              <a:rPr lang="en-US" dirty="0" smtClean="0">
                <a:latin typeface="Microsoft JhengHei UI" panose="020B0604030504040204" pitchFamily="34" charset="-120"/>
                <a:ea typeface="Microsoft JhengHei UI" panose="020B0604030504040204" pitchFamily="34" charset="-120"/>
              </a:rPr>
              <a:t>Not as familiar with the local townspeople</a:t>
            </a:r>
          </a:p>
          <a:p>
            <a:pPr>
              <a:buClr>
                <a:srgbClr val="330066"/>
              </a:buClr>
              <a:buSzPct val="100000"/>
              <a:buFont typeface="Arial" panose="020B0604020202020204" pitchFamily="34" charset="0"/>
              <a:buBlip>
                <a:blip r:embed="rId6"/>
              </a:buBlip>
            </a:pPr>
            <a:r>
              <a:rPr lang="en-US" dirty="0" smtClean="0">
                <a:latin typeface="Microsoft JhengHei UI" panose="020B0604030504040204" pitchFamily="34" charset="-120"/>
                <a:ea typeface="Microsoft JhengHei UI" panose="020B0604030504040204" pitchFamily="34" charset="-120"/>
              </a:rPr>
              <a:t>Didn’t carry the same credibility</a:t>
            </a:r>
          </a:p>
          <a:p>
            <a:pPr>
              <a:buClr>
                <a:srgbClr val="330066"/>
              </a:buClr>
              <a:buSzPct val="100000"/>
              <a:buFont typeface="Arial" panose="020B0604020202020204" pitchFamily="34" charset="0"/>
              <a:buBlip>
                <a:blip r:embed="rId6"/>
              </a:buBlip>
            </a:pPr>
            <a:endParaRPr lang="en-US" dirty="0" smtClean="0">
              <a:latin typeface="Microsoft JhengHei UI" panose="020B0604030504040204" pitchFamily="34" charset="-120"/>
              <a:ea typeface="Microsoft JhengHei UI" panose="020B0604030504040204" pitchFamily="34" charset="-120"/>
            </a:endParaRPr>
          </a:p>
          <a:p>
            <a:pPr>
              <a:buClr>
                <a:srgbClr val="330066"/>
              </a:buClr>
              <a:buSzPct val="100000"/>
              <a:buFont typeface="Arial" panose="020B0604020202020204" pitchFamily="34" charset="0"/>
              <a:buBlip>
                <a:blip r:embed="rId6"/>
              </a:buBlip>
            </a:pPr>
            <a:endParaRPr lang="en-US" dirty="0" smtClean="0">
              <a:latin typeface="Microsoft JhengHei UI" panose="020B0604030504040204" pitchFamily="34" charset="-120"/>
              <a:ea typeface="Microsoft JhengHei UI" panose="020B0604030504040204" pitchFamily="34" charset="-120"/>
            </a:endParaRPr>
          </a:p>
          <a:p>
            <a:pPr>
              <a:buClr>
                <a:srgbClr val="330066"/>
              </a:buClr>
              <a:buSzPct val="100000"/>
              <a:buFont typeface="Arial" panose="020B0604020202020204" pitchFamily="34" charset="0"/>
              <a:buBlip>
                <a:blip r:embed="rId6"/>
              </a:buBlip>
            </a:pPr>
            <a:endParaRPr lang="en-US" dirty="0" smtClean="0"/>
          </a:p>
        </p:txBody>
      </p:sp>
    </p:spTree>
    <p:extLst>
      <p:ext uri="{BB962C8B-B14F-4D97-AF65-F5344CB8AC3E}">
        <p14:creationId xmlns:p14="http://schemas.microsoft.com/office/powerpoint/2010/main" val="2437450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7</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r>
              <a:rPr lang="en-US" dirty="0" smtClean="0">
                <a:latin typeface="Microsoft JhengHei UI" panose="020B0604030504040204" pitchFamily="34" charset="-120"/>
                <a:ea typeface="Microsoft JhengHei UI" panose="020B0604030504040204" pitchFamily="34" charset="-120"/>
              </a:rPr>
              <a:t>Know many people</a:t>
            </a:r>
          </a:p>
          <a:p>
            <a:pPr>
              <a:buClr>
                <a:srgbClr val="330066"/>
              </a:buClr>
              <a:buSzPct val="100000"/>
              <a:buFont typeface="Arial" panose="020B0604020202020204" pitchFamily="34" charset="0"/>
              <a:buBlip>
                <a:blip r:embed="rId4"/>
              </a:buBlip>
            </a:pPr>
            <a:r>
              <a:rPr lang="en-US" dirty="0" smtClean="0">
                <a:latin typeface="Microsoft JhengHei UI" panose="020B0604030504040204" pitchFamily="34" charset="-120"/>
                <a:ea typeface="Microsoft JhengHei UI" panose="020B0604030504040204" pitchFamily="34" charset="-120"/>
              </a:rPr>
              <a:t>Involved in the larger community</a:t>
            </a:r>
          </a:p>
          <a:p>
            <a:pPr>
              <a:buClr>
                <a:srgbClr val="330066"/>
              </a:buClr>
              <a:buSzPct val="100000"/>
              <a:buFont typeface="Arial" panose="020B0604020202020204" pitchFamily="34" charset="0"/>
              <a:buBlip>
                <a:blip r:embed="rId4"/>
              </a:buBlip>
            </a:pPr>
            <a:r>
              <a:rPr lang="en-US" dirty="0" smtClean="0">
                <a:latin typeface="Microsoft JhengHei UI" panose="020B0604030504040204" pitchFamily="34" charset="-120"/>
                <a:ea typeface="Microsoft JhengHei UI" panose="020B0604030504040204" pitchFamily="34" charset="-120"/>
              </a:rPr>
              <a:t>Approachable</a:t>
            </a:r>
          </a:p>
          <a:p>
            <a:pPr>
              <a:buClr>
                <a:srgbClr val="330066"/>
              </a:buClr>
              <a:buSzPct val="100000"/>
              <a:buFont typeface="Arial" panose="020B0604020202020204" pitchFamily="34" charset="0"/>
              <a:buBlip>
                <a:blip r:embed="rId4"/>
              </a:buBlip>
            </a:pPr>
            <a:r>
              <a:rPr lang="en-US" dirty="0" smtClean="0">
                <a:latin typeface="Microsoft JhengHei UI" panose="020B0604030504040204" pitchFamily="34" charset="-120"/>
                <a:ea typeface="Microsoft JhengHei UI" panose="020B0604030504040204" pitchFamily="34" charset="-120"/>
              </a:rPr>
              <a:t>Persuasive</a:t>
            </a: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Qualities of an Influencer</a:t>
            </a:r>
            <a:endParaRPr lang="en-US" sz="3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178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8</a:t>
            </a:fld>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Six Degrees of Separation</a:t>
            </a:r>
            <a:endParaRPr lang="en-US" sz="3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4"/>
          <a:srcRect l="13596" t="13125" r="14720" b="20375"/>
          <a:stretch/>
        </p:blipFill>
        <p:spPr>
          <a:xfrm>
            <a:off x="367965" y="1327142"/>
            <a:ext cx="8485357" cy="4425696"/>
          </a:xfrm>
          <a:prstGeom prst="rect">
            <a:avLst/>
          </a:prstGeom>
        </p:spPr>
      </p:pic>
    </p:spTree>
    <p:extLst>
      <p:ext uri="{BB962C8B-B14F-4D97-AF65-F5344CB8AC3E}">
        <p14:creationId xmlns:p14="http://schemas.microsoft.com/office/powerpoint/2010/main" val="3095207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9</a:t>
            </a:fld>
            <a:endParaRPr lang="en-US" dirty="0"/>
          </a:p>
        </p:txBody>
      </p:sp>
      <p:sp>
        <p:nvSpPr>
          <p:cNvPr id="12" name="Content Placeholder 2"/>
          <p:cNvSpPr txBox="1">
            <a:spLocks/>
          </p:cNvSpPr>
          <p:nvPr/>
        </p:nvSpPr>
        <p:spPr>
          <a:xfrm>
            <a:off x="799012" y="1405137"/>
            <a:ext cx="7473450" cy="6979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330066"/>
              </a:buClr>
              <a:buSzPct val="100000"/>
              <a:buNone/>
            </a:pPr>
            <a:r>
              <a:rPr lang="en-US" dirty="0" smtClean="0">
                <a:latin typeface="Microsoft JhengHei UI" panose="020B0604030504040204" pitchFamily="34" charset="-120"/>
                <a:ea typeface="Microsoft JhengHei UI" panose="020B0604030504040204" pitchFamily="34" charset="-120"/>
              </a:rPr>
              <a:t>How we think it works…</a:t>
            </a: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Six Degrees of Separation</a:t>
            </a:r>
            <a:endParaRPr lang="en-US" sz="36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pic>
        <p:nvPicPr>
          <p:cNvPr id="5122" name="Picture 2" descr="https://visualisingadvocacy.org/sites/drawingbynumbers.ttc.io/files/networks1.png"/>
          <p:cNvPicPr>
            <a:picLocks noChangeAspect="1" noChangeArrowheads="1"/>
          </p:cNvPicPr>
          <p:nvPr/>
        </p:nvPicPr>
        <p:blipFill rotWithShape="1">
          <a:blip r:embed="rId4">
            <a:extLst>
              <a:ext uri="{28A0092B-C50C-407E-A947-70E740481C1C}">
                <a14:useLocalDpi xmlns:a14="http://schemas.microsoft.com/office/drawing/2010/main" val="0"/>
              </a:ext>
            </a:extLst>
          </a:blip>
          <a:srcRect l="68099" b="18045"/>
          <a:stretch/>
        </p:blipFill>
        <p:spPr bwMode="auto">
          <a:xfrm rot="16200000">
            <a:off x="2785946" y="396373"/>
            <a:ext cx="3499582" cy="67347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24644" y="5390437"/>
            <a:ext cx="4572000" cy="246221"/>
          </a:xfrm>
          <a:prstGeom prst="rect">
            <a:avLst/>
          </a:prstGeom>
        </p:spPr>
        <p:txBody>
          <a:bodyPr>
            <a:spAutoFit/>
          </a:bodyPr>
          <a:lstStyle/>
          <a:p>
            <a:r>
              <a:rPr lang="en-US" sz="1000" dirty="0"/>
              <a:t>https://visualisingadvocacy.org/sites/drawingbynumbers.ttc.io/files/networks1.png</a:t>
            </a:r>
          </a:p>
        </p:txBody>
      </p:sp>
    </p:spTree>
    <p:extLst>
      <p:ext uri="{BB962C8B-B14F-4D97-AF65-F5344CB8AC3E}">
        <p14:creationId xmlns:p14="http://schemas.microsoft.com/office/powerpoint/2010/main" val="2817871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1145</TotalTime>
  <Words>2198</Words>
  <Application>Microsoft Office PowerPoint</Application>
  <PresentationFormat>On-screen Show (4:3)</PresentationFormat>
  <Paragraphs>150</Paragraphs>
  <Slides>15</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Microsoft JhengHei</vt:lpstr>
      <vt:lpstr>Microsoft JhengHei UI</vt:lpstr>
      <vt:lpstr>Arial</vt:lpstr>
      <vt:lpstr>Calibri</vt:lpstr>
      <vt:lpstr>Calibri Light</vt:lpstr>
      <vt:lpstr>Office Theme</vt:lpstr>
      <vt:lpstr>Custom Design</vt:lpstr>
      <vt:lpstr>Can you hear me now?  How can we harness the power of word of mouth?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Schonning</dc:creator>
  <cp:lastModifiedBy>Shoshana Lovett-Graff</cp:lastModifiedBy>
  <cp:revision>53</cp:revision>
  <cp:lastPrinted>2016-11-22T16:03:21Z</cp:lastPrinted>
  <dcterms:created xsi:type="dcterms:W3CDTF">2016-11-08T15:20:50Z</dcterms:created>
  <dcterms:modified xsi:type="dcterms:W3CDTF">2017-11-15T18:44:00Z</dcterms:modified>
</cp:coreProperties>
</file>