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9" r:id="rId2"/>
    <p:sldId id="262" r:id="rId3"/>
    <p:sldId id="261" r:id="rId4"/>
    <p:sldId id="257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0" d="100"/>
          <a:sy n="80" d="100"/>
        </p:scale>
        <p:origin x="13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4A83B-8F48-41C6-9932-D7D235329E3B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EF573F-2FFC-4B69-98C6-E970794990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454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7529F7-3E1B-4E44-8A75-51B00E96FD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39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8CC368-07A0-5328-0DE3-4CD69E5CB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6111CF-38D0-BBF4-8A36-096DA2E656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B4DBD-3D94-D8B1-BE34-CC7A56C6C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5D4517-E106-863B-7715-A594C061A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3BE10-DCA6-7F20-9329-CF051C3EE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194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B192C-8416-BE38-9D5B-32F641F52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AE6D30-A116-139F-1E14-4B29F5D97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084291-2637-40B7-8597-02FFA624F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6C5958-6745-B473-E5CE-24610C602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904F8D-DD71-43C1-06EA-5BF91F979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825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8C4F53-B4CC-9DC4-048B-3C79CCA6D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9B24ED-4267-EA17-B489-05D3D6351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57AA-571E-10C9-E5BC-07AA00992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C43D2-A43B-EE5D-E279-4FBE62893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C4E0B-3E28-27FA-AB26-97A0F3FB1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918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159CEF-BAF8-A8BB-B95F-76F797222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AB9B6A-7829-283F-AEF0-58E3A96C53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34401-8D9A-3DB5-AEA6-DE09897E8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4E46A-3660-D2E6-870B-07C2A0B4F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36307-EE9D-1D65-233B-5EFA1C6E8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55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1D99E-4104-B8A6-A651-1D9D316D0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81DB88-71B1-96FA-D6D1-38E951BD5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942E4D-938D-9B80-C5AA-D814F669D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27D87-EC4B-C443-7ED2-20D2AA2A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C988D1-EED8-4019-ACE1-85A6DF4D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94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30CAD-96BD-209F-DE96-0FFF17B2F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C89372-2053-DE95-2040-4C436EC15B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16C939-260B-C228-4D64-B35440DB67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A292B-B537-5C70-C3D0-FA687C31D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2809AF-8206-D681-D5B6-1CCC73C89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C08CF8-C121-CD96-3F24-50B8E6B4A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199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B7B68-8133-C57B-0D6E-76064C4AB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B4BEE6-F9B7-238D-FA08-6116937E7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4FAAC6-5A66-24AF-DFEB-68AD3A4FD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EA5DC9D-3485-CF60-9C27-173B21BE9E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550E3D-6D4A-97E4-6958-C916DAC197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B16E57A-98BF-6E75-7BD6-31A8B7C35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75624F-0510-D7DA-FCE1-5DD0C3EF1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87B0DC-B1F4-D824-B56C-D431A764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465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EFDC6-0D16-B976-AC14-B93387EBC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7DFA7E-804F-2D27-5241-98FD3643C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1EBB02-5883-AB5F-2A05-EE6F9144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148E88-7BB3-F465-4E97-7D94A2C05F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81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F56B3E-7507-AAA4-AF87-E22C1D54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43C76F-E99E-7905-FBB2-2E36B292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ED43E6-E793-3206-5BCC-E37EEDB73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324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7B685-218B-034B-8332-9AA111425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79F03A-26C6-0C1A-1BCC-9D79D68C6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94FF78-41C4-8CB1-3612-9F793E5787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37631B-C5A4-5356-FEB2-DAFAF535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7C2A03-2B54-1AE4-B95A-334A638E4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BFDCFF-93BF-9017-9F42-DA030BBCD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381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680F7-47AC-F2C8-B1DA-DA437AF9A8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F0363A-D277-AE60-63A4-911AF135C0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6C1CB4-09A2-2C54-3E8E-A07A3C004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E4B5CA-1487-7A69-0C54-C505A8DD6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314E2-9BF7-5BF8-DE01-23803BE98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96C9F-837A-2490-1256-4E93254A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49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C1BA0A-5AF0-E5A5-6E8B-7BA1363A1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4746E-A900-6F10-7340-AC33B1AB18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381F9C-D536-CFDB-2580-E6D8E6AEA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160C4-D7CA-46BD-8AA6-DE14ABF64F6D}" type="datetimeFigureOut">
              <a:rPr lang="en-US" smtClean="0"/>
              <a:t>10/17/2023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6ADC9-A2A9-35BF-F580-59F10CCAEB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C1A6B-D0C8-D19D-DD84-AACF81A1ED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C20B3-51DD-4190-9C59-AB77E6E375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963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1440" y="5977245"/>
            <a:ext cx="386080" cy="768996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09602" y="286689"/>
            <a:ext cx="10911840" cy="581152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113" y="1328487"/>
            <a:ext cx="1049655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 PLANNED GIFT is a future gift to a charitable entity formalized by an estate plan.</a:t>
            </a:r>
          </a:p>
          <a:p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The gift may be financial assets (stocks, bonds, or cash) or other assets (life insurance, real estate, retirement plans, or art).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1525250" y="0"/>
            <a:ext cx="0" cy="6858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457200"/>
            <a:ext cx="12192000" cy="1905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513" y="5027771"/>
            <a:ext cx="3486150" cy="183022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723E-4670-4996-814A-6BA9EC18C99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26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7711" y="647020"/>
            <a:ext cx="9336578" cy="829009"/>
          </a:xfrm>
        </p:spPr>
        <p:txBody>
          <a:bodyPr>
            <a:normAutofit/>
          </a:bodyPr>
          <a:lstStyle/>
          <a:p>
            <a:r>
              <a:rPr lang="en-US" sz="4000" b="1" dirty="0"/>
              <a:t>Benefits of a Planned Gift for Donors: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46" b="21858"/>
          <a:stretch/>
        </p:blipFill>
        <p:spPr>
          <a:xfrm>
            <a:off x="8086725" y="5392881"/>
            <a:ext cx="3486150" cy="12573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9111" y="1637607"/>
            <a:ext cx="9793778" cy="4555374"/>
          </a:xfrm>
        </p:spPr>
        <p:txBody>
          <a:bodyPr>
            <a:noAutofit/>
          </a:bodyPr>
          <a:lstStyle/>
          <a:p>
            <a:r>
              <a:rPr lang="en-US" dirty="0"/>
              <a:t>Allows donor to perpetuate values and priorities forever</a:t>
            </a:r>
          </a:p>
          <a:p>
            <a:r>
              <a:rPr lang="en-US" dirty="0"/>
              <a:t>Inspires a significant investment in the organization</a:t>
            </a:r>
          </a:p>
          <a:p>
            <a:r>
              <a:rPr lang="en-US" dirty="0"/>
              <a:t>Endows annual gifting </a:t>
            </a:r>
            <a:r>
              <a:rPr lang="en-US" dirty="0">
                <a:sym typeface="Wingdings" panose="05000000000000000000" pitchFamily="2" charset="2"/>
              </a:rPr>
              <a:t> perpetuate forever</a:t>
            </a:r>
          </a:p>
          <a:p>
            <a:r>
              <a:rPr lang="en-US" dirty="0">
                <a:sym typeface="Wingdings" panose="05000000000000000000" pitchFamily="2" charset="2"/>
              </a:rPr>
              <a:t>Assists and encourages estate planning</a:t>
            </a:r>
          </a:p>
          <a:p>
            <a:r>
              <a:rPr lang="en-US" dirty="0"/>
              <a:t>Helps create sense of immortality and making their mark in the cosmos</a:t>
            </a:r>
          </a:p>
          <a:p>
            <a:r>
              <a:rPr lang="en-US" dirty="0"/>
              <a:t>Can provide financial “peace of mind” </a:t>
            </a:r>
          </a:p>
          <a:p>
            <a:pPr lvl="1"/>
            <a:r>
              <a:rPr lang="en-US" sz="2800" dirty="0"/>
              <a:t>Gift structure for benefit of donor NOW </a:t>
            </a:r>
            <a:br>
              <a:rPr lang="en-US" sz="2800" dirty="0"/>
            </a:br>
            <a:r>
              <a:rPr lang="en-US" sz="2800" dirty="0"/>
              <a:t>and organization LATER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11734800" y="0"/>
            <a:ext cx="19050" cy="6858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0" y="485441"/>
            <a:ext cx="12192000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723E-4670-4996-814A-6BA9EC18C99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9827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2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5346" y="5175082"/>
            <a:ext cx="3175131" cy="16669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95564" y="434545"/>
            <a:ext cx="10972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What happens at death?</a:t>
            </a:r>
          </a:p>
        </p:txBody>
      </p:sp>
      <p:sp>
        <p:nvSpPr>
          <p:cNvPr id="3" name="Oval 2"/>
          <p:cNvSpPr/>
          <p:nvPr/>
        </p:nvSpPr>
        <p:spPr>
          <a:xfrm>
            <a:off x="4457700" y="1524000"/>
            <a:ext cx="2800350" cy="2095500"/>
          </a:xfrm>
          <a:prstGeom prst="ellipse">
            <a:avLst/>
          </a:prstGeom>
          <a:ln w="28575" cmpd="dbl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610100" y="1828175"/>
            <a:ext cx="24955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NET ASSETS</a:t>
            </a:r>
          </a:p>
        </p:txBody>
      </p:sp>
      <p:cxnSp>
        <p:nvCxnSpPr>
          <p:cNvPr id="6" name="Straight Arrow Connector 5"/>
          <p:cNvCxnSpPr>
            <a:stCxn id="3" idx="3"/>
          </p:cNvCxnSpPr>
          <p:nvPr/>
        </p:nvCxnSpPr>
        <p:spPr>
          <a:xfrm flipH="1">
            <a:off x="2628900" y="3312621"/>
            <a:ext cx="2238902" cy="11069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1881451" y="4011567"/>
            <a:ext cx="1924050" cy="134148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091001" y="4328688"/>
            <a:ext cx="1657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HEIRS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852015" y="3610027"/>
            <a:ext cx="0" cy="11033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4772552" y="4419600"/>
            <a:ext cx="2237848" cy="1516117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6838950" y="3351550"/>
            <a:ext cx="1790700" cy="10680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7686673" y="3991577"/>
            <a:ext cx="2171700" cy="1361473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943739" y="4820590"/>
            <a:ext cx="20764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CHARITY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796478" y="4413296"/>
            <a:ext cx="22002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IRS/STATE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1734800" y="0"/>
            <a:ext cx="19050" cy="6858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V="1">
            <a:off x="0" y="266700"/>
            <a:ext cx="12192000" cy="381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723E-4670-4996-814A-6BA9EC18C99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77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5113" y="1328487"/>
            <a:ext cx="1049655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An ENDOWMENT FUND is a charitable entity created to hold financial assets on behalf of the organization PERMANENTLY. </a:t>
            </a:r>
          </a:p>
          <a:p>
            <a:endParaRPr lang="en-US" sz="4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000" dirty="0"/>
              <a:t>These Assets are invested to generate income to support current operations and growth to maintain purchasing power. 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11525250" y="0"/>
            <a:ext cx="0" cy="6858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0" y="457200"/>
            <a:ext cx="12192000" cy="1905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5513" y="5027771"/>
            <a:ext cx="3486150" cy="183022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723E-4670-4996-814A-6BA9EC18C99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172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1164" y="571111"/>
            <a:ext cx="10889673" cy="1124686"/>
          </a:xfrm>
        </p:spPr>
        <p:txBody>
          <a:bodyPr>
            <a:normAutofit/>
          </a:bodyPr>
          <a:lstStyle/>
          <a:p>
            <a:r>
              <a:rPr lang="en-US" sz="4000" b="1" dirty="0"/>
              <a:t>Benefits of an Endowment Fund to the Organization: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3500" y="1825623"/>
            <a:ext cx="9525000" cy="4623301"/>
          </a:xfrm>
        </p:spPr>
        <p:txBody>
          <a:bodyPr>
            <a:noAutofit/>
          </a:bodyPr>
          <a:lstStyle/>
          <a:p>
            <a:r>
              <a:rPr lang="en-US" dirty="0"/>
              <a:t>Creates an ongoing source of income</a:t>
            </a:r>
          </a:p>
          <a:p>
            <a:r>
              <a:rPr lang="en-US" dirty="0"/>
              <a:t>Enhances organizational stability</a:t>
            </a:r>
          </a:p>
          <a:p>
            <a:r>
              <a:rPr lang="en-US" dirty="0"/>
              <a:t>Relieves pressure on the annual fund</a:t>
            </a:r>
          </a:p>
          <a:p>
            <a:r>
              <a:rPr lang="en-US" dirty="0"/>
              <a:t>Allows program expansions</a:t>
            </a:r>
          </a:p>
          <a:p>
            <a:r>
              <a:rPr lang="en-US" dirty="0"/>
              <a:t>Provides independence</a:t>
            </a:r>
          </a:p>
          <a:p>
            <a:r>
              <a:rPr lang="en-US" dirty="0"/>
              <a:t>Builds pipeline of future gifts</a:t>
            </a:r>
          </a:p>
          <a:p>
            <a:r>
              <a:rPr lang="en-US" dirty="0"/>
              <a:t>Encourages outright gifts and bequests</a:t>
            </a:r>
            <a:br>
              <a:rPr lang="en-US" dirty="0"/>
            </a:br>
            <a:r>
              <a:rPr lang="en-US" dirty="0"/>
              <a:t>(different money)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7650" y="5027771"/>
            <a:ext cx="3486150" cy="1830229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11476121" y="0"/>
            <a:ext cx="0" cy="68580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0" y="304800"/>
            <a:ext cx="12192000" cy="3810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0723E-4670-4996-814A-6BA9EC18C99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B5F0B2C5765479DA4586714DF4F47" ma:contentTypeVersion="18" ma:contentTypeDescription="Create a new document." ma:contentTypeScope="" ma:versionID="f2728d6aad443d6dc6403be645e83bae">
  <xsd:schema xmlns:xsd="http://www.w3.org/2001/XMLSchema" xmlns:xs="http://www.w3.org/2001/XMLSchema" xmlns:p="http://schemas.microsoft.com/office/2006/metadata/properties" xmlns:ns2="179249c0-9aea-4ed9-977c-3e3df13f901d" xmlns:ns3="a2719ab2-4aee-40f1-9486-823d796571e3" xmlns:ns4="4e4994ee-4280-402f-b670-a2d5086137c9" targetNamespace="http://schemas.microsoft.com/office/2006/metadata/properties" ma:root="true" ma:fieldsID="84d5b5ca8f13e5c981e6f2aad715883b" ns2:_="" ns3:_="" ns4:_="">
    <xsd:import namespace="179249c0-9aea-4ed9-977c-3e3df13f901d"/>
    <xsd:import namespace="a2719ab2-4aee-40f1-9486-823d796571e3"/>
    <xsd:import namespace="4e4994ee-4280-402f-b670-a2d5086137c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Comm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9249c0-9aea-4ed9-977c-3e3df13f901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142dca2d-ad52-4e7b-9420-8f77d930251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Comments" ma:index="25" nillable="true" ma:displayName="Comments" ma:format="Dropdown" ma:internalName="Comment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719ab2-4aee-40f1-9486-823d796571e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4994ee-4280-402f-b670-a2d5086137c9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01e7286-4a55-45c2-b1d5-1dd2580be449}" ma:internalName="TaxCatchAll" ma:showField="CatchAllData" ma:web="4e4994ee-4280-402f-b670-a2d5086137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179249c0-9aea-4ed9-977c-3e3df13f901d" xsi:nil="true"/>
    <TaxCatchAll xmlns="4e4994ee-4280-402f-b670-a2d5086137c9" xsi:nil="true"/>
    <lcf76f155ced4ddcb4097134ff3c332f xmlns="179249c0-9aea-4ed9-977c-3e3df13f901d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B3E9F7-287D-4BE1-ABD3-87B119C82A35}"/>
</file>

<file path=customXml/itemProps2.xml><?xml version="1.0" encoding="utf-8"?>
<ds:datastoreItem xmlns:ds="http://schemas.openxmlformats.org/officeDocument/2006/customXml" ds:itemID="{26173E2B-D1F3-4DE0-8CB1-286387DA0FE6}"/>
</file>

<file path=customXml/itemProps3.xml><?xml version="1.0" encoding="utf-8"?>
<ds:datastoreItem xmlns:ds="http://schemas.openxmlformats.org/officeDocument/2006/customXml" ds:itemID="{0F9B63EC-783D-4270-A711-A77B9ADFA057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211</Words>
  <Application>Microsoft Office PowerPoint</Application>
  <PresentationFormat>Widescreen</PresentationFormat>
  <Paragraphs>33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Benefits of a Planned Gift for Donors:</vt:lpstr>
      <vt:lpstr>PowerPoint Presentation</vt:lpstr>
      <vt:lpstr>PowerPoint Presentation</vt:lpstr>
      <vt:lpstr>Benefits of an Endowment Fund to the Organization:</vt:lpstr>
    </vt:vector>
  </TitlesOfParts>
  <Company>Wells Fargo N.A.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Nussbaum, Mark</dc:creator>
  <cp:lastModifiedBy>Nina Korican</cp:lastModifiedBy>
  <cp:revision>2</cp:revision>
  <dcterms:created xsi:type="dcterms:W3CDTF">2023-10-17T23:02:23Z</dcterms:created>
  <dcterms:modified xsi:type="dcterms:W3CDTF">2023-10-17T23:38:13Z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0x0101006EEB5F0B2C5765479DA4586714DF4F47</vt:lpwstr>
  </property>
</Properties>
</file>