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62" r:id="rId3"/>
    <p:sldId id="261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4A83B-8F48-41C6-9932-D7D235329E3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F573F-2FFC-4B69-98C6-E97079499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5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529F7-3E1B-4E44-8A75-51B00E96FD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3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C368-07A0-5328-0DE3-4CD69E5CB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111CF-38D0-BBF4-8A36-096DA2E65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B4DBD-3D94-D8B1-BE34-CC7A56C6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D4517-E106-863B-7715-A594C061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3BE10-DCA6-7F20-9329-CF051C3E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9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192C-8416-BE38-9D5B-32F641F5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E6D30-A116-139F-1E14-4B29F5D97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84291-2637-40B7-8597-02FFA624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C5958-6745-B473-E5CE-24610C60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04F8D-DD71-43C1-06EA-5BF91F97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2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C4F53-B4CC-9DC4-048B-3C79CCA6D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B24ED-4267-EA17-B489-05D3D6351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257AA-571E-10C9-E5BC-07AA0099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C43D2-A43B-EE5D-E279-4FBE6289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C4E0B-3E28-27FA-AB26-97A0F3F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1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9CEF-BAF8-A8BB-B95F-76F79722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B9B6A-7829-283F-AEF0-58E3A96C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34401-8D9A-3DB5-AEA6-DE09897E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4E46A-3660-D2E6-870B-07C2A0B4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36307-EE9D-1D65-233B-5EFA1C6E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D99E-4104-B8A6-A651-1D9D316D0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1DB88-71B1-96FA-D6D1-38E951BD5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42E4D-938D-9B80-C5AA-D814F669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7D87-EC4B-C443-7ED2-20D2AA2A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988D1-EED8-4019-ACE1-85A6DF4D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9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0CAD-96BD-209F-DE96-0FFF17B2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9372-2053-DE95-2040-4C436EC15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6C939-260B-C228-4D64-B35440DB6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A292B-B537-5C70-C3D0-FA687C31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809AF-8206-D681-D5B6-1CCC73C8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08CF8-C121-CD96-3F24-50B8E6B4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B7B68-8133-C57B-0D6E-76064C4AB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4BEE6-F9B7-238D-FA08-6116937E7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FAAC6-5A66-24AF-DFEB-68AD3A4FD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5DC9D-3485-CF60-9C27-173B21BE9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50E3D-6D4A-97E4-6958-C916DAC19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16E57A-98BF-6E75-7BD6-31A8B7C3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75624F-0510-D7DA-FCE1-5DD0C3EF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7B0DC-B1F4-D824-B56C-D431A764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FDC6-0D16-B976-AC14-B93387EB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FA7E-804F-2D27-5241-98FD3643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EBB02-5883-AB5F-2A05-EE6F9144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48E88-7BB3-F465-4E97-7D94A2C0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8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56B3E-7507-AAA4-AF87-E22C1D54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3C76F-E99E-7905-FBB2-2E36B292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D43E6-E793-3206-5BCC-E37EEDB7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3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7B685-218B-034B-8332-9AA111425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9F03A-26C6-0C1A-1BCC-9D79D68C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4FF78-41C4-8CB1-3612-9F793E578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7631B-C5A4-5356-FEB2-DAFAF535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C2A03-2B54-1AE4-B95A-334A638E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FDCFF-93BF-9017-9F42-DA030BBC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8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680F7-47AC-F2C8-B1DA-DA437AF9A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0363A-D277-AE60-63A4-911AF135C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C1CB4-09A2-2C54-3E8E-A07A3C004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4B5CA-1487-7A69-0C54-C505A8DD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14E2-9BF7-5BF8-DE01-23803BE98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96C9F-837A-2490-1256-4E93254A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9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1BA0A-5AF0-E5A5-6E8B-7BA1363A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4746E-A900-6F10-7340-AC33B1AB1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81F9C-D536-CFDB-2580-E6D8E6AEA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60C4-D7CA-46BD-8AA6-DE14ABF64F6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6ADC9-A2A9-35BF-F580-59F10CCAE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1A6B-D0C8-D19D-DD84-AACF81A1E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C20B3-51DD-4190-9C59-AB77E6E37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6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" y="5977245"/>
            <a:ext cx="386080" cy="76899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2" y="286689"/>
            <a:ext cx="10911840" cy="5811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113" y="1328487"/>
            <a:ext cx="10496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 PLANNED GIFT is a future gift to a charitable entity formalized by an estate plan.</a:t>
            </a:r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The gift may be financial assets (stocks, bonds, or cash) or other assets (life insurance, real estate, retirement plans, or art).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525250" y="0"/>
            <a:ext cx="0" cy="6858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57200"/>
            <a:ext cx="12192000" cy="190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513" y="5027771"/>
            <a:ext cx="3486150" cy="183022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723E-4670-4996-814A-6BA9EC18C9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6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711" y="647020"/>
            <a:ext cx="9336578" cy="829009"/>
          </a:xfrm>
        </p:spPr>
        <p:txBody>
          <a:bodyPr>
            <a:normAutofit/>
          </a:bodyPr>
          <a:lstStyle/>
          <a:p>
            <a:r>
              <a:rPr lang="en-US" sz="4000" b="1" dirty="0"/>
              <a:t>Benefits of a Planned Gift for Donors: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6" b="21858"/>
          <a:stretch/>
        </p:blipFill>
        <p:spPr>
          <a:xfrm>
            <a:off x="8086725" y="5392881"/>
            <a:ext cx="3486150" cy="12573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111" y="1637607"/>
            <a:ext cx="9793778" cy="4555374"/>
          </a:xfrm>
        </p:spPr>
        <p:txBody>
          <a:bodyPr>
            <a:noAutofit/>
          </a:bodyPr>
          <a:lstStyle/>
          <a:p>
            <a:r>
              <a:rPr lang="en-US" dirty="0"/>
              <a:t>Allows donor to perpetuate values and priorities forever</a:t>
            </a:r>
          </a:p>
          <a:p>
            <a:r>
              <a:rPr lang="en-US" dirty="0"/>
              <a:t>Inspires a significant investment in the organization</a:t>
            </a:r>
          </a:p>
          <a:p>
            <a:r>
              <a:rPr lang="en-US" dirty="0"/>
              <a:t>Endows annual gifting </a:t>
            </a:r>
            <a:r>
              <a:rPr lang="en-US" dirty="0">
                <a:sym typeface="Wingdings" panose="05000000000000000000" pitchFamily="2" charset="2"/>
              </a:rPr>
              <a:t> perpetuate forever</a:t>
            </a:r>
          </a:p>
          <a:p>
            <a:r>
              <a:rPr lang="en-US" dirty="0">
                <a:sym typeface="Wingdings" panose="05000000000000000000" pitchFamily="2" charset="2"/>
              </a:rPr>
              <a:t>Assists and encourages estate planning</a:t>
            </a:r>
          </a:p>
          <a:p>
            <a:r>
              <a:rPr lang="en-US" dirty="0"/>
              <a:t>Helps create sense of immortality and making their mark in the cosmos</a:t>
            </a:r>
          </a:p>
          <a:p>
            <a:r>
              <a:rPr lang="en-US" dirty="0"/>
              <a:t>Can provide financial “peace of mind” </a:t>
            </a:r>
          </a:p>
          <a:p>
            <a:pPr lvl="1"/>
            <a:r>
              <a:rPr lang="en-US" sz="2800" dirty="0"/>
              <a:t>Gift structure for benefit of donor NOW </a:t>
            </a:r>
            <a:br>
              <a:rPr lang="en-US" sz="2800" dirty="0"/>
            </a:br>
            <a:r>
              <a:rPr lang="en-US" sz="2800" dirty="0"/>
              <a:t>and organization LATER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734800" y="0"/>
            <a:ext cx="19050" cy="6858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85441"/>
            <a:ext cx="12192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723E-4670-4996-814A-6BA9EC18C9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82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46" y="5175082"/>
            <a:ext cx="3175131" cy="16669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564" y="434545"/>
            <a:ext cx="1097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What happens at death?</a:t>
            </a:r>
          </a:p>
        </p:txBody>
      </p:sp>
      <p:sp>
        <p:nvSpPr>
          <p:cNvPr id="3" name="Oval 2"/>
          <p:cNvSpPr/>
          <p:nvPr/>
        </p:nvSpPr>
        <p:spPr>
          <a:xfrm>
            <a:off x="4457700" y="1524000"/>
            <a:ext cx="2800350" cy="2095500"/>
          </a:xfrm>
          <a:prstGeom prst="ellipse">
            <a:avLst/>
          </a:prstGeom>
          <a:ln w="28575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10100" y="1828175"/>
            <a:ext cx="2495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NET ASSETS</a:t>
            </a:r>
          </a:p>
        </p:txBody>
      </p:sp>
      <p:cxnSp>
        <p:nvCxnSpPr>
          <p:cNvPr id="6" name="Straight Arrow Connector 5"/>
          <p:cNvCxnSpPr>
            <a:stCxn id="3" idx="3"/>
          </p:cNvCxnSpPr>
          <p:nvPr/>
        </p:nvCxnSpPr>
        <p:spPr>
          <a:xfrm flipH="1">
            <a:off x="2628900" y="3312621"/>
            <a:ext cx="2238902" cy="1106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881451" y="4011567"/>
            <a:ext cx="1924050" cy="13414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91001" y="4328688"/>
            <a:ext cx="1657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HEIRS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852015" y="3610027"/>
            <a:ext cx="0" cy="1103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72552" y="4419600"/>
            <a:ext cx="2237848" cy="15161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838950" y="3351550"/>
            <a:ext cx="1790700" cy="1068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686673" y="3991577"/>
            <a:ext cx="2171700" cy="13614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43739" y="4820590"/>
            <a:ext cx="2076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CHARITY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96478" y="4413296"/>
            <a:ext cx="220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IRS/STATE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734800" y="0"/>
            <a:ext cx="19050" cy="6858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0" y="266700"/>
            <a:ext cx="12192000" cy="381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723E-4670-4996-814A-6BA9EC18C9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7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113" y="1328487"/>
            <a:ext cx="104965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An ENDOWMENT FUND is a charitable entity created to hold financial assets on behalf of the organization PERMANENTLY. </a:t>
            </a:r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These Assets are invested to generate income to support current operations and growth to maintain purchasing power.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525250" y="0"/>
            <a:ext cx="0" cy="6858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57200"/>
            <a:ext cx="12192000" cy="190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513" y="5027771"/>
            <a:ext cx="3486150" cy="183022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723E-4670-4996-814A-6BA9EC18C9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7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4" y="571111"/>
            <a:ext cx="10889673" cy="1124686"/>
          </a:xfrm>
        </p:spPr>
        <p:txBody>
          <a:bodyPr>
            <a:normAutofit/>
          </a:bodyPr>
          <a:lstStyle/>
          <a:p>
            <a:r>
              <a:rPr lang="en-US" sz="4000" b="1" dirty="0"/>
              <a:t>Benefits of an Endowment Fund to the Organization: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825623"/>
            <a:ext cx="9525000" cy="4623301"/>
          </a:xfrm>
        </p:spPr>
        <p:txBody>
          <a:bodyPr>
            <a:noAutofit/>
          </a:bodyPr>
          <a:lstStyle/>
          <a:p>
            <a:r>
              <a:rPr lang="en-US" dirty="0"/>
              <a:t>Creates an ongoing source of income</a:t>
            </a:r>
          </a:p>
          <a:p>
            <a:r>
              <a:rPr lang="en-US" dirty="0"/>
              <a:t>Enhances organizational stability</a:t>
            </a:r>
          </a:p>
          <a:p>
            <a:r>
              <a:rPr lang="en-US" dirty="0"/>
              <a:t>Relieves pressure on the annual fund</a:t>
            </a:r>
          </a:p>
          <a:p>
            <a:r>
              <a:rPr lang="en-US" dirty="0"/>
              <a:t>Allows program expansions</a:t>
            </a:r>
          </a:p>
          <a:p>
            <a:r>
              <a:rPr lang="en-US" dirty="0"/>
              <a:t>Provides independence</a:t>
            </a:r>
          </a:p>
          <a:p>
            <a:r>
              <a:rPr lang="en-US" dirty="0"/>
              <a:t>Builds pipeline of future gifts</a:t>
            </a:r>
          </a:p>
          <a:p>
            <a:r>
              <a:rPr lang="en-US" dirty="0"/>
              <a:t>Encourages outright gifts and bequests</a:t>
            </a:r>
            <a:br>
              <a:rPr lang="en-US" dirty="0"/>
            </a:br>
            <a:r>
              <a:rPr lang="en-US" dirty="0"/>
              <a:t>(different money)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5027771"/>
            <a:ext cx="3486150" cy="18302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476121" y="0"/>
            <a:ext cx="0" cy="6858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304800"/>
            <a:ext cx="12192000" cy="381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723E-4670-4996-814A-6BA9EC18C9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B5F0B2C5765479DA4586714DF4F47" ma:contentTypeVersion="18" ma:contentTypeDescription="Create a new document." ma:contentTypeScope="" ma:versionID="f2728d6aad443d6dc6403be645e83bae">
  <xsd:schema xmlns:xsd="http://www.w3.org/2001/XMLSchema" xmlns:xs="http://www.w3.org/2001/XMLSchema" xmlns:p="http://schemas.microsoft.com/office/2006/metadata/properties" xmlns:ns2="179249c0-9aea-4ed9-977c-3e3df13f901d" xmlns:ns3="a2719ab2-4aee-40f1-9486-823d796571e3" xmlns:ns4="4e4994ee-4280-402f-b670-a2d5086137c9" targetNamespace="http://schemas.microsoft.com/office/2006/metadata/properties" ma:root="true" ma:fieldsID="84d5b5ca8f13e5c981e6f2aad715883b" ns2:_="" ns3:_="" ns4:_="">
    <xsd:import namespace="179249c0-9aea-4ed9-977c-3e3df13f901d"/>
    <xsd:import namespace="a2719ab2-4aee-40f1-9486-823d796571e3"/>
    <xsd:import namespace="4e4994ee-4280-402f-b670-a2d508613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249c0-9aea-4ed9-977c-3e3df13f90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42dca2d-ad52-4e7b-9420-8f77d93025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Comments" ma:index="25" nillable="true" ma:displayName="Comments" ma:format="Dropdown" ma:internalName="Comm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19ab2-4aee-40f1-9486-823d79657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4994ee-4280-402f-b670-a2d5086137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01e7286-4a55-45c2-b1d5-1dd2580be449}" ma:internalName="TaxCatchAll" ma:showField="CatchAllData" ma:web="4e4994ee-4280-402f-b670-a2d508613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179249c0-9aea-4ed9-977c-3e3df13f901d" xsi:nil="true"/>
    <TaxCatchAll xmlns="4e4994ee-4280-402f-b670-a2d5086137c9" xsi:nil="true"/>
    <lcf76f155ced4ddcb4097134ff3c332f xmlns="179249c0-9aea-4ed9-977c-3e3df13f901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B3E9F7-287D-4BE1-ABD3-87B119C82A35}"/>
</file>

<file path=customXml/itemProps2.xml><?xml version="1.0" encoding="utf-8"?>
<ds:datastoreItem xmlns:ds="http://schemas.openxmlformats.org/officeDocument/2006/customXml" ds:itemID="{26173E2B-D1F3-4DE0-8CB1-286387DA0FE6}"/>
</file>

<file path=customXml/itemProps3.xml><?xml version="1.0" encoding="utf-8"?>
<ds:datastoreItem xmlns:ds="http://schemas.openxmlformats.org/officeDocument/2006/customXml" ds:itemID="{0F9B63EC-783D-4270-A711-A77B9ADFA057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Benefits of a Planned Gift for Donors:</vt:lpstr>
      <vt:lpstr>PowerPoint Presentation</vt:lpstr>
      <vt:lpstr>PowerPoint Presentation</vt:lpstr>
      <vt:lpstr>Benefits of an Endowment Fund to the Organization:</vt:lpstr>
    </vt:vector>
  </TitlesOfParts>
  <Company>Wells Fargo N.A.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Nussbaum, Mark</dc:creator>
  <cp:lastModifiedBy>Nina Korican</cp:lastModifiedBy>
  <cp:revision>2</cp:revision>
  <dcterms:created xsi:type="dcterms:W3CDTF">2023-10-17T23:02:23Z</dcterms:created>
  <dcterms:modified xsi:type="dcterms:W3CDTF">2023-10-17T23:38:13Z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0x0101006EEB5F0B2C5765479DA4586714DF4F47</vt:lpwstr>
  </property>
</Properties>
</file>